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embeddedFontLst>
    <p:embeddedFont>
      <p:font typeface="Raleway"/>
      <p:regular r:id="rId19"/>
      <p:bold r:id="rId20"/>
      <p:italic r:id="rId21"/>
      <p:boldItalic r:id="rId22"/>
    </p:embeddedFont>
    <p:embeddedFont>
      <p:font typeface="Raleway SemiBold"/>
      <p:regular r:id="rId23"/>
      <p:bold r:id="rId24"/>
      <p:italic r:id="rId25"/>
      <p:boldItalic r:id="rId26"/>
    </p:embeddedFont>
    <p:embeddedFont>
      <p:font typeface="Helvetica Neue"/>
      <p:regular r:id="rId27"/>
      <p:bold r:id="rId28"/>
      <p:italic r:id="rId29"/>
      <p:boldItalic r:id="rId30"/>
    </p:embeddedFont>
    <p:embeddedFont>
      <p:font typeface="Century Gothic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F44D8AC-1F1F-44AA-A90C-6E23D32B6CC3}">
  <a:tblStyle styleId="{CF44D8AC-1F1F-44AA-A90C-6E23D32B6CC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.fntdata"/><Relationship Id="rId22" Type="http://schemas.openxmlformats.org/officeDocument/2006/relationships/font" Target="fonts/Raleway-boldItalic.fntdata"/><Relationship Id="rId21" Type="http://schemas.openxmlformats.org/officeDocument/2006/relationships/font" Target="fonts/Raleway-italic.fntdata"/><Relationship Id="rId24" Type="http://schemas.openxmlformats.org/officeDocument/2006/relationships/font" Target="fonts/RalewaySemiBold-bold.fntdata"/><Relationship Id="rId23" Type="http://schemas.openxmlformats.org/officeDocument/2006/relationships/font" Target="fonts/RalewaySemiBol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SemiBold-boldItalic.fntdata"/><Relationship Id="rId25" Type="http://schemas.openxmlformats.org/officeDocument/2006/relationships/font" Target="fonts/RalewaySemiBold-italic.fntdata"/><Relationship Id="rId28" Type="http://schemas.openxmlformats.org/officeDocument/2006/relationships/font" Target="fonts/HelveticaNeue-bold.fntdata"/><Relationship Id="rId27" Type="http://schemas.openxmlformats.org/officeDocument/2006/relationships/font" Target="fonts/HelveticaNeue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enturyGothic-regular.fntdata"/><Relationship Id="rId30" Type="http://schemas.openxmlformats.org/officeDocument/2006/relationships/font" Target="fonts/HelveticaNeue-boldItalic.fntdata"/><Relationship Id="rId11" Type="http://schemas.openxmlformats.org/officeDocument/2006/relationships/slide" Target="slides/slide5.xml"/><Relationship Id="rId33" Type="http://schemas.openxmlformats.org/officeDocument/2006/relationships/font" Target="fonts/CenturyGothic-italic.fntdata"/><Relationship Id="rId10" Type="http://schemas.openxmlformats.org/officeDocument/2006/relationships/slide" Target="slides/slide4.xml"/><Relationship Id="rId32" Type="http://schemas.openxmlformats.org/officeDocument/2006/relationships/font" Target="fonts/CenturyGothic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34" Type="http://schemas.openxmlformats.org/officeDocument/2006/relationships/font" Target="fonts/CenturyGothic-bold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aleway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8" name="Google Shape;6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1" name="Google Shape;81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ec1dd8bafd_3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g1ec1dd8bafd_3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a2197f80a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3" name="Google Shape;123;g2a2197f80a1_1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a653727781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a653727781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a5e44c8f7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a5e44c8f7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a677a25fd4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a677a25fd4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9ec85e2245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9ec85e2245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6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png"/><Relationship Id="rId4" Type="http://schemas.openxmlformats.org/officeDocument/2006/relationships/image" Target="../media/image24.png"/><Relationship Id="rId5" Type="http://schemas.openxmlformats.org/officeDocument/2006/relationships/image" Target="../media/image7.png"/><Relationship Id="rId6" Type="http://schemas.openxmlformats.org/officeDocument/2006/relationships/image" Target="../media/image11.png"/><Relationship Id="rId7" Type="http://schemas.openxmlformats.org/officeDocument/2006/relationships/image" Target="../media/image13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5.png"/><Relationship Id="rId11" Type="http://schemas.openxmlformats.org/officeDocument/2006/relationships/image" Target="../media/image27.png"/><Relationship Id="rId10" Type="http://schemas.openxmlformats.org/officeDocument/2006/relationships/image" Target="../media/image17.png"/><Relationship Id="rId9" Type="http://schemas.openxmlformats.org/officeDocument/2006/relationships/image" Target="../media/image22.png"/><Relationship Id="rId5" Type="http://schemas.openxmlformats.org/officeDocument/2006/relationships/image" Target="../media/image10.png"/><Relationship Id="rId6" Type="http://schemas.openxmlformats.org/officeDocument/2006/relationships/image" Target="../media/image9.png"/><Relationship Id="rId7" Type="http://schemas.openxmlformats.org/officeDocument/2006/relationships/image" Target="../media/image12.png"/><Relationship Id="rId8" Type="http://schemas.openxmlformats.org/officeDocument/2006/relationships/image" Target="../media/image2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2.png"/><Relationship Id="rId4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png"/><Relationship Id="rId4" Type="http://schemas.openxmlformats.org/officeDocument/2006/relationships/image" Target="../media/image30.jpg"/><Relationship Id="rId5" Type="http://schemas.openxmlformats.org/officeDocument/2006/relationships/image" Target="../media/image31.jpg"/><Relationship Id="rId6" Type="http://schemas.openxmlformats.org/officeDocument/2006/relationships/image" Target="../media/image21.jpg"/><Relationship Id="rId7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66847" y="450933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60" name="Google Shape;6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52167" y="451078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>
            <p:ph idx="1" type="body"/>
          </p:nvPr>
        </p:nvSpPr>
        <p:spPr>
          <a:xfrm>
            <a:off x="457200" y="2724150"/>
            <a:ext cx="46068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Веб-приложение и чат-бот</a:t>
            </a:r>
            <a:r>
              <a:rPr lang="ru"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в Телеграм для практики говорения на иностранном языке с ИИ</a:t>
            </a:r>
            <a:endParaRPr sz="1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42775" y="252473"/>
            <a:ext cx="536422" cy="42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18454" y="318923"/>
            <a:ext cx="848580" cy="287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7">
            <a:alphaModFix amt="83000"/>
          </a:blip>
          <a:srcRect b="0" l="0" r="0" t="0"/>
          <a:stretch/>
        </p:blipFill>
        <p:spPr>
          <a:xfrm>
            <a:off x="6347547" y="312403"/>
            <a:ext cx="1096635" cy="300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8425" y="1348600"/>
            <a:ext cx="3902223" cy="115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/>
        </p:nvSpPr>
        <p:spPr>
          <a:xfrm>
            <a:off x="1836071" y="1704725"/>
            <a:ext cx="6111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</a:rPr>
              <a:t>Рынок онлайн-изучения иностранным языкам растёт ежегодно </a:t>
            </a:r>
            <a:r>
              <a:rPr b="1" lang="ru" sz="1200">
                <a:solidFill>
                  <a:srgbClr val="132C40"/>
                </a:solidFill>
              </a:rPr>
              <a:t>на 18%</a:t>
            </a:r>
            <a:endParaRPr b="1" sz="1200">
              <a:solidFill>
                <a:srgbClr val="132C4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</a:rPr>
              <a:t>Рынок ИИ по прогнозам Bloomberg к 2032 году достигнет </a:t>
            </a:r>
            <a:r>
              <a:rPr b="1" lang="ru" sz="1200">
                <a:solidFill>
                  <a:srgbClr val="132C40"/>
                </a:solidFill>
              </a:rPr>
              <a:t>$1,3 трлн</a:t>
            </a:r>
            <a:endParaRPr b="1" sz="1200">
              <a:solidFill>
                <a:srgbClr val="132C4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</a:rPr>
              <a:t>Телеграм — топ 2 мессенджер в мире. DAU Телеграм — около 50 млн пользователей</a:t>
            </a:r>
            <a:endParaRPr b="1" sz="1200">
              <a:solidFill>
                <a:srgbClr val="132C40"/>
              </a:solidFill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1836071" y="3309252"/>
            <a:ext cx="6111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</a:rPr>
              <a:t>Свободно говорить на иностранном языке могут лишь 5% россиян</a:t>
            </a:r>
            <a:endParaRPr sz="1200">
              <a:solidFill>
                <a:srgbClr val="132C4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</a:rPr>
              <a:t>Люди испытывают боязнь общаться на иностранном языке (ксеноглоссофобия)</a:t>
            </a:r>
            <a:endParaRPr sz="1200">
              <a:solidFill>
                <a:srgbClr val="132C40"/>
              </a:solidFill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1836071" y="1309311"/>
            <a:ext cx="2169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132C40"/>
                </a:solidFill>
              </a:rPr>
              <a:t>Рост рынка</a:t>
            </a:r>
            <a:endParaRPr sz="1600">
              <a:solidFill>
                <a:srgbClr val="9E9E9E"/>
              </a:solidFill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414775" y="249250"/>
            <a:ext cx="2080200" cy="307800"/>
          </a:xfrm>
          <a:prstGeom prst="roundRect">
            <a:avLst>
              <a:gd fmla="val 16667" name="adj"/>
            </a:avLst>
          </a:prstGeom>
          <a:solidFill>
            <a:srgbClr val="6F64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3F3F3"/>
                </a:solidFill>
              </a:rPr>
              <a:t>Актуальность проекта</a:t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1836071" y="2878153"/>
            <a:ext cx="2169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132C40"/>
                </a:solidFill>
              </a:rPr>
              <a:t>Проблемы</a:t>
            </a:r>
            <a:endParaRPr sz="1600">
              <a:solidFill>
                <a:srgbClr val="9E9E9E"/>
              </a:solidFill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59997">
            <a:off x="554125" y="1367996"/>
            <a:ext cx="871527" cy="871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199991">
            <a:off x="554122" y="2947348"/>
            <a:ext cx="1006501" cy="100650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5576750" y="1713034"/>
            <a:ext cx="3391200" cy="3270000"/>
          </a:xfrm>
          <a:prstGeom prst="roundRect">
            <a:avLst>
              <a:gd fmla="val 4266" name="adj"/>
            </a:avLst>
          </a:prstGeom>
          <a:solidFill>
            <a:schemeClr val="lt1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х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5"/>
          <p:cNvSpPr txBox="1"/>
          <p:nvPr>
            <p:ph idx="1" type="body"/>
          </p:nvPr>
        </p:nvSpPr>
        <p:spPr>
          <a:xfrm>
            <a:off x="327824" y="1335175"/>
            <a:ext cx="59208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201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Рынок изучения языков — 52 млрд $, ежегодный рост = 18%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66201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К 2031 году — 89 млрд $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5"/>
          <p:cNvSpPr txBox="1"/>
          <p:nvPr>
            <p:ph idx="1" type="body"/>
          </p:nvPr>
        </p:nvSpPr>
        <p:spPr>
          <a:xfrm>
            <a:off x="327824" y="2446247"/>
            <a:ext cx="59208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201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Сегмент мобильных приложений = 3</a:t>
            </a:r>
            <a:r>
              <a:rPr lang="ru">
                <a:latin typeface="Arial"/>
                <a:ea typeface="Arial"/>
                <a:cs typeface="Arial"/>
                <a:sym typeface="Arial"/>
              </a:rPr>
              <a:t> млрд $ </a:t>
            </a:r>
            <a:r>
              <a:rPr lang="ru">
                <a:solidFill>
                  <a:srgbClr val="9E9E9E"/>
                </a:solidFill>
                <a:latin typeface="Arial"/>
                <a:ea typeface="Arial"/>
                <a:cs typeface="Arial"/>
                <a:sym typeface="Arial"/>
              </a:rPr>
              <a:t>[1]</a:t>
            </a:r>
            <a:r>
              <a:rPr lang="ru"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66201" lvl="0" marL="198000" rtl="0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50 млн загрузок приложений по изучения языков в мире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327824" y="900200"/>
            <a:ext cx="4040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1"/>
                </a:solidFill>
              </a:rPr>
              <a:t>TAM</a:t>
            </a:r>
            <a:r>
              <a:rPr b="1" lang="ru" sz="1600">
                <a:solidFill>
                  <a:schemeClr val="dk2"/>
                </a:solidFill>
              </a:rPr>
              <a:t> </a:t>
            </a:r>
            <a:r>
              <a:rPr b="1" lang="ru" sz="1600">
                <a:solidFill>
                  <a:srgbClr val="BAB4FA"/>
                </a:solidFill>
              </a:rPr>
              <a:t>— общий объем рынка</a:t>
            </a:r>
            <a:endParaRPr sz="1600">
              <a:solidFill>
                <a:srgbClr val="BAB4FA"/>
              </a:solidFill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327824" y="2034550"/>
            <a:ext cx="4040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1"/>
                </a:solidFill>
              </a:rPr>
              <a:t>S</a:t>
            </a:r>
            <a:r>
              <a:rPr b="1" lang="ru" sz="1600">
                <a:solidFill>
                  <a:schemeClr val="dk1"/>
                </a:solidFill>
              </a:rPr>
              <a:t>AM</a:t>
            </a:r>
            <a:r>
              <a:rPr b="1" lang="ru" sz="1600">
                <a:solidFill>
                  <a:schemeClr val="dk2"/>
                </a:solidFill>
              </a:rPr>
              <a:t> </a:t>
            </a:r>
            <a:r>
              <a:rPr b="1" lang="ru" sz="1600">
                <a:solidFill>
                  <a:srgbClr val="BAB4FA"/>
                </a:solidFill>
              </a:rPr>
              <a:t>— доступный объем рынка</a:t>
            </a:r>
            <a:endParaRPr sz="1600">
              <a:solidFill>
                <a:srgbClr val="BAB4FA"/>
              </a:solidFill>
            </a:endParaRPr>
          </a:p>
        </p:txBody>
      </p:sp>
      <p:pic>
        <p:nvPicPr>
          <p:cNvPr id="90" name="Google Shape;90;p15"/>
          <p:cNvPicPr preferRelativeResize="0"/>
          <p:nvPr/>
        </p:nvPicPr>
        <p:blipFill rotWithShape="1">
          <a:blip r:embed="rId3">
            <a:alphaModFix/>
          </a:blip>
          <a:srcRect b="2125" l="7741" r="7741" t="2125"/>
          <a:stretch/>
        </p:blipFill>
        <p:spPr>
          <a:xfrm>
            <a:off x="5713312" y="2514967"/>
            <a:ext cx="3153100" cy="235922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5"/>
          <p:cNvSpPr txBox="1"/>
          <p:nvPr>
            <p:ph idx="1" type="body"/>
          </p:nvPr>
        </p:nvSpPr>
        <p:spPr>
          <a:xfrm>
            <a:off x="5776750" y="1795208"/>
            <a:ext cx="302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800">
                <a:latin typeface="Arial"/>
                <a:ea typeface="Arial"/>
                <a:cs typeface="Arial"/>
                <a:sym typeface="Arial"/>
              </a:rPr>
              <a:t>Доли скачиваний приложений по изучению языков</a:t>
            </a:r>
            <a:endParaRPr b="1" sz="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5"/>
          <p:cNvSpPr txBox="1"/>
          <p:nvPr/>
        </p:nvSpPr>
        <p:spPr>
          <a:xfrm>
            <a:off x="327825" y="3149379"/>
            <a:ext cx="5163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1"/>
                </a:solidFill>
              </a:rPr>
              <a:t>SОM</a:t>
            </a:r>
            <a:r>
              <a:rPr b="1" lang="ru" sz="1600">
                <a:solidFill>
                  <a:schemeClr val="dk2"/>
                </a:solidFill>
              </a:rPr>
              <a:t> </a:t>
            </a:r>
            <a:r>
              <a:rPr b="1" lang="ru" sz="1600">
                <a:solidFill>
                  <a:srgbClr val="BAB4FA"/>
                </a:solidFill>
              </a:rPr>
              <a:t>— достижимый объем рынка</a:t>
            </a:r>
            <a:endParaRPr sz="1600">
              <a:solidFill>
                <a:srgbClr val="BAB4FA"/>
              </a:solidFill>
            </a:endParaRPr>
          </a:p>
        </p:txBody>
      </p:sp>
      <p:sp>
        <p:nvSpPr>
          <p:cNvPr id="93" name="Google Shape;93;p15"/>
          <p:cNvSpPr txBox="1"/>
          <p:nvPr>
            <p:ph idx="1" type="body"/>
          </p:nvPr>
        </p:nvSpPr>
        <p:spPr>
          <a:xfrm>
            <a:off x="327824" y="3561576"/>
            <a:ext cx="59208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201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15 млн загрузок приложений по изучения языков в РФ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66201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При подписке в 500₽ сможем заработать </a:t>
            </a:r>
            <a:r>
              <a:rPr b="1" lang="ru">
                <a:latin typeface="Arial"/>
                <a:ea typeface="Arial"/>
                <a:cs typeface="Arial"/>
                <a:sym typeface="Arial"/>
              </a:rPr>
              <a:t>7 млрд ₽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5"/>
          <p:cNvSpPr txBox="1"/>
          <p:nvPr/>
        </p:nvSpPr>
        <p:spPr>
          <a:xfrm>
            <a:off x="285925" y="4690500"/>
            <a:ext cx="346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54400" lvl="0" marL="234000" rtl="0" algn="l">
              <a:spcBef>
                <a:spcPts val="0"/>
              </a:spcBef>
              <a:spcAft>
                <a:spcPts val="0"/>
              </a:spcAft>
              <a:buSzPts val="800"/>
              <a:buAutoNum type="arabicPeriod"/>
            </a:pPr>
            <a:r>
              <a:rPr lang="ru" sz="800"/>
              <a:t>https://www.businessresearchinsights.com/market-reports/language-learning-application-market-102456</a:t>
            </a:r>
            <a:endParaRPr sz="800"/>
          </a:p>
        </p:txBody>
      </p:sp>
      <p:sp>
        <p:nvSpPr>
          <p:cNvPr id="95" name="Google Shape;95;p15"/>
          <p:cNvSpPr txBox="1"/>
          <p:nvPr>
            <p:ph idx="1" type="body"/>
          </p:nvPr>
        </p:nvSpPr>
        <p:spPr>
          <a:xfrm>
            <a:off x="6016275" y="2014778"/>
            <a:ext cx="25122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Arial"/>
                <a:ea typeface="Arial"/>
                <a:cs typeface="Arial"/>
                <a:sym typeface="Arial"/>
              </a:rPr>
              <a:t>Duolingo — лидер рынка с долей 64% и выручкой 370 млн $ за 2022 год </a:t>
            </a:r>
            <a:endParaRPr sz="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5"/>
          <p:cNvSpPr/>
          <p:nvPr/>
        </p:nvSpPr>
        <p:spPr>
          <a:xfrm>
            <a:off x="414775" y="249250"/>
            <a:ext cx="746100" cy="307800"/>
          </a:xfrm>
          <a:prstGeom prst="roundRect">
            <a:avLst>
              <a:gd fmla="val 16667" name="adj"/>
            </a:avLst>
          </a:prstGeom>
          <a:solidFill>
            <a:srgbClr val="6F64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3F3F3"/>
                </a:solidFill>
              </a:rPr>
              <a:t>Рынок</a:t>
            </a:r>
            <a:endParaRPr>
              <a:solidFill>
                <a:srgbClr val="F3F3F3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6"/>
          <p:cNvPicPr preferRelativeResize="0"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3543347" y="-328175"/>
            <a:ext cx="6999475" cy="579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6"/>
          <p:cNvSpPr txBox="1"/>
          <p:nvPr>
            <p:ph type="title"/>
          </p:nvPr>
        </p:nvSpPr>
        <p:spPr>
          <a:xfrm>
            <a:off x="337703" y="842744"/>
            <a:ext cx="785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4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b="1" sz="4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6"/>
          <p:cNvSpPr txBox="1"/>
          <p:nvPr/>
        </p:nvSpPr>
        <p:spPr>
          <a:xfrm>
            <a:off x="406989" y="1423706"/>
            <a:ext cx="1886400" cy="4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</a:rPr>
              <a:t>респондентов поучаствовали в интервью</a:t>
            </a:r>
            <a:endParaRPr sz="800">
              <a:solidFill>
                <a:schemeClr val="dk2"/>
              </a:solidFill>
            </a:endParaRPr>
          </a:p>
        </p:txBody>
      </p:sp>
      <p:sp>
        <p:nvSpPr>
          <p:cNvPr id="104" name="Google Shape;104;p16"/>
          <p:cNvSpPr txBox="1"/>
          <p:nvPr/>
        </p:nvSpPr>
        <p:spPr>
          <a:xfrm>
            <a:off x="4793900" y="249250"/>
            <a:ext cx="2878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1"/>
                </a:solidFill>
              </a:rPr>
              <a:t>Ключевые инсайты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05" name="Google Shape;105;p16"/>
          <p:cNvSpPr/>
          <p:nvPr/>
        </p:nvSpPr>
        <p:spPr>
          <a:xfrm>
            <a:off x="414775" y="249250"/>
            <a:ext cx="746100" cy="307800"/>
          </a:xfrm>
          <a:prstGeom prst="roundRect">
            <a:avLst>
              <a:gd fmla="val 16667" name="adj"/>
            </a:avLst>
          </a:prstGeom>
          <a:solidFill>
            <a:srgbClr val="8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3F3F3"/>
                </a:solidFill>
              </a:rPr>
              <a:t>Рынок</a:t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106" name="Google Shape;106;p16"/>
          <p:cNvSpPr/>
          <p:nvPr/>
        </p:nvSpPr>
        <p:spPr>
          <a:xfrm>
            <a:off x="414775" y="249250"/>
            <a:ext cx="956100" cy="307800"/>
          </a:xfrm>
          <a:prstGeom prst="roundRect">
            <a:avLst>
              <a:gd fmla="val 16667" name="adj"/>
            </a:avLst>
          </a:prstGeom>
          <a:solidFill>
            <a:srgbClr val="6F64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3F3F3"/>
                </a:solidFill>
              </a:rPr>
              <a:t>CustDev</a:t>
            </a:r>
            <a:endParaRPr>
              <a:solidFill>
                <a:srgbClr val="F3F3F3"/>
              </a:solidFill>
            </a:endParaRPr>
          </a:p>
        </p:txBody>
      </p:sp>
      <p:pic>
        <p:nvPicPr>
          <p:cNvPr id="107" name="Google Shape;10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4500" y="764650"/>
            <a:ext cx="1317421" cy="1317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71461" y="764650"/>
            <a:ext cx="1241039" cy="131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85997" y="764650"/>
            <a:ext cx="1141752" cy="131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14500" y="2166375"/>
            <a:ext cx="1311900" cy="1634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86000" y="2166375"/>
            <a:ext cx="1241050" cy="124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03599" y="2166375"/>
            <a:ext cx="1241050" cy="1317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03600" y="3528225"/>
            <a:ext cx="1241050" cy="1317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506975" y="3437166"/>
            <a:ext cx="1220075" cy="140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6"/>
          <p:cNvSpPr txBox="1"/>
          <p:nvPr/>
        </p:nvSpPr>
        <p:spPr>
          <a:xfrm>
            <a:off x="414775" y="2163150"/>
            <a:ext cx="2256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2"/>
                </a:solidFill>
              </a:rPr>
              <a:t>Выводы</a:t>
            </a:r>
            <a:endParaRPr sz="1600">
              <a:solidFill>
                <a:srgbClr val="9E9E9E"/>
              </a:solidFill>
            </a:endParaRPr>
          </a:p>
        </p:txBody>
      </p:sp>
      <p:sp>
        <p:nvSpPr>
          <p:cNvPr id="116" name="Google Shape;116;p16"/>
          <p:cNvSpPr txBox="1"/>
          <p:nvPr/>
        </p:nvSpPr>
        <p:spPr>
          <a:xfrm>
            <a:off x="407000" y="2594250"/>
            <a:ext cx="30012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</a:rPr>
              <a:t>Две проблемы: недостаток практики говорения и маленький вокабуляр</a:t>
            </a:r>
            <a:endParaRPr sz="800">
              <a:solidFill>
                <a:schemeClr val="dk2"/>
              </a:solidFill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407000" y="3069000"/>
            <a:ext cx="30012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</a:rPr>
              <a:t>Люди испытывают стресс, когда не могут общаться на иностранном языке в реальной среде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407000" y="3731800"/>
            <a:ext cx="30012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</a:rPr>
              <a:t>Существующие приложения не помогают убрать языковой барьер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19" name="Google Shape;119;p1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/>
          <p:nvPr/>
        </p:nvSpPr>
        <p:spPr>
          <a:xfrm>
            <a:off x="414775" y="249250"/>
            <a:ext cx="1420500" cy="307800"/>
          </a:xfrm>
          <a:prstGeom prst="roundRect">
            <a:avLst>
              <a:gd fmla="val 16667" name="adj"/>
            </a:avLst>
          </a:prstGeom>
          <a:solidFill>
            <a:srgbClr val="6F64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3F3F3"/>
                </a:solidFill>
              </a:rPr>
              <a:t>Сегментация</a:t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126" name="Google Shape;126;p17"/>
          <p:cNvSpPr/>
          <p:nvPr/>
        </p:nvSpPr>
        <p:spPr>
          <a:xfrm>
            <a:off x="414925" y="968375"/>
            <a:ext cx="2567400" cy="4605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</a:rPr>
              <a:t>Путешественники 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127" name="Google Shape;127;p17"/>
          <p:cNvSpPr txBox="1"/>
          <p:nvPr/>
        </p:nvSpPr>
        <p:spPr>
          <a:xfrm>
            <a:off x="809875" y="1519575"/>
            <a:ext cx="177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25 – 44 лет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28" name="Google Shape;128;p17"/>
          <p:cNvSpPr/>
          <p:nvPr/>
        </p:nvSpPr>
        <p:spPr>
          <a:xfrm>
            <a:off x="3368987" y="968375"/>
            <a:ext cx="2363700" cy="4605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</a:rPr>
              <a:t>Трудоустройство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129" name="Google Shape;129;p17"/>
          <p:cNvSpPr/>
          <p:nvPr/>
        </p:nvSpPr>
        <p:spPr>
          <a:xfrm>
            <a:off x="6119313" y="968375"/>
            <a:ext cx="2567400" cy="4605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</a:rPr>
              <a:t>Студенты по обмену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130" name="Google Shape;130;p17"/>
          <p:cNvSpPr txBox="1"/>
          <p:nvPr/>
        </p:nvSpPr>
        <p:spPr>
          <a:xfrm>
            <a:off x="3662087" y="1519575"/>
            <a:ext cx="177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18</a:t>
            </a:r>
            <a:r>
              <a:rPr lang="ru">
                <a:solidFill>
                  <a:schemeClr val="dk2"/>
                </a:solidFill>
              </a:rPr>
              <a:t> – 35 лет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31" name="Google Shape;131;p17"/>
          <p:cNvSpPr txBox="1"/>
          <p:nvPr/>
        </p:nvSpPr>
        <p:spPr>
          <a:xfrm>
            <a:off x="6514263" y="1519575"/>
            <a:ext cx="177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16</a:t>
            </a:r>
            <a:r>
              <a:rPr lang="ru">
                <a:solidFill>
                  <a:schemeClr val="dk2"/>
                </a:solidFill>
              </a:rPr>
              <a:t> – 25 лет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414925" y="2147125"/>
            <a:ext cx="2567400" cy="2434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BAB4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</a:rPr>
              <a:t>Достаточно времени на подготовку, но ограниченный бюджет, поскольку они откладывают деньги на путешествие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33" name="Google Shape;133;p17"/>
          <p:cNvSpPr/>
          <p:nvPr/>
        </p:nvSpPr>
        <p:spPr>
          <a:xfrm>
            <a:off x="3267137" y="2162873"/>
            <a:ext cx="2567400" cy="2434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BAB4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</a:rPr>
              <a:t>Нужна практика бизнес-языка, реальные языковые кейсы на работе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34" name="Google Shape;134;p17"/>
          <p:cNvSpPr/>
          <p:nvPr/>
        </p:nvSpPr>
        <p:spPr>
          <a:xfrm>
            <a:off x="6119313" y="2162873"/>
            <a:ext cx="2567400" cy="2434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BAB4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</a:rPr>
              <a:t>Им нужна практика, чтобы чувствовать себя уверенно при общении в университете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35" name="Google Shape;135;p1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/>
          <p:nvPr/>
        </p:nvSpPr>
        <p:spPr>
          <a:xfrm>
            <a:off x="414775" y="249250"/>
            <a:ext cx="1266000" cy="307800"/>
          </a:xfrm>
          <a:prstGeom prst="roundRect">
            <a:avLst>
              <a:gd fmla="val 16667" name="adj"/>
            </a:avLst>
          </a:prstGeom>
          <a:solidFill>
            <a:srgbClr val="6F64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3F3F3"/>
                </a:solidFill>
              </a:rPr>
              <a:t>Конкуренты</a:t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142" name="Google Shape;142;p18"/>
          <p:cNvSpPr txBox="1"/>
          <p:nvPr/>
        </p:nvSpPr>
        <p:spPr>
          <a:xfrm>
            <a:off x="449300" y="997850"/>
            <a:ext cx="12660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2"/>
                </a:solidFill>
              </a:rPr>
              <a:t>Та же технология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43" name="Google Shape;143;p18"/>
          <p:cNvSpPr txBox="1"/>
          <p:nvPr/>
        </p:nvSpPr>
        <p:spPr>
          <a:xfrm>
            <a:off x="449300" y="1920125"/>
            <a:ext cx="13692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2"/>
                </a:solidFill>
              </a:rPr>
              <a:t>Другие приложения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44" name="Google Shape;144;p18"/>
          <p:cNvSpPr txBox="1"/>
          <p:nvPr/>
        </p:nvSpPr>
        <p:spPr>
          <a:xfrm>
            <a:off x="449300" y="3178513"/>
            <a:ext cx="1197000" cy="4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2"/>
                </a:solidFill>
              </a:rPr>
              <a:t>Косвенные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483800" y="4008900"/>
            <a:ext cx="15120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2"/>
                </a:solidFill>
              </a:rPr>
              <a:t>Наша разработка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1959813" y="918250"/>
            <a:ext cx="2025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SkyEng Chat GPT-4 Telegram bot, Speak, Memrise</a:t>
            </a:r>
            <a:endParaRPr/>
          </a:p>
        </p:txBody>
      </p:sp>
      <p:sp>
        <p:nvSpPr>
          <p:cNvPr id="147" name="Google Shape;147;p18"/>
          <p:cNvSpPr txBox="1"/>
          <p:nvPr/>
        </p:nvSpPr>
        <p:spPr>
          <a:xfrm>
            <a:off x="1959813" y="1920125"/>
            <a:ext cx="2025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+Babbel, Rosetta Stone, Mondly</a:t>
            </a:r>
            <a:endParaRPr/>
          </a:p>
        </p:txBody>
      </p:sp>
      <p:sp>
        <p:nvSpPr>
          <p:cNvPr id="148" name="Google Shape;148;p18"/>
          <p:cNvSpPr txBox="1"/>
          <p:nvPr/>
        </p:nvSpPr>
        <p:spPr>
          <a:xfrm>
            <a:off x="1959813" y="2774413"/>
            <a:ext cx="151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Репетиторы</a:t>
            </a:r>
            <a:endParaRPr/>
          </a:p>
        </p:txBody>
      </p:sp>
      <p:sp>
        <p:nvSpPr>
          <p:cNvPr id="149" name="Google Shape;149;p18"/>
          <p:cNvSpPr txBox="1"/>
          <p:nvPr/>
        </p:nvSpPr>
        <p:spPr>
          <a:xfrm>
            <a:off x="1959813" y="3132650"/>
            <a:ext cx="179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Школы ин. языка</a:t>
            </a:r>
            <a:endParaRPr/>
          </a:p>
        </p:txBody>
      </p:sp>
      <p:sp>
        <p:nvSpPr>
          <p:cNvPr id="150" name="Google Shape;150;p18"/>
          <p:cNvSpPr txBox="1"/>
          <p:nvPr/>
        </p:nvSpPr>
        <p:spPr>
          <a:xfrm>
            <a:off x="1959813" y="3475100"/>
            <a:ext cx="163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Языковые клубы</a:t>
            </a:r>
            <a:endParaRPr/>
          </a:p>
        </p:txBody>
      </p:sp>
      <p:sp>
        <p:nvSpPr>
          <p:cNvPr id="151" name="Google Shape;151;p18"/>
          <p:cNvSpPr txBox="1"/>
          <p:nvPr/>
        </p:nvSpPr>
        <p:spPr>
          <a:xfrm>
            <a:off x="3897913" y="356075"/>
            <a:ext cx="1799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/>
              <a:t>Упор на разговорную практику</a:t>
            </a:r>
            <a:endParaRPr b="1" sz="1000"/>
          </a:p>
        </p:txBody>
      </p:sp>
      <p:sp>
        <p:nvSpPr>
          <p:cNvPr id="152" name="Google Shape;152;p18"/>
          <p:cNvSpPr txBox="1"/>
          <p:nvPr/>
        </p:nvSpPr>
        <p:spPr>
          <a:xfrm>
            <a:off x="5777650" y="356075"/>
            <a:ext cx="1266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/>
              <a:t>Гибкий выбор языков</a:t>
            </a:r>
            <a:endParaRPr b="1" sz="1000"/>
          </a:p>
        </p:txBody>
      </p:sp>
      <p:sp>
        <p:nvSpPr>
          <p:cNvPr id="153" name="Google Shape;153;p18"/>
          <p:cNvSpPr/>
          <p:nvPr/>
        </p:nvSpPr>
        <p:spPr>
          <a:xfrm>
            <a:off x="0" y="3983175"/>
            <a:ext cx="8788200" cy="725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         Parly</a:t>
            </a:r>
            <a:endParaRPr b="1"/>
          </a:p>
        </p:txBody>
      </p:sp>
      <p:sp>
        <p:nvSpPr>
          <p:cNvPr id="154" name="Google Shape;154;p18"/>
          <p:cNvSpPr txBox="1"/>
          <p:nvPr/>
        </p:nvSpPr>
        <p:spPr>
          <a:xfrm>
            <a:off x="4613300" y="1069900"/>
            <a:ext cx="3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+</a:t>
            </a:r>
            <a:endParaRPr/>
          </a:p>
        </p:txBody>
      </p:sp>
      <p:sp>
        <p:nvSpPr>
          <p:cNvPr id="155" name="Google Shape;155;p18"/>
          <p:cNvSpPr txBox="1"/>
          <p:nvPr/>
        </p:nvSpPr>
        <p:spPr>
          <a:xfrm>
            <a:off x="6241800" y="1069900"/>
            <a:ext cx="3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-</a:t>
            </a:r>
            <a:endParaRPr/>
          </a:p>
        </p:txBody>
      </p:sp>
      <p:sp>
        <p:nvSpPr>
          <p:cNvPr id="156" name="Google Shape;156;p18"/>
          <p:cNvSpPr txBox="1"/>
          <p:nvPr/>
        </p:nvSpPr>
        <p:spPr>
          <a:xfrm>
            <a:off x="4613300" y="2027825"/>
            <a:ext cx="3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-</a:t>
            </a:r>
            <a:endParaRPr/>
          </a:p>
        </p:txBody>
      </p:sp>
      <p:sp>
        <p:nvSpPr>
          <p:cNvPr id="157" name="Google Shape;157;p18"/>
          <p:cNvSpPr txBox="1"/>
          <p:nvPr/>
        </p:nvSpPr>
        <p:spPr>
          <a:xfrm>
            <a:off x="6255200" y="2008025"/>
            <a:ext cx="3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-</a:t>
            </a:r>
            <a:endParaRPr/>
          </a:p>
        </p:txBody>
      </p:sp>
      <p:sp>
        <p:nvSpPr>
          <p:cNvPr id="158" name="Google Shape;158;p18"/>
          <p:cNvSpPr txBox="1"/>
          <p:nvPr/>
        </p:nvSpPr>
        <p:spPr>
          <a:xfrm>
            <a:off x="4613300" y="2774425"/>
            <a:ext cx="3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+</a:t>
            </a:r>
            <a:endParaRPr/>
          </a:p>
        </p:txBody>
      </p:sp>
      <p:sp>
        <p:nvSpPr>
          <p:cNvPr id="159" name="Google Shape;159;p18"/>
          <p:cNvSpPr txBox="1"/>
          <p:nvPr/>
        </p:nvSpPr>
        <p:spPr>
          <a:xfrm>
            <a:off x="4626725" y="3086875"/>
            <a:ext cx="3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-</a:t>
            </a:r>
            <a:endParaRPr/>
          </a:p>
        </p:txBody>
      </p:sp>
      <p:sp>
        <p:nvSpPr>
          <p:cNvPr id="160" name="Google Shape;160;p18"/>
          <p:cNvSpPr txBox="1"/>
          <p:nvPr/>
        </p:nvSpPr>
        <p:spPr>
          <a:xfrm>
            <a:off x="4613300" y="3437075"/>
            <a:ext cx="3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+</a:t>
            </a:r>
            <a:endParaRPr/>
          </a:p>
        </p:txBody>
      </p:sp>
      <p:sp>
        <p:nvSpPr>
          <p:cNvPr id="161" name="Google Shape;161;p18"/>
          <p:cNvSpPr txBox="1"/>
          <p:nvPr/>
        </p:nvSpPr>
        <p:spPr>
          <a:xfrm>
            <a:off x="6255200" y="2734100"/>
            <a:ext cx="3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-</a:t>
            </a:r>
            <a:endParaRPr/>
          </a:p>
        </p:txBody>
      </p:sp>
      <p:sp>
        <p:nvSpPr>
          <p:cNvPr id="162" name="Google Shape;162;p18"/>
          <p:cNvSpPr txBox="1"/>
          <p:nvPr/>
        </p:nvSpPr>
        <p:spPr>
          <a:xfrm>
            <a:off x="6255200" y="3076975"/>
            <a:ext cx="3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+</a:t>
            </a:r>
            <a:endParaRPr/>
          </a:p>
        </p:txBody>
      </p:sp>
      <p:sp>
        <p:nvSpPr>
          <p:cNvPr id="163" name="Google Shape;163;p18"/>
          <p:cNvSpPr txBox="1"/>
          <p:nvPr/>
        </p:nvSpPr>
        <p:spPr>
          <a:xfrm>
            <a:off x="6255200" y="3440013"/>
            <a:ext cx="3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-</a:t>
            </a:r>
            <a:endParaRPr/>
          </a:p>
        </p:txBody>
      </p:sp>
      <p:sp>
        <p:nvSpPr>
          <p:cNvPr id="164" name="Google Shape;164;p18"/>
          <p:cNvSpPr txBox="1"/>
          <p:nvPr/>
        </p:nvSpPr>
        <p:spPr>
          <a:xfrm>
            <a:off x="4613300" y="4145925"/>
            <a:ext cx="3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+</a:t>
            </a:r>
            <a:endParaRPr/>
          </a:p>
        </p:txBody>
      </p:sp>
      <p:sp>
        <p:nvSpPr>
          <p:cNvPr id="165" name="Google Shape;165;p18"/>
          <p:cNvSpPr txBox="1"/>
          <p:nvPr/>
        </p:nvSpPr>
        <p:spPr>
          <a:xfrm>
            <a:off x="6255200" y="4145950"/>
            <a:ext cx="3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+</a:t>
            </a:r>
            <a:endParaRPr/>
          </a:p>
        </p:txBody>
      </p:sp>
      <p:sp>
        <p:nvSpPr>
          <p:cNvPr id="166" name="Google Shape;166;p18"/>
          <p:cNvSpPr txBox="1"/>
          <p:nvPr/>
        </p:nvSpPr>
        <p:spPr>
          <a:xfrm>
            <a:off x="7057975" y="356075"/>
            <a:ext cx="1799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/>
              <a:t>Индивидуальный подход</a:t>
            </a:r>
            <a:endParaRPr b="1" sz="1000"/>
          </a:p>
        </p:txBody>
      </p:sp>
      <p:sp>
        <p:nvSpPr>
          <p:cNvPr id="167" name="Google Shape;167;p18"/>
          <p:cNvSpPr txBox="1"/>
          <p:nvPr/>
        </p:nvSpPr>
        <p:spPr>
          <a:xfrm>
            <a:off x="7780075" y="1069900"/>
            <a:ext cx="3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+</a:t>
            </a:r>
            <a:endParaRPr/>
          </a:p>
        </p:txBody>
      </p:sp>
      <p:sp>
        <p:nvSpPr>
          <p:cNvPr id="168" name="Google Shape;168;p18"/>
          <p:cNvSpPr txBox="1"/>
          <p:nvPr/>
        </p:nvSpPr>
        <p:spPr>
          <a:xfrm>
            <a:off x="7763000" y="2008025"/>
            <a:ext cx="3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-</a:t>
            </a:r>
            <a:endParaRPr/>
          </a:p>
        </p:txBody>
      </p:sp>
      <p:sp>
        <p:nvSpPr>
          <p:cNvPr id="169" name="Google Shape;169;p18"/>
          <p:cNvSpPr txBox="1"/>
          <p:nvPr/>
        </p:nvSpPr>
        <p:spPr>
          <a:xfrm>
            <a:off x="7763000" y="2734100"/>
            <a:ext cx="3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+</a:t>
            </a:r>
            <a:endParaRPr/>
          </a:p>
        </p:txBody>
      </p:sp>
      <p:sp>
        <p:nvSpPr>
          <p:cNvPr id="170" name="Google Shape;170;p18"/>
          <p:cNvSpPr txBox="1"/>
          <p:nvPr/>
        </p:nvSpPr>
        <p:spPr>
          <a:xfrm>
            <a:off x="7763000" y="3076975"/>
            <a:ext cx="3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-</a:t>
            </a:r>
            <a:endParaRPr/>
          </a:p>
        </p:txBody>
      </p:sp>
      <p:sp>
        <p:nvSpPr>
          <p:cNvPr id="171" name="Google Shape;171;p18"/>
          <p:cNvSpPr txBox="1"/>
          <p:nvPr/>
        </p:nvSpPr>
        <p:spPr>
          <a:xfrm>
            <a:off x="7763000" y="3440013"/>
            <a:ext cx="3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-</a:t>
            </a:r>
            <a:endParaRPr/>
          </a:p>
        </p:txBody>
      </p:sp>
      <p:sp>
        <p:nvSpPr>
          <p:cNvPr id="172" name="Google Shape;172;p18"/>
          <p:cNvSpPr txBox="1"/>
          <p:nvPr/>
        </p:nvSpPr>
        <p:spPr>
          <a:xfrm>
            <a:off x="7780075" y="4145950"/>
            <a:ext cx="3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+</a:t>
            </a:r>
            <a:endParaRPr/>
          </a:p>
        </p:txBody>
      </p:sp>
      <p:sp>
        <p:nvSpPr>
          <p:cNvPr id="173" name="Google Shape;173;p1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1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9"/>
          <p:cNvSpPr/>
          <p:nvPr/>
        </p:nvSpPr>
        <p:spPr>
          <a:xfrm>
            <a:off x="414775" y="249250"/>
            <a:ext cx="1018200" cy="307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Решение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80" name="Google Shape;180;p19"/>
          <p:cNvSpPr/>
          <p:nvPr/>
        </p:nvSpPr>
        <p:spPr>
          <a:xfrm>
            <a:off x="414775" y="876775"/>
            <a:ext cx="3598800" cy="4301100"/>
          </a:xfrm>
          <a:prstGeom prst="snip2SameRect">
            <a:avLst>
              <a:gd fmla="val 7882" name="adj1"/>
              <a:gd fmla="val 307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1" name="Google Shape;181;p19"/>
          <p:cNvSpPr txBox="1"/>
          <p:nvPr/>
        </p:nvSpPr>
        <p:spPr>
          <a:xfrm>
            <a:off x="1267450" y="1076075"/>
            <a:ext cx="1686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2"/>
                </a:solidFill>
              </a:rPr>
              <a:t>MVP — чат-бот</a:t>
            </a:r>
            <a:endParaRPr sz="1600">
              <a:solidFill>
                <a:srgbClr val="9E9E9E"/>
              </a:solidFill>
            </a:endParaRPr>
          </a:p>
        </p:txBody>
      </p:sp>
      <p:sp>
        <p:nvSpPr>
          <p:cNvPr id="182" name="Google Shape;182;p19"/>
          <p:cNvSpPr txBox="1"/>
          <p:nvPr/>
        </p:nvSpPr>
        <p:spPr>
          <a:xfrm>
            <a:off x="600525" y="1478921"/>
            <a:ext cx="32274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</a:rPr>
              <a:t>Интеграция с OpenAI Whisper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</a:rPr>
              <a:t>Языки, доступные в модели Whisper (90+ языков)</a:t>
            </a:r>
            <a:endParaRPr sz="1000">
              <a:solidFill>
                <a:schemeClr val="dk2"/>
              </a:solidFill>
            </a:endParaRPr>
          </a:p>
        </p:txBody>
      </p:sp>
      <p:pic>
        <p:nvPicPr>
          <p:cNvPr id="183" name="Google Shape;18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172" y="2348625"/>
            <a:ext cx="1686000" cy="3650100"/>
          </a:xfrm>
          <a:prstGeom prst="roundRect">
            <a:avLst>
              <a:gd fmla="val 737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4" name="Google Shape;184;p19"/>
          <p:cNvSpPr/>
          <p:nvPr/>
        </p:nvSpPr>
        <p:spPr>
          <a:xfrm>
            <a:off x="4724227" y="876775"/>
            <a:ext cx="3598800" cy="4301100"/>
          </a:xfrm>
          <a:prstGeom prst="snip2SameRect">
            <a:avLst>
              <a:gd fmla="val 7882" name="adj1"/>
              <a:gd fmla="val 307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4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19"/>
          <p:cNvSpPr txBox="1"/>
          <p:nvPr/>
        </p:nvSpPr>
        <p:spPr>
          <a:xfrm>
            <a:off x="4925999" y="1076075"/>
            <a:ext cx="2987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2"/>
                </a:solidFill>
              </a:rPr>
              <a:t>Цель</a:t>
            </a:r>
            <a:r>
              <a:rPr b="1" lang="ru" sz="1600">
                <a:solidFill>
                  <a:schemeClr val="dk2"/>
                </a:solidFill>
              </a:rPr>
              <a:t> — веб-приложение</a:t>
            </a:r>
            <a:endParaRPr sz="1600">
              <a:solidFill>
                <a:srgbClr val="9E9E9E"/>
              </a:solidFill>
            </a:endParaRPr>
          </a:p>
        </p:txBody>
      </p:sp>
      <p:sp>
        <p:nvSpPr>
          <p:cNvPr id="186" name="Google Shape;186;p19"/>
          <p:cNvSpPr txBox="1"/>
          <p:nvPr/>
        </p:nvSpPr>
        <p:spPr>
          <a:xfrm>
            <a:off x="4909977" y="1478921"/>
            <a:ext cx="32274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</a:rPr>
              <a:t>Отслеживание прогресса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</a:rPr>
              <a:t>Расширенная обратная связь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</a:rPr>
              <a:t>Ежедневные задания</a:t>
            </a:r>
            <a:endParaRPr sz="1000">
              <a:solidFill>
                <a:schemeClr val="dk2"/>
              </a:solidFill>
            </a:endParaRPr>
          </a:p>
        </p:txBody>
      </p:sp>
      <p:pic>
        <p:nvPicPr>
          <p:cNvPr id="187" name="Google Shape;18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0675" y="2348625"/>
            <a:ext cx="1686000" cy="3650700"/>
          </a:xfrm>
          <a:prstGeom prst="roundRect">
            <a:avLst>
              <a:gd fmla="val 995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8" name="Google Shape;188;p1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0"/>
          <p:cNvSpPr/>
          <p:nvPr/>
        </p:nvSpPr>
        <p:spPr>
          <a:xfrm>
            <a:off x="414775" y="249250"/>
            <a:ext cx="1568400" cy="307800"/>
          </a:xfrm>
          <a:prstGeom prst="roundRect">
            <a:avLst>
              <a:gd fmla="val 16667" name="adj"/>
            </a:avLst>
          </a:prstGeom>
          <a:solidFill>
            <a:srgbClr val="6F64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3F3F3"/>
                </a:solidFill>
              </a:rPr>
              <a:t>Бизнес-модель</a:t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194" name="Google Shape;194;p20"/>
          <p:cNvSpPr txBox="1"/>
          <p:nvPr/>
        </p:nvSpPr>
        <p:spPr>
          <a:xfrm>
            <a:off x="338575" y="694050"/>
            <a:ext cx="43407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dk2"/>
                </a:solidFill>
              </a:rPr>
              <a:t>Freemium — </a:t>
            </a:r>
            <a:r>
              <a:rPr lang="ru" sz="1000">
                <a:solidFill>
                  <a:schemeClr val="dk2"/>
                </a:solidFill>
              </a:rPr>
              <a:t>бесплатный доступ к базовой функциональности бота с ограничениями на количество запросов. В платной версии</a:t>
            </a:r>
            <a:r>
              <a:rPr b="1" lang="ru" sz="1000">
                <a:solidFill>
                  <a:schemeClr val="dk2"/>
                </a:solidFill>
              </a:rPr>
              <a:t> </a:t>
            </a:r>
            <a:r>
              <a:rPr lang="ru" sz="1000">
                <a:solidFill>
                  <a:schemeClr val="dk2"/>
                </a:solidFill>
              </a:rPr>
              <a:t>расширенное количество запросов в боте, доступ к веб-приложению с отслеживанием прогресса, выбором упражнений и расширенной обратной связью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dk2"/>
                </a:solidFill>
              </a:rPr>
              <a:t>Реклама — </a:t>
            </a:r>
            <a:r>
              <a:rPr lang="ru" sz="1000">
                <a:solidFill>
                  <a:schemeClr val="dk2"/>
                </a:solidFill>
              </a:rPr>
              <a:t>размещений рекламы в бесплатной версии бота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2"/>
              </a:solidFill>
            </a:endParaRPr>
          </a:p>
        </p:txBody>
      </p:sp>
      <p:sp>
        <p:nvSpPr>
          <p:cNvPr id="195" name="Google Shape;195;p20"/>
          <p:cNvSpPr/>
          <p:nvPr/>
        </p:nvSpPr>
        <p:spPr>
          <a:xfrm>
            <a:off x="4159325" y="2540300"/>
            <a:ext cx="2309400" cy="998100"/>
          </a:xfrm>
          <a:prstGeom prst="snip2DiagRect">
            <a:avLst>
              <a:gd fmla="val 0" name="adj1"/>
              <a:gd fmla="val 16667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Бесплатный бот</a:t>
            </a:r>
            <a:endParaRPr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lt1"/>
                </a:solidFill>
              </a:rPr>
              <a:t>Ограниченное количество запросов к API</a:t>
            </a:r>
            <a:endParaRPr sz="700">
              <a:solidFill>
                <a:schemeClr val="lt1"/>
              </a:solidFill>
            </a:endParaRPr>
          </a:p>
        </p:txBody>
      </p:sp>
      <p:sp>
        <p:nvSpPr>
          <p:cNvPr id="196" name="Google Shape;196;p20"/>
          <p:cNvSpPr/>
          <p:nvPr/>
        </p:nvSpPr>
        <p:spPr>
          <a:xfrm>
            <a:off x="7083425" y="2540300"/>
            <a:ext cx="1796400" cy="998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800">
                <a:solidFill>
                  <a:schemeClr val="lt1"/>
                </a:solidFill>
              </a:rPr>
              <a:t>Продажа рекламных мест в боте</a:t>
            </a:r>
            <a:endParaRPr b="1" sz="800">
              <a:solidFill>
                <a:schemeClr val="lt1"/>
              </a:solidFill>
            </a:endParaRPr>
          </a:p>
        </p:txBody>
      </p:sp>
      <p:cxnSp>
        <p:nvCxnSpPr>
          <p:cNvPr id="197" name="Google Shape;197;p20"/>
          <p:cNvCxnSpPr>
            <a:stCxn id="195" idx="0"/>
            <a:endCxn id="196" idx="1"/>
          </p:cNvCxnSpPr>
          <p:nvPr/>
        </p:nvCxnSpPr>
        <p:spPr>
          <a:xfrm>
            <a:off x="6468725" y="3039350"/>
            <a:ext cx="614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8" name="Google Shape;198;p20"/>
          <p:cNvSpPr/>
          <p:nvPr/>
        </p:nvSpPr>
        <p:spPr>
          <a:xfrm>
            <a:off x="4159325" y="3938175"/>
            <a:ext cx="2309400" cy="998100"/>
          </a:xfrm>
          <a:prstGeom prst="snip2DiagRect">
            <a:avLst>
              <a:gd fmla="val 0" name="adj1"/>
              <a:gd fmla="val 16667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Веб-приложение</a:t>
            </a:r>
            <a:endParaRPr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lt1"/>
                </a:solidFill>
              </a:rPr>
              <a:t>Больший лимит токенов, доступ к упражнениям и подробное отслеживание прогресса</a:t>
            </a:r>
            <a:endParaRPr sz="700">
              <a:solidFill>
                <a:schemeClr val="lt1"/>
              </a:solidFill>
            </a:endParaRPr>
          </a:p>
        </p:txBody>
      </p:sp>
      <p:sp>
        <p:nvSpPr>
          <p:cNvPr id="199" name="Google Shape;199;p20"/>
          <p:cNvSpPr/>
          <p:nvPr/>
        </p:nvSpPr>
        <p:spPr>
          <a:xfrm>
            <a:off x="7011550" y="3938175"/>
            <a:ext cx="1796400" cy="998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800">
                <a:solidFill>
                  <a:schemeClr val="lt1"/>
                </a:solidFill>
              </a:rPr>
              <a:t>Подписка на месяц или год</a:t>
            </a:r>
            <a:endParaRPr b="1" sz="800">
              <a:solidFill>
                <a:schemeClr val="lt1"/>
              </a:solidFill>
            </a:endParaRPr>
          </a:p>
        </p:txBody>
      </p:sp>
      <p:sp>
        <p:nvSpPr>
          <p:cNvPr id="200" name="Google Shape;200;p20"/>
          <p:cNvSpPr txBox="1"/>
          <p:nvPr/>
        </p:nvSpPr>
        <p:spPr>
          <a:xfrm>
            <a:off x="4886400" y="2121754"/>
            <a:ext cx="711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dk2"/>
                </a:solidFill>
              </a:rPr>
              <a:t>Продукт</a:t>
            </a:r>
            <a:endParaRPr b="1" sz="1000">
              <a:solidFill>
                <a:schemeClr val="dk2"/>
              </a:solidFill>
            </a:endParaRPr>
          </a:p>
        </p:txBody>
      </p:sp>
      <p:sp>
        <p:nvSpPr>
          <p:cNvPr id="201" name="Google Shape;201;p20"/>
          <p:cNvSpPr txBox="1"/>
          <p:nvPr/>
        </p:nvSpPr>
        <p:spPr>
          <a:xfrm>
            <a:off x="7208150" y="2121754"/>
            <a:ext cx="152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chemeClr val="dk2"/>
                </a:solidFill>
              </a:rPr>
              <a:t>Способ монетизации</a:t>
            </a:r>
            <a:endParaRPr b="1" sz="1000">
              <a:solidFill>
                <a:schemeClr val="dk2"/>
              </a:solidFill>
            </a:endParaRPr>
          </a:p>
        </p:txBody>
      </p:sp>
      <p:cxnSp>
        <p:nvCxnSpPr>
          <p:cNvPr id="202" name="Google Shape;202;p20"/>
          <p:cNvCxnSpPr>
            <a:stCxn id="198" idx="0"/>
            <a:endCxn id="199" idx="1"/>
          </p:cNvCxnSpPr>
          <p:nvPr/>
        </p:nvCxnSpPr>
        <p:spPr>
          <a:xfrm>
            <a:off x="6468725" y="4437225"/>
            <a:ext cx="542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3" name="Google Shape;203;p2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2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9" name="Google Shape;209;p21"/>
          <p:cNvGraphicFramePr/>
          <p:nvPr/>
        </p:nvGraphicFramePr>
        <p:xfrm>
          <a:off x="2883243" y="285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{CF44D8AC-1F1F-44AA-A90C-6E23D32B6CC3}</a:tableStyleId>
              </a:tblPr>
              <a:tblGrid>
                <a:gridCol w="1503400"/>
                <a:gridCol w="3013675"/>
                <a:gridCol w="13489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Cost per lead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Стоимость лида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/>
                        <a:t>20 ₽</a:t>
                      </a:r>
                      <a:endParaRPr b="1" sz="12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Projected lifetime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Количество месяцев до покупки платной подписки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/>
                        <a:t>2 месяца</a:t>
                      </a:r>
                      <a:endParaRPr b="1" sz="12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ARPU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Средний доход от рекламы на одного пользователя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/>
                        <a:t>3 ₽</a:t>
                      </a:r>
                      <a:endParaRPr b="1" sz="12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Ad. posting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Количество размещений рекламы в месяц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/>
                        <a:t>10 штук</a:t>
                      </a:r>
                      <a:endParaRPr b="1" sz="12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Revenue per ad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Выручка с рекламы на одного пользователя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/>
                        <a:t>400 ₽</a:t>
                      </a:r>
                      <a:endParaRPr b="1" sz="12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C2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Конверсия в покупку платной версии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/>
                        <a:t>20,00%</a:t>
                      </a:r>
                      <a:endParaRPr b="1" sz="12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CAC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Стоимость привлечения клиента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/>
                        <a:t>р.100</a:t>
                      </a:r>
                      <a:endParaRPr b="1" sz="12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Churn rate month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Процент оттока в месяц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/>
                        <a:t>20,00%</a:t>
                      </a:r>
                      <a:endParaRPr b="1" sz="12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Projected lifetime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Количество месяцев в сервисе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/>
                        <a:t>5 месяцев</a:t>
                      </a:r>
                      <a:endParaRPr b="1" sz="12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Subscription month cost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Стоимость ежемесячной подписки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/>
                        <a:t>500 ₽</a:t>
                      </a:r>
                      <a:endParaRPr b="1" sz="12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LTV Total</a:t>
                      </a:r>
                      <a:endParaRPr b="1"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Пожизненная стоимость клиента при ежемесячной подписке</a:t>
                      </a:r>
                      <a:endParaRPr b="1"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/>
                        <a:t>2 900 ₽</a:t>
                      </a:r>
                      <a:endParaRPr b="1" sz="12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ROMI</a:t>
                      </a:r>
                      <a:endParaRPr b="1"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Возвращаемость инвестиций на маркетинг</a:t>
                      </a:r>
                      <a:endParaRPr b="1" sz="10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/>
                        <a:t>2800,00%</a:t>
                      </a:r>
                      <a:endParaRPr b="1" sz="1200"/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0" name="Google Shape;210;p21"/>
          <p:cNvSpPr/>
          <p:nvPr/>
        </p:nvSpPr>
        <p:spPr>
          <a:xfrm>
            <a:off x="414775" y="249250"/>
            <a:ext cx="1641000" cy="3078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3F3F3"/>
                </a:solidFill>
              </a:rPr>
              <a:t>Юнит-экономика</a:t>
            </a:r>
            <a:endParaRPr>
              <a:solidFill>
                <a:srgbClr val="F3F3F3"/>
              </a:solidFill>
            </a:endParaRPr>
          </a:p>
        </p:txBody>
      </p:sp>
      <p:pic>
        <p:nvPicPr>
          <p:cNvPr id="211" name="Google Shape;211;p21"/>
          <p:cNvPicPr preferRelativeResize="0"/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-362875" y="2726150"/>
            <a:ext cx="2578442" cy="2578442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2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"/>
          <p:cNvSpPr txBox="1"/>
          <p:nvPr/>
        </p:nvSpPr>
        <p:spPr>
          <a:xfrm>
            <a:off x="1239926" y="1392244"/>
            <a:ext cx="3944100" cy="10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1425">
            <a:spAutoFit/>
          </a:bodyPr>
          <a:lstStyle/>
          <a:p>
            <a:pPr indent="-153499" lvl="0" marL="3203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lang="ru" sz="1000">
                <a:solidFill>
                  <a:schemeClr val="dk2"/>
                </a:solidFill>
              </a:rPr>
              <a:t>Проведен CustDev с потенциальными клиентами и подтверждены основные проблемы.</a:t>
            </a:r>
            <a:endParaRPr sz="1000">
              <a:solidFill>
                <a:schemeClr val="dk2"/>
              </a:solidFill>
            </a:endParaRPr>
          </a:p>
          <a:p>
            <a:pPr indent="-153499" lvl="0" marL="3203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lang="ru" sz="1000">
                <a:solidFill>
                  <a:schemeClr val="dk2"/>
                </a:solidFill>
              </a:rPr>
              <a:t>Проработаны бизнес-модель и способы монетизации</a:t>
            </a:r>
            <a:endParaRPr sz="1000">
              <a:solidFill>
                <a:schemeClr val="dk2"/>
              </a:solidFill>
            </a:endParaRPr>
          </a:p>
          <a:p>
            <a:pPr indent="-153499" lvl="0" marL="3203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lang="ru" sz="1000">
                <a:solidFill>
                  <a:schemeClr val="dk2"/>
                </a:solidFill>
              </a:rPr>
              <a:t>Произведена оценка рынка и реально достижимый объем рынка в ближайший год.</a:t>
            </a:r>
            <a:endParaRPr sz="1000">
              <a:solidFill>
                <a:srgbClr val="132C40"/>
              </a:solidFill>
            </a:endParaRPr>
          </a:p>
        </p:txBody>
      </p:sp>
      <p:sp>
        <p:nvSpPr>
          <p:cNvPr id="219" name="Google Shape;219;p2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2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2"/>
          <p:cNvSpPr/>
          <p:nvPr/>
        </p:nvSpPr>
        <p:spPr>
          <a:xfrm>
            <a:off x="414775" y="249250"/>
            <a:ext cx="2010300" cy="3078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3F3F3"/>
                </a:solidFill>
              </a:rPr>
              <a:t>Результаты и планы</a:t>
            </a:r>
            <a:endParaRPr>
              <a:solidFill>
                <a:srgbClr val="F3F3F3"/>
              </a:solidFill>
            </a:endParaRPr>
          </a:p>
        </p:txBody>
      </p:sp>
      <p:pic>
        <p:nvPicPr>
          <p:cNvPr id="222" name="Google Shape;2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842" y="1313375"/>
            <a:ext cx="799691" cy="799688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2"/>
          <p:cNvSpPr txBox="1"/>
          <p:nvPr/>
        </p:nvSpPr>
        <p:spPr>
          <a:xfrm>
            <a:off x="5257800" y="1392244"/>
            <a:ext cx="3000000" cy="10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1425">
            <a:spAutoFit/>
          </a:bodyPr>
          <a:lstStyle/>
          <a:p>
            <a:pPr indent="-153499" lvl="0" marL="3203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lang="ru" sz="1000">
                <a:solidFill>
                  <a:schemeClr val="dk2"/>
                </a:solidFill>
              </a:rPr>
              <a:t>Подсчитана юнит-экономика и доказана её сходимость</a:t>
            </a:r>
            <a:endParaRPr sz="1000">
              <a:solidFill>
                <a:schemeClr val="dk2"/>
              </a:solidFill>
            </a:endParaRPr>
          </a:p>
          <a:p>
            <a:pPr indent="-153499" lvl="0" marL="3203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lang="ru" sz="1000">
                <a:solidFill>
                  <a:schemeClr val="dk2"/>
                </a:solidFill>
              </a:rPr>
              <a:t>Изучена технология Whisper, возможности и способы интеграции с API Open AI</a:t>
            </a:r>
            <a:endParaRPr/>
          </a:p>
        </p:txBody>
      </p:sp>
      <p:sp>
        <p:nvSpPr>
          <p:cNvPr id="224" name="Google Shape;224;p22"/>
          <p:cNvSpPr txBox="1"/>
          <p:nvPr/>
        </p:nvSpPr>
        <p:spPr>
          <a:xfrm>
            <a:off x="1239926" y="3695467"/>
            <a:ext cx="39441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1425">
            <a:spAutoFit/>
          </a:bodyPr>
          <a:lstStyle/>
          <a:p>
            <a:pPr indent="-153499" lvl="0" marL="3203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lang="ru" sz="1000">
                <a:solidFill>
                  <a:schemeClr val="dk2"/>
                </a:solidFill>
              </a:rPr>
              <a:t>Поиск разработчика (!!!)</a:t>
            </a:r>
            <a:endParaRPr sz="1000">
              <a:solidFill>
                <a:schemeClr val="dk2"/>
              </a:solidFill>
            </a:endParaRPr>
          </a:p>
          <a:p>
            <a:pPr indent="-153499" lvl="0" marL="3203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</a:pPr>
            <a:r>
              <a:rPr lang="ru" sz="1000">
                <a:solidFill>
                  <a:schemeClr val="dk2"/>
                </a:solidFill>
              </a:rPr>
              <a:t>Реализация MVP и тестирование прототипа</a:t>
            </a:r>
            <a:endParaRPr sz="1000">
              <a:solidFill>
                <a:schemeClr val="dk2"/>
              </a:solidFill>
            </a:endParaRPr>
          </a:p>
        </p:txBody>
      </p:sp>
      <p:pic>
        <p:nvPicPr>
          <p:cNvPr id="225" name="Google Shape;22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199996">
            <a:off x="410842" y="3388145"/>
            <a:ext cx="799692" cy="799689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2"/>
          <p:cNvSpPr txBox="1"/>
          <p:nvPr/>
        </p:nvSpPr>
        <p:spPr>
          <a:xfrm>
            <a:off x="1554343" y="1037353"/>
            <a:ext cx="4040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1"/>
                </a:solidFill>
              </a:rPr>
              <a:t>Результаты акселератора</a:t>
            </a:r>
            <a:endParaRPr sz="1600">
              <a:solidFill>
                <a:srgbClr val="BAB4FA"/>
              </a:solidFill>
            </a:endParaRPr>
          </a:p>
        </p:txBody>
      </p:sp>
      <p:sp>
        <p:nvSpPr>
          <p:cNvPr id="227" name="Google Shape;227;p22"/>
          <p:cNvSpPr txBox="1"/>
          <p:nvPr/>
        </p:nvSpPr>
        <p:spPr>
          <a:xfrm>
            <a:off x="1554347" y="3272650"/>
            <a:ext cx="2318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1"/>
                </a:solidFill>
              </a:rPr>
              <a:t>Ближайшие планы</a:t>
            </a:r>
            <a:endParaRPr sz="1600">
              <a:solidFill>
                <a:srgbClr val="BAB4F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945" y="1500575"/>
            <a:ext cx="910026" cy="910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3"/>
          <p:cNvPicPr preferRelativeResize="0"/>
          <p:nvPr/>
        </p:nvPicPr>
        <p:blipFill rotWithShape="1">
          <a:blip r:embed="rId4">
            <a:alphaModFix/>
          </a:blip>
          <a:srcRect b="50941" l="31267" r="31267" t="20959"/>
          <a:stretch/>
        </p:blipFill>
        <p:spPr>
          <a:xfrm>
            <a:off x="623950" y="2605175"/>
            <a:ext cx="939126" cy="939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3"/>
          <p:cNvPicPr preferRelativeResize="0"/>
          <p:nvPr/>
        </p:nvPicPr>
        <p:blipFill rotWithShape="1">
          <a:blip r:embed="rId5">
            <a:alphaModFix/>
          </a:blip>
          <a:srcRect b="45200" l="38677" r="13059" t="20506"/>
          <a:stretch/>
        </p:blipFill>
        <p:spPr>
          <a:xfrm>
            <a:off x="623950" y="3739005"/>
            <a:ext cx="939125" cy="969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48225" y="770551"/>
            <a:ext cx="3674325" cy="392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3"/>
          <p:cNvSpPr txBox="1"/>
          <p:nvPr/>
        </p:nvSpPr>
        <p:spPr>
          <a:xfrm>
            <a:off x="1714800" y="1397800"/>
            <a:ext cx="153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</a:rPr>
              <a:t>Илья Чирков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237" name="Google Shape;237;p23"/>
          <p:cNvSpPr txBox="1"/>
          <p:nvPr/>
        </p:nvSpPr>
        <p:spPr>
          <a:xfrm>
            <a:off x="1714800" y="2547150"/>
            <a:ext cx="214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</a:rPr>
              <a:t>Анжелика Воропай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238" name="Google Shape;238;p23"/>
          <p:cNvSpPr txBox="1"/>
          <p:nvPr/>
        </p:nvSpPr>
        <p:spPr>
          <a:xfrm>
            <a:off x="1714800" y="3696500"/>
            <a:ext cx="231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</a:rPr>
              <a:t>Анастасия Чумакова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239" name="Google Shape;239;p23"/>
          <p:cNvSpPr txBox="1"/>
          <p:nvPr/>
        </p:nvSpPr>
        <p:spPr>
          <a:xfrm>
            <a:off x="1714800" y="1630400"/>
            <a:ext cx="1026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000">
                <a:solidFill>
                  <a:srgbClr val="132C40"/>
                </a:solidFill>
              </a:rPr>
              <a:t>Тим-лид</a:t>
            </a:r>
            <a:endParaRPr i="1" sz="1000"/>
          </a:p>
        </p:txBody>
      </p:sp>
      <p:sp>
        <p:nvSpPr>
          <p:cNvPr id="240" name="Google Shape;240;p23"/>
          <p:cNvSpPr txBox="1"/>
          <p:nvPr/>
        </p:nvSpPr>
        <p:spPr>
          <a:xfrm>
            <a:off x="1714800" y="2815231"/>
            <a:ext cx="1575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000">
                <a:solidFill>
                  <a:srgbClr val="132C40"/>
                </a:solidFill>
              </a:rPr>
              <a:t>Продукт-менеджер</a:t>
            </a:r>
            <a:endParaRPr i="1" sz="1000">
              <a:solidFill>
                <a:srgbClr val="132C40"/>
              </a:solidFill>
            </a:endParaRPr>
          </a:p>
        </p:txBody>
      </p:sp>
      <p:sp>
        <p:nvSpPr>
          <p:cNvPr id="241" name="Google Shape;241;p23"/>
          <p:cNvSpPr txBox="1"/>
          <p:nvPr/>
        </p:nvSpPr>
        <p:spPr>
          <a:xfrm>
            <a:off x="1714800" y="3969331"/>
            <a:ext cx="151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000">
                <a:solidFill>
                  <a:srgbClr val="132C40"/>
                </a:solidFill>
              </a:rPr>
              <a:t>Исследователь</a:t>
            </a:r>
            <a:endParaRPr i="1" sz="1000"/>
          </a:p>
        </p:txBody>
      </p:sp>
      <p:sp>
        <p:nvSpPr>
          <p:cNvPr id="242" name="Google Shape;242;p2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2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4" name="Google Shape;244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3950" y="370600"/>
            <a:ext cx="2570020" cy="757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1488" y="597175"/>
            <a:ext cx="5081027" cy="4248076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4"/>
          <p:cNvSpPr txBox="1"/>
          <p:nvPr>
            <p:ph type="title"/>
          </p:nvPr>
        </p:nvSpPr>
        <p:spPr>
          <a:xfrm rot="-482328">
            <a:off x="2202474" y="1864019"/>
            <a:ext cx="4738866" cy="923413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Вопросы</a:t>
            </a:r>
            <a:endParaRPr b="1" sz="4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6F64EB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