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1" r:id="rId5"/>
    <p:sldId id="286" r:id="rId6"/>
    <p:sldId id="294" r:id="rId7"/>
    <p:sldId id="291" r:id="rId8"/>
    <p:sldId id="305" r:id="rId9"/>
    <p:sldId id="306" r:id="rId10"/>
    <p:sldId id="297" r:id="rId11"/>
    <p:sldId id="307" r:id="rId12"/>
    <p:sldId id="299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330" userDrawn="1">
          <p15:clr>
            <a:srgbClr val="A4A3A4"/>
          </p15:clr>
        </p15:guide>
        <p15:guide id="3" orient="horz" pos="14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8BE1"/>
    <a:srgbClr val="9A579B"/>
    <a:srgbClr val="C38EC7"/>
    <a:srgbClr val="F8718D"/>
    <a:srgbClr val="C09CC2"/>
    <a:srgbClr val="FBB3C1"/>
    <a:srgbClr val="BC88BC"/>
    <a:srgbClr val="B5D8E1"/>
    <a:srgbClr val="FCAF17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50" d="100"/>
          <a:sy n="50" d="100"/>
        </p:scale>
        <p:origin x="-2664" y="-1392"/>
      </p:cViewPr>
      <p:guideLst>
        <p:guide orient="horz" pos="2132"/>
        <p:guide pos="330"/>
        <p:guide orient="horz" pos="14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gradFill>
            <a:gsLst>
              <a:gs pos="20000">
                <a:srgbClr val="14CD68">
                  <a:alpha val="80000"/>
                </a:srgbClr>
              </a:gs>
              <a:gs pos="100000">
                <a:srgbClr val="0B6E38"/>
              </a:gs>
            </a:gsLst>
            <a:lin ang="5400000" scaled="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51" name="Текст 2"/>
          <p:cNvSpPr txBox="1"/>
          <p:nvPr/>
        </p:nvSpPr>
        <p:spPr>
          <a:xfrm>
            <a:off x="589280" y="780415"/>
            <a:ext cx="4831080" cy="5242560"/>
          </a:xfrm>
          <a:prstGeom prst="rect">
            <a:avLst/>
          </a:prstGeom>
        </p:spPr>
        <p:style>
          <a:lnRef idx="2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45718" tIns="45718" rIns="45718" bIns="45718" anchor="b" anchorCtr="0">
            <a:normAutofit/>
          </a:bodyPr>
          <a:lstStyle/>
          <a:p>
            <a:pPr algn="ctr"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400" dirty="0">
                <a:ln>
                  <a:solidFill>
                    <a:srgbClr val="8F00FF"/>
                  </a:solidFill>
                </a:ln>
                <a:solidFill>
                  <a:srgbClr val="C09C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Геомаркетинг в продвижении фермерской продукции</a:t>
            </a:r>
            <a:endParaRPr sz="4400" dirty="0">
              <a:ln>
                <a:solidFill>
                  <a:srgbClr val="8F00FF"/>
                </a:solidFill>
              </a:ln>
              <a:solidFill>
                <a:srgbClr val="C09C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400" dirty="0">
              <a:ln>
                <a:solidFill>
                  <a:srgbClr val="8F00FF"/>
                </a:solidFill>
              </a:ln>
              <a:solidFill>
                <a:srgbClr val="C09C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877570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Валь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Дмитрий </a:t>
            </a:r>
            <a:endParaRPr sz="6900" dirty="0">
              <a:latin typeface="Arial" panose="020B0604020202020204" pitchFamily="34" charset="0"/>
              <a:ea typeface="Gilroy-ExtraBold"/>
              <a:cs typeface="Arial" panose="020B0604020202020204" pitchFamily="34" charset="0"/>
              <a:sym typeface="Gilroy-ExtraBold"/>
            </a:endParaRPr>
          </a:p>
          <a:p>
            <a:pPr algn="r" defTabSz="877570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2514602"/>
          </a:xfrm>
          <a:prstGeom prst="rect">
            <a:avLst/>
          </a:prstGeom>
          <a:solidFill>
            <a:srgbClr val="F8718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00" y="272167"/>
            <a:ext cx="1723284" cy="17232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5" r="17856"/>
          <a:stretch>
            <a:fillRect/>
          </a:stretch>
        </p:blipFill>
        <p:spPr>
          <a:xfrm>
            <a:off x="6094375" y="2345729"/>
            <a:ext cx="2724150" cy="30089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18529" y="2345382"/>
            <a:ext cx="3406132" cy="45283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903" y="2545865"/>
            <a:ext cx="2739847" cy="425482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42240" y="1449237"/>
            <a:ext cx="6145530" cy="45547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no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indent="457200" algn="l" eaLnBrk="1">
              <a:lnSpc>
                <a:spcPct val="150000"/>
              </a:lnSpc>
              <a:buAutoNum type="arabicPeriod"/>
            </a:pPr>
            <a:r>
              <a:rPr 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Вырос спрос на</a:t>
            </a:r>
            <a:r>
              <a:rPr lang="en-US" sz="2000" i="1" dirty="0" smtClean="0">
                <a:solidFill>
                  <a:schemeClr val="tx1"/>
                </a:solidFill>
                <a:latin typeface="+mj-lt"/>
                <a:cs typeface="+mj-lt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фермерскую продукцию за последний год на </a:t>
            </a:r>
            <a:r>
              <a:rPr lang="en-US" alt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3</a:t>
            </a:r>
            <a:r>
              <a:rPr lang="ru-RU" alt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,8</a:t>
            </a:r>
            <a:r>
              <a:rPr lang="en-US" sz="2000" i="1" dirty="0" smtClean="0">
                <a:solidFill>
                  <a:schemeClr val="tx1"/>
                </a:solidFill>
                <a:latin typeface="+mj-lt"/>
                <a:cs typeface="+mj-lt"/>
              </a:rPr>
              <a:t>%</a:t>
            </a:r>
            <a:endParaRPr lang="ru-RU" sz="2000" i="1" dirty="0" smtClean="0">
              <a:solidFill>
                <a:schemeClr val="tx1"/>
              </a:solidFill>
              <a:latin typeface="+mj-lt"/>
              <a:cs typeface="+mj-lt"/>
            </a:endParaRPr>
          </a:p>
          <a:p>
            <a:pPr indent="457200" algn="l" eaLnBrk="1">
              <a:lnSpc>
                <a:spcPct val="150000"/>
              </a:lnSpc>
              <a:buAutoNum type="arabicPeriod"/>
            </a:pPr>
            <a:r>
              <a:rPr 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На прилавках магазинов выросло количество продуктов из категории ЗОЖ на 50 - 60%</a:t>
            </a:r>
            <a:endParaRPr lang="ru-RU" sz="2000" i="1" dirty="0" smtClean="0">
              <a:solidFill>
                <a:schemeClr val="tx1"/>
              </a:solidFill>
              <a:latin typeface="+mj-lt"/>
              <a:cs typeface="+mj-lt"/>
            </a:endParaRPr>
          </a:p>
          <a:p>
            <a:pPr indent="457200" algn="l" eaLnBrk="1">
              <a:lnSpc>
                <a:spcPct val="150000"/>
              </a:lnSpc>
              <a:buAutoNum type="arabicPeriod"/>
            </a:pPr>
            <a:r>
              <a:rPr 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Количество занимающихся фитнесом увеличилось на 29%?</a:t>
            </a:r>
            <a:endParaRPr lang="ru-RU" sz="2000" i="1" dirty="0" smtClean="0">
              <a:solidFill>
                <a:schemeClr val="tx1"/>
              </a:solidFill>
              <a:latin typeface="+mj-lt"/>
              <a:cs typeface="+mj-lt"/>
            </a:endParaRPr>
          </a:p>
          <a:p>
            <a:pPr indent="457200" algn="l" eaLnBrk="1">
              <a:lnSpc>
                <a:spcPct val="150000"/>
              </a:lnSpc>
              <a:buAutoNum type="arabicPeriod"/>
            </a:pPr>
            <a:r>
              <a:rPr lang="ru-RU" sz="2000" i="1" dirty="0" smtClean="0">
                <a:solidFill>
                  <a:schemeClr val="tx1"/>
                </a:solidFill>
                <a:latin typeface="+mj-lt"/>
                <a:cs typeface="+mj-lt"/>
              </a:rPr>
              <a:t>Продажи у наших конкурентов растут от года к году на 62%?</a:t>
            </a:r>
            <a:endParaRPr lang="ru-RU" sz="2000" i="1" dirty="0" smtClean="0">
              <a:solidFill>
                <a:schemeClr val="tx1"/>
              </a:solidFill>
              <a:latin typeface="+mj-lt"/>
              <a:cs typeface="+mj-lt"/>
            </a:endParaRPr>
          </a:p>
          <a:p>
            <a:pPr indent="457200" algn="l" eaLnBrk="1">
              <a:lnSpc>
                <a:spcPct val="150000"/>
              </a:lnSpc>
            </a:pPr>
            <a:endParaRPr sz="2000" i="1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+mj-lt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sz="1400" b="1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336500" y="550531"/>
            <a:ext cx="6518934" cy="36703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(Почему именно сейчас?)</a:t>
            </a:r>
            <a:endParaRPr lang="ru-RU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91729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7450" y="1528445"/>
            <a:ext cx="5753100" cy="38004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dirty="0">
                  <a:latin typeface="Times New Roman" panose="02020603050405020304" charset="0"/>
                  <a:cs typeface="Times New Roman" panose="02020603050405020304" charset="0"/>
                </a:rPr>
                <a:t>3</a:t>
              </a:r>
              <a:endParaRPr lang="ru-RU" sz="1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336500" y="218108"/>
            <a:ext cx="6518934" cy="5822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32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Проблема</a:t>
            </a:r>
            <a:endParaRPr lang="ru-RU" altLang="en-US" sz="32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78740" y="1370965"/>
            <a:ext cx="5921375" cy="35083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lvl="8" indent="450215" algn="l" eaLnBrk="1">
              <a:lnSpc>
                <a:spcPct val="150000"/>
              </a:lnSpc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 прилавках не хватает экологически чистых продуктов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8" indent="450215" algn="l" eaLnBrk="1">
              <a:lnSpc>
                <a:spcPct val="150000"/>
              </a:lnSpc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Все овощи и фрукты привозные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8" indent="450215" algn="l" eaLnBrk="1">
              <a:lnSpc>
                <a:spcPct val="150000"/>
              </a:lnSpc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Стоимость выше, чем у местных продуктов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8" indent="450215" algn="l" eaLnBrk="1">
              <a:lnSpc>
                <a:spcPct val="150000"/>
              </a:lnSpc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Качество их хуже, так как долго доставляется, из 100 кг/20 кг пропали пока ехали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8" indent="450215" algn="l" eaLnBrk="1">
              <a:lnSpc>
                <a:spcPct val="150000"/>
              </a:lnSpc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8 из 10 продуктов содержат ГМО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2510" y="1125220"/>
            <a:ext cx="6021070" cy="5089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095615" y="1666240"/>
            <a:ext cx="2658745" cy="34671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152765" y="1666240"/>
            <a:ext cx="2723515" cy="3359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no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здесь находится ГМО</a:t>
            </a:r>
            <a:endParaRPr kumimoji="0" lang="ru-RU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800" dirty="0">
                  <a:latin typeface="Times New Roman" panose="02020603050405020304" charset="0"/>
                  <a:cs typeface="Times New Roman" panose="02020603050405020304" charset="0"/>
                </a:rPr>
                <a:t>4</a:t>
              </a:r>
              <a:endParaRPr lang="ru-RU" sz="1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336500" y="218108"/>
            <a:ext cx="1631129" cy="5822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32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Решение</a:t>
            </a:r>
            <a:r>
              <a:rPr lang="ru-RU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ru-RU" alt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173990" y="1245235"/>
            <a:ext cx="5921375" cy="91136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noAutofit/>
          </a:bodyPr>
          <a:lstStyle/>
          <a:p>
            <a:pPr lvl="8" indent="450215" algn="ctr" eaLnBrk="1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1" u="sng" dirty="0" err="1" smtClean="0">
                <a:latin typeface="+mj-lt"/>
                <a:cs typeface="+mj-lt"/>
              </a:rPr>
              <a:t>Геомаркетинг</a:t>
            </a:r>
            <a:r>
              <a:rPr lang="ru-RU" sz="1800" b="1" u="sng" dirty="0" smtClean="0">
                <a:latin typeface="+mj-lt"/>
                <a:cs typeface="+mj-lt"/>
              </a:rPr>
              <a:t> в продвижении фермерской продукции</a:t>
            </a:r>
            <a:r>
              <a:rPr lang="ru-RU" sz="1800" b="1" dirty="0" smtClean="0">
                <a:latin typeface="+mj-lt"/>
                <a:cs typeface="+mj-lt"/>
              </a:rPr>
              <a:t> - </a:t>
            </a:r>
            <a:r>
              <a:rPr sz="1800" i="1" dirty="0" smtClean="0">
                <a:latin typeface="+mj-lt"/>
                <a:cs typeface="+mj-lt"/>
              </a:rPr>
              <a:t> </a:t>
            </a:r>
            <a:r>
              <a:rPr lang="ru-RU" sz="1800" i="1" dirty="0" smtClean="0">
                <a:latin typeface="+mj-lt"/>
                <a:cs typeface="+mj-lt"/>
              </a:rPr>
              <a:t>это сервис доставки фермерской продукции по подписке</a:t>
            </a:r>
            <a:endParaRPr lang="ru-RU" sz="1800" i="1" dirty="0" smtClean="0">
              <a:latin typeface="+mj-lt"/>
              <a:cs typeface="+mj-lt"/>
            </a:endParaRPr>
          </a:p>
        </p:txBody>
      </p:sp>
      <p:pic>
        <p:nvPicPr>
          <p:cNvPr id="1028" name="Picture 4" descr="Магазин на диване. Как в Белгороде работает доставка продуктов на дом.  Новости экономики Белгорода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6000" y="1555750"/>
            <a:ext cx="5953125" cy="329438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73990" y="3198938"/>
            <a:ext cx="3803281" cy="3693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Доставка фермерской продукции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3990" y="3635700"/>
            <a:ext cx="5460786" cy="3693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Ежемесячная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подписка на корзину с продуктами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3990" y="4072424"/>
            <a:ext cx="3416957" cy="3693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 Сбор продуктов от </a:t>
            </a:r>
            <a:r>
              <a:rPr lang="ru-RU" dirty="0" smtClean="0"/>
              <a:t>фермеров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5" y="232078"/>
            <a:ext cx="6518934" cy="5822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Объем рынка</a:t>
            </a:r>
            <a:endParaRPr lang="ru-RU" sz="32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>
                  <a:latin typeface="Times New Roman" panose="02020603050405020304" charset="0"/>
                  <a:cs typeface="Times New Roman" panose="02020603050405020304" charset="0"/>
                </a:rPr>
                <a:t>6</a:t>
              </a:r>
              <a:endParaRPr lang="ru-RU" sz="16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24" name="Текст 2"/>
          <p:cNvSpPr txBox="1"/>
          <p:nvPr/>
        </p:nvSpPr>
        <p:spPr>
          <a:xfrm>
            <a:off x="8089900" y="691515"/>
            <a:ext cx="3141980" cy="459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Прямые конкуренты</a:t>
            </a:r>
            <a:endParaRPr lang="ru-RU" sz="2400" b="1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0" name="Текст 2"/>
          <p:cNvSpPr txBox="1"/>
          <p:nvPr/>
        </p:nvSpPr>
        <p:spPr>
          <a:xfrm>
            <a:off x="7898130" y="3397885"/>
            <a:ext cx="3525520" cy="459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Смежные конкуренты</a:t>
            </a:r>
            <a:endParaRPr lang="ru-RU" sz="2400" b="1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000" y="943610"/>
            <a:ext cx="7261225" cy="828675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p>
            <a:pPr algn="just"/>
            <a:r>
              <a:rPr kumimoji="0" lang="ru-RU" sz="1600" b="0" i="1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Потенциальный объём</a:t>
            </a:r>
            <a:r>
              <a:rPr kumimoji="0" lang="ru-RU" sz="1600" b="0" i="1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рынка</a:t>
            </a:r>
            <a:r>
              <a:rPr kumimoji="0" lang="ru-RU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sz="1600" dirty="0"/>
              <a:t>фермерской </a:t>
            </a:r>
            <a:r>
              <a:rPr lang="ru-RU" sz="1600" dirty="0" smtClean="0"/>
              <a:t>продукции по </a:t>
            </a:r>
            <a:r>
              <a:rPr lang="ru-RU" sz="1600" dirty="0"/>
              <a:t>оценкам экспертов </a:t>
            </a:r>
            <a:r>
              <a:rPr lang="ru-RU" sz="1600" dirty="0" err="1"/>
              <a:t>Россельхозбанка</a:t>
            </a:r>
            <a:r>
              <a:rPr lang="ru-RU" sz="1600" dirty="0"/>
              <a:t>, объем рынка онлайн-продаж фермерских продуктов питания достигнет 50 млрд рублей до конца текущего года. 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000" y="1926590"/>
            <a:ext cx="7261225" cy="132080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p>
            <a:pPr algn="just"/>
            <a:r>
              <a:rPr lang="ru-RU" sz="1600" i="1" dirty="0" smtClean="0"/>
              <a:t>Общий объем рынка</a:t>
            </a:r>
            <a:r>
              <a:rPr lang="ru-RU" sz="1600" dirty="0" smtClean="0"/>
              <a:t> </a:t>
            </a:r>
            <a:r>
              <a:rPr lang="ru-RU" sz="1600" dirty="0"/>
              <a:t>целевого рынка </a:t>
            </a:r>
            <a:r>
              <a:rPr lang="ru-RU" sz="1600" dirty="0" smtClean="0"/>
              <a:t>вырос </a:t>
            </a:r>
            <a:r>
              <a:rPr lang="ru-RU" sz="1600" dirty="0"/>
              <a:t>на 42,4% до 620 млрд руб., а доля онлайн в объеме розничных продаж продовольственных товаров — на 1,0 процентный пункт до 3,8%. В конце года рост рынка онлайн в этой категории может составить 45−49%, а его емкость — от 910 до 935 млрд руб. Доля превысит 4,0%.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7000" y="3401695"/>
            <a:ext cx="7235190" cy="1075055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p>
            <a:pPr algn="just"/>
            <a:r>
              <a:rPr kumimoji="0" lang="ru-RU" sz="1600" b="0" i="1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Доступный </a:t>
            </a:r>
            <a:r>
              <a:rPr lang="ru-RU" sz="1600" i="1" dirty="0"/>
              <a:t>объем </a:t>
            </a:r>
            <a:r>
              <a:rPr lang="ru-RU" sz="1600" i="1" dirty="0" smtClean="0"/>
              <a:t>рынка</a:t>
            </a:r>
            <a:r>
              <a:rPr lang="ru-RU" sz="1600" dirty="0" smtClean="0"/>
              <a:t>. </a:t>
            </a:r>
            <a:r>
              <a:rPr lang="ru-RU" sz="1600" dirty="0"/>
              <a:t>Россияне чаще всего заказывают онлайн свежие овощи и </a:t>
            </a:r>
            <a:r>
              <a:rPr lang="ru-RU" sz="1600" dirty="0" smtClean="0"/>
              <a:t>зелень. </a:t>
            </a:r>
            <a:r>
              <a:rPr lang="ru-RU" sz="1600" dirty="0"/>
              <a:t>По данным МТС Банка офлайн-продажи на рынках в июле 2023 года выросли на 28% по сравнению с июлем прошлого года. Средний чек увеличился на 5% до 400 рублей. 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000" y="4631055"/>
            <a:ext cx="7228840" cy="1075055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p>
            <a:pPr algn="just"/>
            <a:r>
              <a:rPr lang="ru-RU" sz="1600" i="1"/>
              <a:t>Средний чек</a:t>
            </a:r>
            <a:r>
              <a:rPr lang="ru-RU" sz="1600"/>
              <a:t> по России варьируется от 350-400 рублей на фермерскую продукцию, за год планируется обслуживания 800-900 человек на начальном старте, и по итогу выручка за год составит около 350 000 рублей. 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83046" y="1503288"/>
            <a:ext cx="1682582" cy="64632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Фермерская лавка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023665" y="1502859"/>
            <a:ext cx="1672088" cy="64632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Фермерские продукты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018103" y="2521039"/>
            <a:ext cx="1285336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Исток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70265" y="4114855"/>
            <a:ext cx="1598559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algn="ctr"/>
            <a:r>
              <a:rPr lang="ru-RU" dirty="0" err="1" smtClean="0"/>
              <a:t>СберМаркет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0303451" y="4149145"/>
            <a:ext cx="1285336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Самокат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061426" y="4810501"/>
            <a:ext cx="1598558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algn="ctr"/>
            <a:r>
              <a:rPr lang="ru-RU" dirty="0" err="1" smtClean="0"/>
              <a:t>Яндекс.Лавка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138387" y="4810501"/>
            <a:ext cx="1285336" cy="36932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p>
            <a:pPr algn="ctr"/>
            <a:r>
              <a:rPr lang="en-US" dirty="0" err="1" smtClean="0"/>
              <a:t>IGooods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1005" y="231775"/>
            <a:ext cx="4258310" cy="5822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Бизнес - модель</a:t>
            </a:r>
            <a:endParaRPr lang="ru-RU" sz="32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 dirty="0">
                  <a:latin typeface="Times New Roman" panose="02020603050405020304" charset="0"/>
                  <a:cs typeface="Times New Roman" panose="02020603050405020304" charset="0"/>
                </a:rPr>
                <a:t>7</a:t>
              </a:r>
              <a:endParaRPr lang="ru-RU" sz="16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336550" y="1135380"/>
          <a:ext cx="11528425" cy="3625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5685"/>
                <a:gridCol w="2305685"/>
                <a:gridCol w="2305685"/>
                <a:gridCol w="2305685"/>
                <a:gridCol w="2305685"/>
              </a:tblGrid>
              <a:tr h="1812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Партнеры</a:t>
                      </a:r>
                      <a:endParaRPr lang="ru-RU" sz="18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endParaRPr lang="ru-RU" sz="18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Виды деятельности</a:t>
                      </a:r>
                      <a:endParaRPr lang="ru-RU" sz="16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endParaRPr lang="ru-RU" sz="16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Ценности</a:t>
                      </a:r>
                      <a:endParaRPr lang="ru-RU" sz="20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endParaRPr lang="ru-RU" sz="20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Отношения с покупателями</a:t>
                      </a:r>
                      <a:endParaRPr lang="ru-RU" sz="14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Покупатели</a:t>
                      </a:r>
                      <a:endParaRPr lang="ru-RU" sz="18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1812925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Ресурсы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Канал сбыта</a:t>
                      </a:r>
                      <a:endParaRPr lang="ru-RU" sz="16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endParaRPr lang="ru-RU" sz="16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893445" y="4761230"/>
          <a:ext cx="10607675" cy="175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03520"/>
                <a:gridCol w="5304155"/>
              </a:tblGrid>
              <a:tr h="175768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Затраты</a:t>
                      </a:r>
                      <a:endParaRPr lang="ru-RU" sz="18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endParaRPr lang="ru-RU" sz="18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Мы будем зарабатывать на подписке на пакетах с продуктами</a:t>
                      </a:r>
                      <a:endParaRPr lang="ru-RU" sz="16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530" y="2091055"/>
            <a:ext cx="2089785" cy="17583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960" y="1518285"/>
            <a:ext cx="1838960" cy="1379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710" y="1997075"/>
            <a:ext cx="1856740" cy="185674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029" y="1656190"/>
            <a:ext cx="1711243" cy="113541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9543" y="2118160"/>
            <a:ext cx="1919458" cy="151470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008" y="3288606"/>
            <a:ext cx="1919458" cy="128003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510" y="3383464"/>
            <a:ext cx="1243949" cy="124610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555" y="5219999"/>
            <a:ext cx="1700052" cy="114568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9065" y="5253355"/>
            <a:ext cx="1626870" cy="12071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1005" y="231775"/>
            <a:ext cx="3160395" cy="5822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Бизнес - модель</a:t>
            </a:r>
            <a:endParaRPr lang="ru-RU" sz="32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 dirty="0">
                  <a:latin typeface="Times New Roman" panose="02020603050405020304" charset="0"/>
                  <a:cs typeface="Times New Roman" panose="02020603050405020304" charset="0"/>
                </a:rPr>
                <a:t>9</a:t>
              </a:r>
              <a:endParaRPr lang="ru-RU" sz="16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539115" y="1977390"/>
            <a:ext cx="2889885" cy="38773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81400" y="2197100"/>
            <a:ext cx="2603434" cy="3657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285230" y="1983740"/>
            <a:ext cx="2655570" cy="3870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093068" y="2197100"/>
            <a:ext cx="2603434" cy="3657600"/>
          </a:xfrm>
          <a:prstGeom prst="rect">
            <a:avLst/>
          </a:prstGeom>
          <a:solidFill>
            <a:srgbClr val="DC8BE1"/>
          </a:solidFill>
          <a:ln>
            <a:solidFill>
              <a:schemeClr val="tx1"/>
            </a:solidFill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Текст 2"/>
          <p:cNvSpPr txBox="1"/>
          <p:nvPr/>
        </p:nvSpPr>
        <p:spPr>
          <a:xfrm>
            <a:off x="875815" y="2197100"/>
            <a:ext cx="2203948" cy="3670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«овощей»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Текст 2"/>
          <p:cNvSpPr txBox="1"/>
          <p:nvPr/>
        </p:nvSpPr>
        <p:spPr>
          <a:xfrm>
            <a:off x="3793192" y="2383790"/>
            <a:ext cx="2203948" cy="3670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«молочки»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Текст 2"/>
          <p:cNvSpPr txBox="1"/>
          <p:nvPr/>
        </p:nvSpPr>
        <p:spPr>
          <a:xfrm>
            <a:off x="6448127" y="2195316"/>
            <a:ext cx="2381416" cy="36932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«Мясо/Рыба»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8" name="Текст 2"/>
          <p:cNvSpPr txBox="1"/>
          <p:nvPr/>
        </p:nvSpPr>
        <p:spPr>
          <a:xfrm>
            <a:off x="9293562" y="2386330"/>
            <a:ext cx="2203948" cy="3670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Премиум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9" name="Текст 2"/>
          <p:cNvSpPr txBox="1"/>
          <p:nvPr/>
        </p:nvSpPr>
        <p:spPr>
          <a:xfrm>
            <a:off x="555625" y="2553970"/>
            <a:ext cx="2815590" cy="20288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ОГУРЦЫ (3 КГ)</a:t>
            </a:r>
            <a:endParaRPr lang="ru-RU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ПОМИДОРЫ (3 КГ)</a:t>
            </a:r>
            <a:endParaRPr lang="en-US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ПЕРЕЦ(1,5 КГ)</a:t>
            </a:r>
            <a:endParaRPr lang="en-US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МОРКОВЬ (2,5)</a:t>
            </a:r>
            <a:endParaRPr lang="ru-RU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Лук (2КГ)</a:t>
            </a:r>
            <a:endParaRPr lang="ru-RU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Чеснок (4 ГОЛОВОК)</a:t>
            </a:r>
            <a:endParaRPr lang="en-US" sz="14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КАРТОФЕЛЬ (5 КГ)</a:t>
            </a:r>
            <a:endParaRPr lang="ru-RU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0" name="Текст 2"/>
          <p:cNvSpPr txBox="1"/>
          <p:nvPr/>
        </p:nvSpPr>
        <p:spPr>
          <a:xfrm>
            <a:off x="3870325" y="784860"/>
            <a:ext cx="6125210" cy="8286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Подписка на пакеты с фермерской продукцией</a:t>
            </a:r>
            <a:endParaRPr lang="ru-RU" sz="2400" b="1" i="1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1" name="Текст 2"/>
          <p:cNvSpPr txBox="1"/>
          <p:nvPr/>
        </p:nvSpPr>
        <p:spPr>
          <a:xfrm>
            <a:off x="6337300" y="2887345"/>
            <a:ext cx="2628900" cy="119761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ИНДЕЙКА (ФИЛЕ ГРУДКИ) (3КГ)</a:t>
            </a:r>
            <a:endParaRPr lang="ru-RU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ГОВЯДИНИНА(5 КГ)</a:t>
            </a:r>
            <a:endParaRPr lang="ru-RU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1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2" name="Текст 2"/>
          <p:cNvSpPr txBox="1"/>
          <p:nvPr/>
        </p:nvSpPr>
        <p:spPr>
          <a:xfrm>
            <a:off x="3680162" y="2967830"/>
            <a:ext cx="2203948" cy="17519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ЯЙЦО (30ШТ)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МОЛОКО( 5Л)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СЫР(1 КГ)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КЕФИР(2Л)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buFontTx/>
              <a:buChar char="-"/>
            </a:pPr>
            <a:r>
              <a:rPr lang="ru-RU" sz="18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СЛИВКИ(1 Л)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3" name="Текст 2"/>
          <p:cNvSpPr txBox="1"/>
          <p:nvPr/>
        </p:nvSpPr>
        <p:spPr>
          <a:xfrm>
            <a:off x="9203392" y="3215993"/>
            <a:ext cx="2203948" cy="1475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algn="l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«овощей»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 algn="l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 «молочки»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 algn="l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Пакет«Мясо/Рыба»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4" name="Текст 2"/>
          <p:cNvSpPr txBox="1"/>
          <p:nvPr/>
        </p:nvSpPr>
        <p:spPr>
          <a:xfrm>
            <a:off x="772877" y="5016125"/>
            <a:ext cx="2381416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Тариф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3300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5" name="Текст 2"/>
          <p:cNvSpPr txBox="1"/>
          <p:nvPr/>
        </p:nvSpPr>
        <p:spPr>
          <a:xfrm>
            <a:off x="3765252" y="4937317"/>
            <a:ext cx="2381416" cy="92332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Тариф 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2400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6" name="Текст 2"/>
          <p:cNvSpPr txBox="1"/>
          <p:nvPr/>
        </p:nvSpPr>
        <p:spPr>
          <a:xfrm>
            <a:off x="6337002" y="5015644"/>
            <a:ext cx="2381416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Тариф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4200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7" name="Текст 2"/>
          <p:cNvSpPr txBox="1"/>
          <p:nvPr/>
        </p:nvSpPr>
        <p:spPr>
          <a:xfrm>
            <a:off x="9203392" y="5075815"/>
            <a:ext cx="2381416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Тариф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9400</a:t>
            </a:r>
            <a:endParaRPr lang="en-US" sz="1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4" y="293673"/>
            <a:ext cx="3344297" cy="459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Текущие результаты</a:t>
            </a:r>
            <a:endParaRPr lang="ru-RU" sz="24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>
                  <a:latin typeface="Times New Roman" panose="02020603050405020304" charset="0"/>
                  <a:cs typeface="Times New Roman" panose="02020603050405020304" charset="0"/>
                </a:rPr>
                <a:t>10</a:t>
              </a:r>
              <a:endParaRPr lang="ru-RU" sz="16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40" name="Текст 2"/>
          <p:cNvSpPr txBox="1"/>
          <p:nvPr/>
        </p:nvSpPr>
        <p:spPr>
          <a:xfrm>
            <a:off x="220345" y="3606483"/>
            <a:ext cx="6265545" cy="22440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lvl="0" indent="450215" algn="l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СОБРАЛИ КОМАНДУ</a:t>
            </a:r>
            <a:endParaRPr lang="ru-RU" sz="20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0" indent="450215" algn="l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Описали продукт</a:t>
            </a:r>
            <a:endParaRPr lang="ru-RU" sz="20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0" indent="450215" algn="l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Оценили рынок и конкурентов</a:t>
            </a:r>
            <a:endParaRPr lang="ru-RU" sz="20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0" indent="450215" algn="l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Определили как будет выглядит</a:t>
            </a:r>
            <a:r>
              <a:rPr lang="en-US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ru-RU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 cap="all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MVP</a:t>
            </a:r>
            <a:endParaRPr lang="en-US" sz="20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20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3845" y="424180"/>
            <a:ext cx="6744335" cy="45142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4" y="262876"/>
            <a:ext cx="3344297" cy="5207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Команда</a:t>
            </a:r>
            <a:endParaRPr lang="ru-RU" sz="2800" cap="all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>
                  <a:latin typeface="Times New Roman" panose="02020603050405020304" charset="0"/>
                  <a:cs typeface="Times New Roman" panose="02020603050405020304" charset="0"/>
                </a:rPr>
                <a:t>11</a:t>
              </a:r>
              <a:endParaRPr lang="ru-RU" sz="16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005" y="1399540"/>
            <a:ext cx="1729105" cy="218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940" y="1233805"/>
            <a:ext cx="1749425" cy="2340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87925" y="1409700"/>
            <a:ext cx="1873885" cy="221170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125" y="1409700"/>
            <a:ext cx="1772920" cy="221678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246" y="4364610"/>
            <a:ext cx="2021657" cy="138574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48213" y="4364610"/>
            <a:ext cx="2021657" cy="138574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166" y="4364610"/>
            <a:ext cx="2021657" cy="138574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4936" y="3906670"/>
            <a:ext cx="2021657" cy="2121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Грязных Ангелина Даниловна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отвечает за экономическую часть проекта</a:t>
            </a:r>
            <a:endParaRPr kumimoji="0" lang="ru-RU" sz="20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Helvetic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66842" y="4364609"/>
            <a:ext cx="2021657" cy="138574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0004" y="4364608"/>
            <a:ext cx="2021657" cy="138574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8257" y="4032400"/>
            <a:ext cx="2021657" cy="1228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/>
              <a:t>Валь Дмитрий Русланович</a:t>
            </a:r>
            <a:endParaRPr lang="ru-RU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Helvetica"/>
              </a:rPr>
              <a:t>Лидер</a:t>
            </a:r>
            <a:endParaRPr kumimoji="0" lang="ru-RU" sz="20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87398" y="3906435"/>
            <a:ext cx="2021657" cy="2121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Помазкина </a:t>
            </a:r>
            <a:r>
              <a:rPr lang="ru-RU" dirty="0"/>
              <a:t>В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алерия Михайловна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отвечает за презентацию проекта</a:t>
            </a:r>
            <a:endParaRPr kumimoji="0" lang="ru-RU" sz="20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Helvetic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50273" y="4032043"/>
            <a:ext cx="2021657" cy="15055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Бондарева Ксения Алексеевна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i="1" dirty="0">
                <a:solidFill>
                  <a:srgbClr val="333333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Консультант</a:t>
            </a:r>
            <a:endParaRPr kumimoji="0" lang="ru-RU" sz="20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Helvetica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0265" y="1409700"/>
            <a:ext cx="1850390" cy="217106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712960" y="4032250"/>
            <a:ext cx="2100580" cy="1228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Асадчая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Диана Алексеевна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i="1" dirty="0">
                <a:solidFill>
                  <a:srgbClr val="333333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Администратор</a:t>
            </a:r>
            <a:endParaRPr kumimoji="0" lang="ru-RU" sz="20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4" y="262876"/>
            <a:ext cx="3344297" cy="52070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Планы развития</a:t>
            </a:r>
            <a:endParaRPr lang="ru-RU" sz="2800" cap="all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4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sz="1600">
                  <a:latin typeface="Times New Roman" panose="02020603050405020304" charset="0"/>
                  <a:cs typeface="Times New Roman" panose="02020603050405020304" charset="0"/>
                </a:rPr>
                <a:t>12</a:t>
              </a:r>
              <a:endParaRPr lang="ru-RU" sz="16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20" name="Текст 2"/>
          <p:cNvSpPr txBox="1"/>
          <p:nvPr/>
        </p:nvSpPr>
        <p:spPr>
          <a:xfrm>
            <a:off x="182880" y="1845945"/>
            <a:ext cx="5164455" cy="299847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342900" lvl="0" indent="-342900" algn="l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Q1 2024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- </a:t>
            </a:r>
            <a:r>
              <a:rPr lang="ru-RU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Реализация Проекта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lvl="0" indent="-342900" algn="l" eaLnBrk="1">
              <a:lnSpc>
                <a:spcPct val="150000"/>
              </a:lnSpc>
              <a:buAutoNum type="arabicPeriod"/>
            </a:pP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</a:t>
            </a:r>
            <a:r>
              <a:rPr lang="ru-R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 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2024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 Приложение фермерской продукции (маркетинг)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lvl="0" indent="-342900" algn="l" eaLnBrk="1">
              <a:lnSpc>
                <a:spcPct val="150000"/>
              </a:lnSpc>
              <a:buAutoNum type="arabicPeriod"/>
            </a:pP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</a:t>
            </a:r>
            <a:r>
              <a:rPr lang="ru-R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 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2024</a:t>
            </a:r>
            <a:r>
              <a:rPr lang="ru-RU" alt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 Поиск потенциальных конкурентов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lvl="0" indent="-342900" algn="l" eaLnBrk="1">
              <a:lnSpc>
                <a:spcPct val="150000"/>
              </a:lnSpc>
              <a:buAutoNum type="arabicPeriod"/>
            </a:pP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</a:t>
            </a:r>
            <a:r>
              <a:rPr lang="ru-R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2024</a:t>
            </a:r>
            <a:r>
              <a:rPr lang="ru-RU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- Доставка курьером продуктов </a:t>
            </a:r>
            <a:endParaRPr lang="ru-RU" altLang="en-U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lvl="0" indent="-342900" algn="l" eaLnBrk="1">
              <a:lnSpc>
                <a:spcPct val="150000"/>
              </a:lnSpc>
              <a:buAutoNum type="arabicPeriod"/>
            </a:pP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</a:t>
            </a:r>
            <a:r>
              <a:rPr lang="ru-RU" alt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2024</a:t>
            </a:r>
            <a:r>
              <a:rPr lang="ru-RU" altLang="en-US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- Заключительный</a:t>
            </a:r>
            <a:endParaRPr lang="ru-RU" altLang="en-US" sz="1800" i="1" cap="all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3165" y="1098550"/>
            <a:ext cx="6974840" cy="46615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475345" y="-12065"/>
            <a:ext cx="3749675" cy="18116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5" name="Текст 2"/>
          <p:cNvSpPr txBox="1"/>
          <p:nvPr/>
        </p:nvSpPr>
        <p:spPr>
          <a:xfrm>
            <a:off x="102870" y="1350010"/>
            <a:ext cx="5876925" cy="417449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3600" dirty="0">
                <a:latin typeface="Times New Roman" panose="02020603050405020304" charset="0"/>
                <a:cs typeface="Times New Roman" panose="02020603050405020304" charset="0"/>
              </a:rPr>
              <a:t>СПАСИБО</a:t>
            </a:r>
            <a:r>
              <a:rPr lang="ru-RU" sz="3600" dirty="0">
                <a:latin typeface="Times New Roman" panose="02020603050405020304" charset="0"/>
                <a:cs typeface="Times New Roman" panose="02020603050405020304" charset="0"/>
              </a:rPr>
              <a:t> ЗА ВНИМАНИЕ</a:t>
            </a:r>
            <a:r>
              <a:rPr sz="3600" dirty="0">
                <a:latin typeface="Times New Roman" panose="02020603050405020304" charset="0"/>
                <a:cs typeface="Times New Roman" panose="02020603050405020304" charset="0"/>
              </a:rPr>
              <a:t>!</a:t>
            </a:r>
            <a:endParaRPr sz="3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sz="2000" dirty="0">
              <a:latin typeface="Arial" panose="020B0604020202020204" pitchFamily="34" charset="0"/>
              <a:ea typeface="Gilroy-ExtraBold"/>
              <a:cs typeface="Arial" panose="020B0604020202020204" pitchFamily="34" charset="0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913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88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val.@edu.gausz.ru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 cstate="print">
            <a:alphaModFix amt="53000"/>
            <a:clrChange>
              <a:clrFrom>
                <a:srgbClr val="DE9C7C">
                  <a:alpha val="100000"/>
                </a:srgbClr>
              </a:clrFrom>
              <a:clrTo>
                <a:srgbClr val="DE9C7C">
                  <a:alpha val="100000"/>
                  <a:alpha val="0"/>
                </a:srgbClr>
              </a:clrTo>
            </a:clrChange>
          </a:blip>
          <a:srcRect l="11056" r="20266" b="21349"/>
          <a:stretch>
            <a:fillRect/>
          </a:stretch>
        </p:blipFill>
        <p:spPr>
          <a:xfrm>
            <a:off x="8475345" y="1799590"/>
            <a:ext cx="3749040" cy="5074920"/>
          </a:xfrm>
          <a:prstGeom prst="rect">
            <a:avLst/>
          </a:prstGeom>
          <a:solidFill>
            <a:srgbClr val="9A579B"/>
          </a:solidFill>
          <a:ln>
            <a:noFill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3077</Words>
  <Application>WPS Presentation</Application>
  <PresentationFormat>Произвольный</PresentationFormat>
  <Paragraphs>208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4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Segoe Print</vt:lpstr>
      <vt:lpstr>Gilroy-Light</vt:lpstr>
      <vt:lpstr>Helvetica Neue</vt:lpstr>
      <vt:lpstr>Gilroy-Bold</vt:lpstr>
      <vt:lpstr>Times New Roman</vt:lpstr>
      <vt:lpstr>Wingdings</vt:lpstr>
      <vt:lpstr>Gilroy-Regular</vt:lpstr>
      <vt:lpstr>Microsoft YaHei</vt:lpstr>
      <vt:lpstr>Arial Unicode MS</vt:lpstr>
      <vt:lpstr>Calibri</vt:lpstr>
      <vt:lpstr>Helvetica</vt:lpstr>
      <vt:lpstr>-apple-system</vt:lpstr>
      <vt:lpstr>YS Text</vt:lpstr>
      <vt:lpstr>Cascadia Code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Алексей</cp:lastModifiedBy>
  <cp:revision>35</cp:revision>
  <dcterms:created xsi:type="dcterms:W3CDTF">2023-11-15T16:07:00Z</dcterms:created>
  <dcterms:modified xsi:type="dcterms:W3CDTF">2023-11-29T06:38:30Z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B90820A8AF5F45E3892DCDDC68288C05_13</vt:lpwstr>
  </property>
  <property fmtid="{D5CDD505-2E9C-101B-9397-08002B2CF9AE}" pid="3" name="KSOProductBuildVer">
    <vt:lpwstr>1049-12.2.0.13306</vt:lpwstr>
  </property>
</Properties>
</file>