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Caveat"/>
      <p:regular r:id="rId30"/>
      <p:bold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hHcgMD6xmGKdBlQZjmTAPlo3tq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3B39D0D-7D0C-45EE-A538-697EC8C332B2}">
  <a:tblStyle styleId="{43B39D0D-7D0C-45EE-A538-697EC8C332B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aveat-bold.fntdata"/><Relationship Id="rId30" Type="http://schemas.openxmlformats.org/officeDocument/2006/relationships/font" Target="fonts/Caveat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6" name="Google Shape;346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8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7.jpg"/><Relationship Id="rId6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5.jpg"/><Relationship Id="rId5" Type="http://schemas.openxmlformats.org/officeDocument/2006/relationships/image" Target="../media/image19.jpg"/><Relationship Id="rId6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1.xml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hyperlink" Target="https://respekta54.ru/" TargetMode="External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9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g"/><Relationship Id="rId4" Type="http://schemas.openxmlformats.org/officeDocument/2006/relationships/image" Target="../media/image33.jpg"/><Relationship Id="rId9" Type="http://schemas.openxmlformats.org/officeDocument/2006/relationships/image" Target="../media/image36.pn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5.jpg"/><Relationship Id="rId8" Type="http://schemas.openxmlformats.org/officeDocument/2006/relationships/image" Target="../media/image34.jp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44.png"/><Relationship Id="rId10" Type="http://schemas.openxmlformats.org/officeDocument/2006/relationships/image" Target="../media/image43.jpg"/><Relationship Id="rId1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image" Target="../media/image42.png"/><Relationship Id="rId5" Type="http://schemas.openxmlformats.org/officeDocument/2006/relationships/image" Target="../media/image39.png"/><Relationship Id="rId6" Type="http://schemas.openxmlformats.org/officeDocument/2006/relationships/image" Target="../media/image38.png"/><Relationship Id="rId7" Type="http://schemas.openxmlformats.org/officeDocument/2006/relationships/image" Target="../media/image40.png"/><Relationship Id="rId8" Type="http://schemas.openxmlformats.org/officeDocument/2006/relationships/image" Target="../media/image4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png"/><Relationship Id="rId4" Type="http://schemas.openxmlformats.org/officeDocument/2006/relationships/image" Target="../media/image46.jpg"/><Relationship Id="rId5" Type="http://schemas.openxmlformats.org/officeDocument/2006/relationships/image" Target="../media/image48.png"/><Relationship Id="rId6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2800">
                <a:latin typeface="Caveat"/>
                <a:ea typeface="Caveat"/>
                <a:cs typeface="Caveat"/>
                <a:sym typeface="Caveat"/>
              </a:rPr>
              <a:t>Натуральная  жвачка из смолы</a:t>
            </a:r>
            <a:r>
              <a:rPr b="1" lang="ru" sz="28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2800">
                <a:latin typeface="Caveat"/>
                <a:ea typeface="Caveat"/>
                <a:cs typeface="Caveat"/>
                <a:sym typeface="Caveat"/>
              </a:rPr>
              <a:t>“СИБИРСКАЯ ЖИВИЦА”</a:t>
            </a:r>
            <a:br>
              <a:rPr b="1" lang="ru" sz="3200">
                <a:latin typeface="Caveat"/>
                <a:ea typeface="Caveat"/>
                <a:cs typeface="Caveat"/>
                <a:sym typeface="Caveat"/>
              </a:rPr>
            </a:br>
            <a:endParaRPr sz="3100"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37169" y="132637"/>
            <a:ext cx="2315767" cy="8705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get.pxhere.com/photo/tree-nature-branch-plant-leaf-flower-summer-pine-green-evergreen-botany-closeup-fir-flora-conifer-spruce-cones-sprig-larch-macro-photography-iglak-clarity-flowering-plant-coniferous-trees-larch-cones-pine-family-larch-needles-woody-plant-land-plant-proteales-conifer-cone-1232167.jpg" id="115" name="Google Shape;1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8325" y="2395000"/>
            <a:ext cx="3553784" cy="237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7200" y="1416150"/>
            <a:ext cx="65790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b="1" i="1" lang="ru" sz="1700">
                <a:solidFill>
                  <a:srgbClr val="0C343D"/>
                </a:solidFill>
                <a:latin typeface="Raleway"/>
                <a:ea typeface="Raleway"/>
                <a:cs typeface="Raleway"/>
                <a:sym typeface="Raleway"/>
              </a:rPr>
              <a:t> Уникальный продукт, являющийся антибиотиком природного происхождения </a:t>
            </a:r>
            <a:endParaRPr b="1" i="1" sz="1700">
              <a:solidFill>
                <a:srgbClr val="0C34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i="1" sz="1100">
              <a:solidFill>
                <a:srgbClr val="0C34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b="1" i="1" lang="ru" sz="1700">
                <a:solidFill>
                  <a:srgbClr val="0C343D"/>
                </a:solidFill>
                <a:latin typeface="Raleway"/>
                <a:ea typeface="Raleway"/>
                <a:cs typeface="Raleway"/>
                <a:sym typeface="Raleway"/>
              </a:rPr>
              <a:t>    Ограниченный выбор натуральных жвачек</a:t>
            </a:r>
            <a:endParaRPr b="1" i="1" sz="1700">
              <a:solidFill>
                <a:srgbClr val="0C34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i="1" sz="1000">
              <a:solidFill>
                <a:srgbClr val="0C34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b="1" i="1" lang="ru" sz="1700">
                <a:solidFill>
                  <a:srgbClr val="0C343D"/>
                </a:solidFill>
                <a:latin typeface="Raleway"/>
                <a:ea typeface="Raleway"/>
                <a:cs typeface="Raleway"/>
                <a:sym typeface="Raleway"/>
              </a:rPr>
              <a:t> Рост не натуральных и генномодифицированных продуктов</a:t>
            </a:r>
            <a:endParaRPr b="1" i="1" sz="1700">
              <a:solidFill>
                <a:srgbClr val="0C34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75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10450" y="7972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descr="https://thumbs.dreamstime.com/b/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jpg" id="136" name="Google Shape;136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thumbs.dreamstime.com/b/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jpg" id="137" name="Google Shape;137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thumbs.dreamstime.com/b/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jpg" id="138" name="Google Shape;138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thumbs.dreamstime.com/b/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jpg" id="139" name="Google Shape;139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thumbs.dreamstime.com/b/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jpg" id="140" name="Google Shape;140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thumbs.dreamstime.com/b/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jpg" id="141" name="Google Shape;141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:\Users\%D1%81%D1%82%D1%83%D0%B4%D0%B5%D0%BD%D1%82\Desktop\%D0%BF%D1%80%D0%BE%D1%82%D0%B8%D0%B2%D0%BE%D0%B1%D0%B0%D0%BA%D1%82%D0%B5%D1%80%D0%B8%D0%BE%D0%BB%D0%BE%D0%B3%D0%B8%D1%87%D0%B5%D1%81%D0%BA%D0%B8%D0%B9-%D0%B8-%D0%BF%D1%80%D0%BE%D1%82%D0%B8%D0%B2%D0%BE%D0%B2%D0%B8%D1%80%D1%83%D1%81%D0%BD%D1%8B%D0%B9-%D0%B7%D0%BD%D0%B0%D1%87%D0%BE%D0%BA-%D0%BE%D0%B1%D0%BE%D1%80%D0%BE%D0%BD%D1%8B-132957957.webp" id="142" name="Google Shape;142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inomix.ru/wp-content/uploads/8/5/7/857d45e5fee901400f330bf56d5c0335.jpeg" id="143" name="Google Shape;14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4313" y="3375800"/>
            <a:ext cx="1648501" cy="163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"/>
          <p:cNvSpPr/>
          <p:nvPr/>
        </p:nvSpPr>
        <p:spPr>
          <a:xfrm>
            <a:off x="4184224" y="4134338"/>
            <a:ext cx="1002600" cy="434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4EA28"/>
          </a:solidFill>
          <a:ln cap="flat" cmpd="sng" w="25400">
            <a:solidFill>
              <a:srgbClr val="14E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"/>
          <p:cNvPicPr preferRelativeResize="0"/>
          <p:nvPr/>
        </p:nvPicPr>
        <p:blipFill rotWithShape="1">
          <a:blip r:embed="rId6">
            <a:alphaModFix/>
          </a:blip>
          <a:srcRect b="32791" l="4030" r="0" t="12589"/>
          <a:stretch/>
        </p:blipFill>
        <p:spPr>
          <a:xfrm>
            <a:off x="3179" y="3375800"/>
            <a:ext cx="4262547" cy="156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/>
          <p:nvPr>
            <p:ph type="title"/>
          </p:nvPr>
        </p:nvSpPr>
        <p:spPr>
          <a:xfrm>
            <a:off x="1452977" y="477457"/>
            <a:ext cx="7262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1" name="Google Shape;151;p3"/>
          <p:cNvSpPr txBox="1"/>
          <p:nvPr>
            <p:ph idx="1" type="body"/>
          </p:nvPr>
        </p:nvSpPr>
        <p:spPr>
          <a:xfrm>
            <a:off x="530715" y="1400375"/>
            <a:ext cx="8010300" cy="33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rgbClr val="8F00FF"/>
                </a:solidFill>
              </a:rPr>
              <a:t>сегмент А</a:t>
            </a:r>
            <a:r>
              <a:rPr lang="ru" sz="1600">
                <a:solidFill>
                  <a:srgbClr val="132C40"/>
                </a:solidFill>
              </a:rPr>
              <a:t> Молодые люди, 14 – 35 лет, проживающие в России, которым необходим уход за зубами и они предпочитают натуральные продукты;</a:t>
            </a:r>
            <a:endParaRPr sz="1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chemeClr val="dk1"/>
                </a:solidFill>
              </a:rPr>
              <a:t>сегмент В</a:t>
            </a:r>
            <a:r>
              <a:rPr lang="ru" sz="1600">
                <a:solidFill>
                  <a:srgbClr val="132C40"/>
                </a:solidFill>
              </a:rPr>
              <a:t> Родители детей (5 – 13 лет), проживающие в России, заботящиеся о здоровье зубов и  сохранении иммунитета своих детей.</a:t>
            </a:r>
            <a:endParaRPr sz="1600">
              <a:solidFill>
                <a:srgbClr val="132C40"/>
              </a:solidFill>
            </a:endParaRPr>
          </a:p>
          <a:p>
            <a:pPr indent="-190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9" name="Google Shape;1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descr="https://ogorodniku.com/uploads/posts/2023-01/1673206923_ogorodniku-com-p-zubi-zaborom-44.jpg" id="160" name="Google Shape;160;p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студент\Desktop\1673206923_ogorodniku-com-p-zubi-zaborom-44.jpg" id="161" name="Google Shape;16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3916" y="2733090"/>
            <a:ext cx="2617910" cy="18674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студент\Desktop\1663639672_22-mykaleidoscope-ru-p-chuvstva-materi-i-ottsa-krasivo-26.jpg" id="162" name="Google Shape;16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0750" y="2738420"/>
            <a:ext cx="2714625" cy="1866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g.ru/wp-content/uploads/2021/10/41mv_21_2301.jpg" id="163" name="Google Shape;163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76601" y="2743200"/>
            <a:ext cx="2609850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">
            <a:hlinkClick action="ppaction://hlinksldjump" r:id="rId3"/>
          </p:cNvPr>
          <p:cNvSpPr txBox="1"/>
          <p:nvPr>
            <p:ph type="title"/>
          </p:nvPr>
        </p:nvSpPr>
        <p:spPr>
          <a:xfrm>
            <a:off x="1601542" y="479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4"/>
          <p:cNvSpPr txBox="1"/>
          <p:nvPr>
            <p:ph idx="1" type="body"/>
          </p:nvPr>
        </p:nvSpPr>
        <p:spPr>
          <a:xfrm>
            <a:off x="303400" y="1458800"/>
            <a:ext cx="7888500" cy="3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i="1" lang="ru" sz="1700">
                <a:solidFill>
                  <a:srgbClr val="132C40"/>
                </a:solidFill>
              </a:rPr>
              <a:t>По результатам  опроса (60 чел.) наша ЦА</a:t>
            </a:r>
            <a:endParaRPr b="1" i="1"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i="1" lang="ru" sz="1700">
                <a:solidFill>
                  <a:srgbClr val="132C40"/>
                </a:solidFill>
              </a:rPr>
              <a:t> сталкивается с проблемами:</a:t>
            </a:r>
            <a:endParaRPr b="1" i="1"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-"/>
            </a:pPr>
            <a:r>
              <a:rPr lang="ru" sz="1700">
                <a:solidFill>
                  <a:srgbClr val="132C40"/>
                </a:solidFill>
              </a:rPr>
              <a:t>отсутствие информации о  существовании натуральной жвачки;</a:t>
            </a:r>
            <a:endParaRPr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-"/>
            </a:pPr>
            <a:r>
              <a:rPr lang="ru" sz="1700">
                <a:solidFill>
                  <a:srgbClr val="132C40"/>
                </a:solidFill>
              </a:rPr>
              <a:t>отсутствие информации о полезных  свойствах натуральных жвачек;</a:t>
            </a:r>
            <a:endParaRPr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i="1" sz="10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-"/>
            </a:pPr>
            <a:r>
              <a:rPr lang="ru" sz="1700">
                <a:solidFill>
                  <a:srgbClr val="132C40"/>
                </a:solidFill>
              </a:rPr>
              <a:t>отсутствие большого и разнообразного ассортимента жевательных резинок с натуральным и безопасным составом;</a:t>
            </a:r>
            <a:endParaRPr sz="1700">
              <a:solidFill>
                <a:srgbClr val="132C4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9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-"/>
            </a:pPr>
            <a:r>
              <a:rPr lang="ru" sz="1700">
                <a:solidFill>
                  <a:srgbClr val="132C40"/>
                </a:solidFill>
              </a:rPr>
              <a:t>ограниченной доступности товара.</a:t>
            </a:r>
            <a:endParaRPr sz="1700">
              <a:solidFill>
                <a:srgbClr val="132C4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>
              <a:solidFill>
                <a:srgbClr val="132C4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descr="https://fs-thb03.getcourse.ru/fileservice/file/thumbnail/h/adad8ca81520949a0ebdce2cba44a406.jpg/s/s1200x/a/495/sc/363" id="178" name="Google Shape;178;p4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"/>
          <p:cNvSpPr txBox="1"/>
          <p:nvPr/>
        </p:nvSpPr>
        <p:spPr>
          <a:xfrm>
            <a:off x="6877275" y="3973200"/>
            <a:ext cx="2297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>
            <p:ph type="title"/>
          </p:nvPr>
        </p:nvSpPr>
        <p:spPr>
          <a:xfrm>
            <a:off x="1439292" y="376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5"/>
          <p:cNvSpPr txBox="1"/>
          <p:nvPr>
            <p:ph idx="1" type="body"/>
          </p:nvPr>
        </p:nvSpPr>
        <p:spPr>
          <a:xfrm>
            <a:off x="231175" y="1270000"/>
            <a:ext cx="5779200" cy="3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Заказ жвачки: выбор вкуса,  формы (пластины, драже), степени жесткости;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Советы и рекомендации по уходу за полостью 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>
                <a:solidFill>
                  <a:srgbClr val="132C40"/>
                </a:solidFill>
              </a:rPr>
              <a:t>рта с помощью натуральных и лечебных средств природного происхождения;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Популяризация натуральной жвачки с помощью мини-игр;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700">
                <a:solidFill>
                  <a:srgbClr val="132C40"/>
                </a:solidFill>
              </a:rPr>
              <a:t>  </a:t>
            </a:r>
            <a:endParaRPr sz="1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Анатомия зубов;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7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Технологии нейросети будут давать рекомендации по уходу за зубами.</a:t>
            </a:r>
            <a:endParaRPr sz="1600"/>
          </a:p>
          <a:p>
            <a:pPr indent="-190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 rotWithShape="1">
          <a:blip r:embed="rId4">
            <a:alphaModFix/>
          </a:blip>
          <a:srcRect b="1203" l="14299" r="11608" t="3285"/>
          <a:stretch/>
        </p:blipFill>
        <p:spPr>
          <a:xfrm>
            <a:off x="5764775" y="91975"/>
            <a:ext cx="2774026" cy="506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/>
          <p:nvPr>
            <p:ph type="title"/>
          </p:nvPr>
        </p:nvSpPr>
        <p:spPr>
          <a:xfrm>
            <a:off x="431807" y="16035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581100" y="1357000"/>
            <a:ext cx="7981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«Сибирская живица»,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молодым людям в возрасте 14 – 35 лет, проживающим в России, которым необходим уход за зубами и они предпочитают натуральные продукты;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 ситуации,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 существует большое количество вредных и ненатуральных жевательных резинок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заболевания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дёсен и зубов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приложения с искусственным интеллектом, позволяющего самостоятельно выбрать натуральную жевательную резинку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сохранения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здоровья и повышения качества жизни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shkola7kirov-r43.gosweb.gosuslugi.ru/netcat_files/110/1201/4yH95.jpg" id="203" name="Google Shape;203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med.sevastopol.su/wp-content/uploads/2022/12/orig.jpeg" id="204" name="Google Shape;204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med.sevastopol.su/wp-content/uploads/2022/12/orig.jpeg" id="205" name="Google Shape;205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med.sevastopol.su/wp-content/uploads/2022/12/orig.jpeg" id="206" name="Google Shape;206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310993" y="2576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3858550" y="802725"/>
            <a:ext cx="4876500" cy="40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1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РЫНОК, B2C</a:t>
            </a:r>
            <a:endParaRPr b="0" i="0" sz="14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количество людей в РФ придерживающихся здорового образа жизни и заинтересованных в использовании натуральной жвачки;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</a:t>
            </a: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 количество людей в Омской области придерживающихся здорового образа жизни и заинтересованных в использовании натуральной жвачки;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b="0" i="0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количество людей, придерживающихся здорового образа жизни и заинтересованных в использовании натуральной жвачки (потенциальные покупатели); </a:t>
            </a:r>
            <a:endParaRPr b="0" i="0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7"/>
          <p:cNvSpPr txBox="1"/>
          <p:nvPr>
            <p:ph type="title"/>
          </p:nvPr>
        </p:nvSpPr>
        <p:spPr>
          <a:xfrm>
            <a:off x="310992" y="2231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58125" y="974075"/>
            <a:ext cx="3747300" cy="3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- 1,1 млн. чел.</a:t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(2,7 млрд. руб. в год)</a:t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</a:t>
            </a: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 14,4 тыс. чел.</a:t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(34,7 млн. руб. в год)</a:t>
            </a:r>
            <a:endParaRPr sz="2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- 1,2 тыс. чел.</a:t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(2,7 млн. руб. в год)</a:t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97651" y="152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8"/>
          <p:cNvSpPr txBox="1"/>
          <p:nvPr>
            <p:ph type="title"/>
          </p:nvPr>
        </p:nvSpPr>
        <p:spPr>
          <a:xfrm>
            <a:off x="146275" y="1175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Партнеры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4" name="Google Shape;2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266" y="777538"/>
            <a:ext cx="2428875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8"/>
          <p:cNvSpPr txBox="1"/>
          <p:nvPr/>
        </p:nvSpPr>
        <p:spPr>
          <a:xfrm>
            <a:off x="204200" y="2340300"/>
            <a:ext cx="3000000" cy="2670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" sz="1700" u="none" cap="none" strike="noStrike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ООО «Респекта» инн/кпп 5404475200/540401001 </a:t>
            </a:r>
            <a:endParaRPr b="1" i="0" sz="1700" u="none" cap="none" strike="noStrike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rgbClr val="274E13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1" i="0" lang="ru" sz="1600" u="sng" cap="none" strike="noStrike">
                <a:solidFill>
                  <a:srgbClr val="274E13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Тел: +7 (383) 214 40 77</a:t>
            </a:r>
            <a:endParaRPr b="1" i="0" sz="1600" u="sng" cap="none" strike="noStrike">
              <a:solidFill>
                <a:srgbClr val="274E1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" sz="1700" u="none" cap="none" strike="noStrike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Почта:nfo@respekta54.ru</a:t>
            </a:r>
            <a:endParaRPr b="1" i="0" sz="1700" u="none" cap="none" strike="noStrike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" sz="1700" u="none" cap="none" strike="noStrike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Новосибирская область,</a:t>
            </a:r>
            <a:endParaRPr b="1" i="0" sz="1700" u="none" cap="none" strike="noStrike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" sz="1700" u="none" cap="none" strike="noStrike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г. Новосибирск,</a:t>
            </a:r>
            <a:endParaRPr b="1" i="0" sz="1700" u="none" cap="none" strike="noStrike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" sz="1700" u="none" cap="none" strike="noStrike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ул. Декабристов, д. 247</a:t>
            </a:r>
            <a:endParaRPr b="1" i="0" sz="1700" u="none" cap="none" strike="noStrike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36144" y="180799"/>
            <a:ext cx="3022429" cy="11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8"/>
          <p:cNvSpPr txBox="1"/>
          <p:nvPr/>
        </p:nvSpPr>
        <p:spPr>
          <a:xfrm>
            <a:off x="3174388" y="1128125"/>
            <a:ext cx="2921700" cy="24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" sz="1300" u="none" cap="none" strike="noStrike">
                <a:solidFill>
                  <a:srgbClr val="00717D"/>
                </a:solidFill>
                <a:latin typeface="Arial"/>
                <a:ea typeface="Arial"/>
                <a:cs typeface="Arial"/>
                <a:sym typeface="Arial"/>
              </a:rPr>
              <a:t>Интернет-Магазин АлтайМаг ИП КЛЕПИКОВ Д.И.</a:t>
            </a:r>
            <a:endParaRPr b="1" i="0" sz="1300" u="none" cap="none" strike="noStrike">
              <a:solidFill>
                <a:srgbClr val="00717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" sz="1300" u="none" cap="none" strike="noStrike">
                <a:solidFill>
                  <a:srgbClr val="00717D"/>
                </a:solidFill>
                <a:latin typeface="Arial"/>
                <a:ea typeface="Arial"/>
                <a:cs typeface="Arial"/>
                <a:sym typeface="Arial"/>
              </a:rPr>
              <a:t>Юридический адрес: 656058, Алтайский край, ул. Попова, д. 153 ОГРНИП 321220200252977</a:t>
            </a:r>
            <a:endParaRPr b="1" i="0" sz="1300" u="none" cap="none" strike="noStrike">
              <a:solidFill>
                <a:srgbClr val="00717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" sz="1300" u="none" cap="none" strike="noStrike">
                <a:solidFill>
                  <a:srgbClr val="00717D"/>
                </a:solidFill>
                <a:latin typeface="Arial"/>
                <a:ea typeface="Arial"/>
                <a:cs typeface="Arial"/>
                <a:sym typeface="Arial"/>
              </a:rPr>
              <a:t>8 (800) 511 95 05</a:t>
            </a:r>
            <a:endParaRPr b="1" i="0" sz="1300" u="none" cap="none" strike="noStrike">
              <a:solidFill>
                <a:srgbClr val="00717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" sz="1300" u="none" cap="none" strike="noStrike">
                <a:solidFill>
                  <a:srgbClr val="00717D"/>
                </a:solidFill>
                <a:latin typeface="Arial"/>
                <a:ea typeface="Arial"/>
                <a:cs typeface="Arial"/>
                <a:sym typeface="Arial"/>
              </a:rPr>
              <a:t>Главный офис</a:t>
            </a:r>
            <a:endParaRPr b="1" i="0" sz="1300" u="none" cap="none" strike="noStrike">
              <a:solidFill>
                <a:srgbClr val="00717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8 (3852) 299-404</a:t>
            </a:r>
            <a:endParaRPr b="1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" sz="1300" u="none" cap="none" strike="noStrike">
                <a:solidFill>
                  <a:srgbClr val="3757C5"/>
                </a:solidFill>
                <a:latin typeface="Arial"/>
                <a:ea typeface="Arial"/>
                <a:cs typeface="Arial"/>
                <a:sym typeface="Arial"/>
              </a:rPr>
              <a:t>info@altaimag.ru</a:t>
            </a:r>
            <a:endParaRPr b="1" i="0" sz="1300" u="none" cap="none" strike="noStrike">
              <a:solidFill>
                <a:srgbClr val="3757C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01750" y="410550"/>
            <a:ext cx="2921700" cy="69999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8"/>
          <p:cNvSpPr txBox="1"/>
          <p:nvPr/>
        </p:nvSpPr>
        <p:spPr>
          <a:xfrm>
            <a:off x="6398350" y="1340300"/>
            <a:ext cx="26730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«Байкальская Смолка».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Улан-Удэ, рес. Бурятия.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12635" y="2526962"/>
            <a:ext cx="3175090" cy="11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 txBox="1"/>
          <p:nvPr/>
        </p:nvSpPr>
        <p:spPr>
          <a:xfrm>
            <a:off x="4941225" y="3824925"/>
            <a:ext cx="39840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Основана в 2003</a:t>
            </a: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b="0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b="0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Алтайский нектар</a:t>
            </a:r>
            <a:r>
              <a:rPr b="0" i="0" lang="ru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r>
              <a:rPr b="0" i="0" lang="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" sz="1300" u="none" cap="none" strike="noStrike">
                <a:solidFill>
                  <a:srgbClr val="1D1A1A"/>
                </a:solidFill>
                <a:latin typeface="Arial"/>
                <a:ea typeface="Arial"/>
                <a:cs typeface="Arial"/>
                <a:sym typeface="Arial"/>
              </a:rPr>
              <a:t>8-800-222-50-40</a:t>
            </a:r>
            <a:r>
              <a:rPr b="0" i="0" lang="ru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3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ООО «АЛТАЙФИТОПРОМ»</a:t>
            </a:r>
            <a:br>
              <a:rPr b="1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Юридический адрес</a:t>
            </a:r>
            <a:r>
              <a:rPr b="0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br>
              <a:rPr b="0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" sz="1300" u="none" cap="none" strike="noStrike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 656002, г. Барнаул, ул. Пионеров, д. 1, оф. 22.</a:t>
            </a:r>
            <a:endParaRPr b="0" i="0" sz="1300" u="none" cap="none" strike="noStrike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146301" y="1228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9"/>
          <p:cNvSpPr txBox="1"/>
          <p:nvPr>
            <p:ph type="title"/>
          </p:nvPr>
        </p:nvSpPr>
        <p:spPr>
          <a:xfrm>
            <a:off x="204025" y="883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4" name="Google Shape;2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300" y="797300"/>
            <a:ext cx="2288525" cy="12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9"/>
          <p:cNvSpPr txBox="1"/>
          <p:nvPr/>
        </p:nvSpPr>
        <p:spPr>
          <a:xfrm>
            <a:off x="1407425" y="1248125"/>
            <a:ext cx="14391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1. Mouth Monster- тайная жизнь кариеса</a:t>
            </a:r>
            <a:endParaRPr b="1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312" y="2232738"/>
            <a:ext cx="2682975" cy="1341488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9"/>
          <p:cNvSpPr txBox="1"/>
          <p:nvPr/>
        </p:nvSpPr>
        <p:spPr>
          <a:xfrm>
            <a:off x="1494925" y="2731350"/>
            <a:ext cx="29823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2. Philips Sonicare </a:t>
            </a:r>
            <a:r>
              <a:rPr b="0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Это приложение позволяет следить за тем, насколько хорошо и эффективно ты чистишь свои зубы. </a:t>
            </a:r>
            <a:endParaRPr b="0" i="1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94350" y="3761404"/>
            <a:ext cx="2683000" cy="129779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9"/>
          <p:cNvSpPr txBox="1"/>
          <p:nvPr/>
        </p:nvSpPr>
        <p:spPr>
          <a:xfrm>
            <a:off x="3697150" y="4275350"/>
            <a:ext cx="25275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3. Kids Dentist</a:t>
            </a:r>
            <a:endParaRPr b="1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Приложение Kids Dentist поможет познакомить ребенка с визитом у стоматолога. </a:t>
            </a:r>
            <a:endParaRPr b="0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3597" y="114125"/>
            <a:ext cx="2437455" cy="18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38125" y="88325"/>
            <a:ext cx="2130394" cy="12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60050" y="2571750"/>
            <a:ext cx="2846700" cy="171333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9"/>
          <p:cNvSpPr txBox="1"/>
          <p:nvPr/>
        </p:nvSpPr>
        <p:spPr>
          <a:xfrm>
            <a:off x="7154725" y="3669450"/>
            <a:ext cx="1633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5. BracesHelp – для тех, у кого есть брекеты</a:t>
            </a:r>
            <a:endParaRPr b="1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9"/>
          <p:cNvSpPr txBox="1"/>
          <p:nvPr/>
        </p:nvSpPr>
        <p:spPr>
          <a:xfrm>
            <a:off x="5791650" y="1332050"/>
            <a:ext cx="28467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6. Brush DJ - мотиватор чистки зубов</a:t>
            </a:r>
            <a:endParaRPr b="1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Бесплатное приложение Brush DJ мотивирует тебя  чистить свои зубы еще эффективнее под зажигательную музыку!</a:t>
            </a:r>
            <a:endParaRPr b="0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3322051" y="1896000"/>
            <a:ext cx="2238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4. Teeth whitener - виртуальный отбеливатель зубов</a:t>
            </a:r>
            <a:endParaRPr b="1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"/>
          <p:cNvSpPr txBox="1"/>
          <p:nvPr/>
        </p:nvSpPr>
        <p:spPr>
          <a:xfrm>
            <a:off x="401726" y="297725"/>
            <a:ext cx="799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0"/>
          <p:cNvSpPr/>
          <p:nvPr/>
        </p:nvSpPr>
        <p:spPr>
          <a:xfrm>
            <a:off x="346876" y="32367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0"/>
          <p:cNvSpPr txBox="1"/>
          <p:nvPr>
            <p:ph type="title"/>
          </p:nvPr>
        </p:nvSpPr>
        <p:spPr>
          <a:xfrm>
            <a:off x="281076" y="2977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5" name="Google Shape;275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346875" y="1109175"/>
            <a:ext cx="81921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приложение с помощью которого можно заботиться о здоровье зубов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Разработка приложения будет стоить 500 000 рублей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подписку на приложение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Стоимость подписки - 199 руб.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Пробн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ая версия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бесплатно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( 1 неделя).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приложении будут доступны: индивидуальные рекомендации врача-стоматолога,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доп. опции и  наш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продукци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блока из 10 шт.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- 1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000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руб. 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 рекламе, геймификация (система бонусов и скидок), индивидуальный подбор рецептуры жвачки.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"/>
          <p:cNvSpPr txBox="1"/>
          <p:nvPr>
            <p:ph type="title"/>
          </p:nvPr>
        </p:nvSpPr>
        <p:spPr>
          <a:xfrm>
            <a:off x="268992" y="298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9" name="Google Shape;289;p11"/>
          <p:cNvGraphicFramePr/>
          <p:nvPr/>
        </p:nvGraphicFramePr>
        <p:xfrm>
          <a:off x="186075" y="893450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{43B39D0D-7D0C-45EE-A538-697EC8C332B2}</a:tableStyleId>
              </a:tblPr>
              <a:tblGrid>
                <a:gridCol w="1469150"/>
                <a:gridCol w="3644750"/>
                <a:gridCol w="3488200"/>
              </a:tblGrid>
              <a:tr h="258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Сентябрь 2023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1969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Генерации идей и командообразование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134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Сформирована команда и  определена идеи проекта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7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Определение ЦА и гипотез о проблемах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Расчет и оценка рынка. Работа с конкурентами.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Продвижение. Как настроить рекламную кампанию в VK.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Была определена ЦА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Рассчитали рынки и определились с конкурентами и партнерами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пилотной версии сайта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5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Ноябрь 2023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Расчет юнит-экономики применительно к продукту 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Определили экономические показатели бизнес-модели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2023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68575" marL="68575">
                    <a:lnL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49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"/>
          <p:cNvSpPr txBox="1"/>
          <p:nvPr>
            <p:ph type="title"/>
          </p:nvPr>
        </p:nvSpPr>
        <p:spPr>
          <a:xfrm>
            <a:off x="1894999" y="0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https://sun9-47.userapi.com/impg/yLzonu82tfq-HsI6FzfWE_6H4CFvoDFLsSxUtg/jF54TQwS13c.jpg?size=1054x1080&amp;quality=95&amp;sign=6e3b6d24c033483efb188b1467ed7ca0&amp;type=album" id="301" name="Google Shape;30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0051" y="666061"/>
            <a:ext cx="1203393" cy="12330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61.userapi.com/impg/QWR-JskT_OqVIolBdD1FcFFmeJS3gNPwZ5ju8A/ZqfszmAn3Wk.jpg?size=953x1080&amp;quality=95&amp;sign=262dbb7f026cd64efa2768cda792c971&amp;type=album" id="302" name="Google Shape;30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827" y="635952"/>
            <a:ext cx="1114644" cy="126318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2"/>
          <p:cNvSpPr txBox="1"/>
          <p:nvPr/>
        </p:nvSpPr>
        <p:spPr>
          <a:xfrm>
            <a:off x="1301262" y="641839"/>
            <a:ext cx="2004646" cy="523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Анастасия Шкурихина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</a:t>
            </a:r>
            <a:endParaRPr b="1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12"/>
          <p:cNvSpPr txBox="1"/>
          <p:nvPr/>
        </p:nvSpPr>
        <p:spPr>
          <a:xfrm>
            <a:off x="4208202" y="676133"/>
            <a:ext cx="289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Зифа Рахматулина</a:t>
            </a:r>
            <a:endParaRPr b="0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ДИЗАЙНЕР</a:t>
            </a:r>
            <a:endParaRPr b="1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sun9-8.userapi.com/impg/yTb3sj03rTK8-voj3HKjv8esc_VhrezPR2bNiw/g3Vm4MxT0w4.jpg?size=762x851&amp;quality=95&amp;sign=434cfbc0af5c92cde50f8845055ac057&amp;type=album" id="305" name="Google Shape;30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261" y="2066194"/>
            <a:ext cx="1162293" cy="129804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2"/>
          <p:cNvSpPr txBox="1"/>
          <p:nvPr/>
        </p:nvSpPr>
        <p:spPr>
          <a:xfrm>
            <a:off x="1315532" y="2074110"/>
            <a:ext cx="2890121" cy="7386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Наталья Пантина</a:t>
            </a:r>
            <a:endParaRPr b="0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АНАЛИТИК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sun9-80.userapi.com/impg/WCTd2u_4ijLHmNdS6UmKbAWMfETe04Hv4wWvGw/d-Kn6R9g-n0.jpg?size=679x819&amp;quality=95&amp;sign=f0f906b003e05a9986b974c47136dfd3&amp;type=album" id="307" name="Google Shape;307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57935" y="3721836"/>
            <a:ext cx="1150661" cy="130694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2"/>
          <p:cNvSpPr txBox="1"/>
          <p:nvPr/>
        </p:nvSpPr>
        <p:spPr>
          <a:xfrm>
            <a:off x="2708597" y="3780664"/>
            <a:ext cx="2890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Александра Лекшерова</a:t>
            </a:r>
            <a:endParaRPr b="0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ТАЙМКИПЕР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t/>
            </a:r>
            <a:endParaRPr b="0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sun9-15.userapi.com/impg/jCEpaF2CYM2PAa6r_EWKfhRqaXh8elzL22j4WA/k7Y_nte16VA.jpg?size=466x524&amp;quality=95&amp;sign=e0d096a958e15c1a9c8a98a7bb4f6435&amp;type=album" id="309" name="Google Shape;30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54670" y="2028855"/>
            <a:ext cx="1151338" cy="129463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2"/>
          <p:cNvSpPr txBox="1"/>
          <p:nvPr/>
        </p:nvSpPr>
        <p:spPr>
          <a:xfrm>
            <a:off x="4141169" y="2028846"/>
            <a:ext cx="289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Алексей Константинович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ПРОДАЖНИК</a:t>
            </a:r>
            <a:endParaRPr b="1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12"/>
          <p:cNvSpPr txBox="1"/>
          <p:nvPr/>
        </p:nvSpPr>
        <p:spPr>
          <a:xfrm>
            <a:off x="5845079" y="3719178"/>
            <a:ext cx="2890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Александр Белоножко</a:t>
            </a:r>
            <a:endParaRPr b="0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ИНЖЕНЕР/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МАРКЕТОЛОГ</a:t>
            </a:r>
            <a:endParaRPr b="1" i="0" sz="11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t/>
            </a:r>
            <a:endParaRPr b="1" i="0" sz="11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12"/>
          <p:cNvSpPr txBox="1"/>
          <p:nvPr/>
        </p:nvSpPr>
        <p:spPr>
          <a:xfrm>
            <a:off x="7139354" y="620448"/>
            <a:ext cx="2004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Павел Мотовилов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РАЗРАБОТЧИК</a:t>
            </a:r>
            <a:r>
              <a:rPr b="1" i="0" lang="ru" sz="11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</a:t>
            </a:r>
            <a:endParaRPr b="1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3" name="Google Shape;313;p12"/>
          <p:cNvSpPr txBox="1"/>
          <p:nvPr/>
        </p:nvSpPr>
        <p:spPr>
          <a:xfrm>
            <a:off x="7148145" y="2000839"/>
            <a:ext cx="2365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Константин Кохнюк</a:t>
            </a:r>
            <a:endParaRPr b="0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СПИКЕР</a:t>
            </a: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1" i="0" lang="ru" sz="11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</a:t>
            </a:r>
            <a:endParaRPr b="1" i="0" sz="11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sun9-78.userapi.com/impg/9lR87xvBKRxwzXFK4JRMGYcZwVAkgL8b02VPXw/AeLdCyFAbt4.jpg?size=397x372&amp;quality=95&amp;sign=84917ef930f37220e20d58925bfef349&amp;type=album" id="314" name="Google Shape;314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72000" y="3731775"/>
            <a:ext cx="1252050" cy="130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36920" y="688370"/>
            <a:ext cx="1252049" cy="1158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838826" y="2105026"/>
            <a:ext cx="1247774" cy="1355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0" name="Google Shape;33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266" y="1196169"/>
            <a:ext cx="8081663" cy="351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721" y="4529438"/>
            <a:ext cx="807295" cy="42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40925" y="4529454"/>
            <a:ext cx="807300" cy="59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37125" y="4529446"/>
            <a:ext cx="807300" cy="597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4775" y="4494751"/>
            <a:ext cx="807300" cy="59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92419" y="4492991"/>
            <a:ext cx="807300" cy="59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90200" y="1270000"/>
            <a:ext cx="687898" cy="64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3"/>
          <p:cNvPicPr preferRelativeResize="0"/>
          <p:nvPr/>
        </p:nvPicPr>
        <p:blipFill rotWithShape="1">
          <a:blip r:embed="rId11">
            <a:alphaModFix/>
          </a:blip>
          <a:srcRect b="-10680" l="-22680" r="22678" t="10679"/>
          <a:stretch/>
        </p:blipFill>
        <p:spPr>
          <a:xfrm>
            <a:off x="1326000" y="1612000"/>
            <a:ext cx="1288000" cy="4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70650" y="1830972"/>
            <a:ext cx="1412350" cy="46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3"/>
          <p:cNvSpPr txBox="1"/>
          <p:nvPr/>
        </p:nvSpPr>
        <p:spPr>
          <a:xfrm>
            <a:off x="919275" y="3524000"/>
            <a:ext cx="152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Генерация идей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3"/>
          <p:cNvSpPr txBox="1"/>
          <p:nvPr/>
        </p:nvSpPr>
        <p:spPr>
          <a:xfrm>
            <a:off x="2141325" y="2569538"/>
            <a:ext cx="1606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Разработка проекта. Обратная связь с ЦА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1" name="Google Shape;341;p13"/>
          <p:cNvSpPr txBox="1"/>
          <p:nvPr/>
        </p:nvSpPr>
        <p:spPr>
          <a:xfrm>
            <a:off x="3537525" y="1736125"/>
            <a:ext cx="1606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Создание пилотного приложения. Обратная связь с ЦА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2" name="Google Shape;342;p13"/>
          <p:cNvSpPr txBox="1"/>
          <p:nvPr/>
        </p:nvSpPr>
        <p:spPr>
          <a:xfrm>
            <a:off x="4832325" y="1371763"/>
            <a:ext cx="1606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Доработка приложения. Повторный запуск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3" name="Google Shape;343;p13"/>
          <p:cNvSpPr txBox="1"/>
          <p:nvPr/>
        </p:nvSpPr>
        <p:spPr>
          <a:xfrm>
            <a:off x="6192825" y="1030288"/>
            <a:ext cx="1606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Выход на уровень СФО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"/>
          <p:cNvSpPr txBox="1"/>
          <p:nvPr>
            <p:ph type="title"/>
          </p:nvPr>
        </p:nvSpPr>
        <p:spPr>
          <a:xfrm>
            <a:off x="1283038" y="530552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49" name="Google Shape;349;p14"/>
          <p:cNvSpPr txBox="1"/>
          <p:nvPr>
            <p:ph idx="1" type="body"/>
          </p:nvPr>
        </p:nvSpPr>
        <p:spPr>
          <a:xfrm>
            <a:off x="457201" y="1275900"/>
            <a:ext cx="3027900" cy="25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300">
                <a:solidFill>
                  <a:schemeClr val="lt2"/>
                </a:solidFill>
              </a:rPr>
              <a:t>Шкурихина </a:t>
            </a:r>
            <a:endParaRPr sz="700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300">
                <a:solidFill>
                  <a:schemeClr val="lt2"/>
                </a:solidFill>
              </a:rPr>
              <a:t>Анастасия </a:t>
            </a:r>
            <a:endParaRPr sz="700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300">
                <a:solidFill>
                  <a:schemeClr val="lt2"/>
                </a:solidFill>
              </a:rPr>
              <a:t>Дмитриевна</a:t>
            </a:r>
            <a:endParaRPr b="1" sz="2300">
              <a:solidFill>
                <a:schemeClr val="lt2"/>
              </a:solidFill>
            </a:endParaRPr>
          </a:p>
        </p:txBody>
      </p:sp>
      <p:sp>
        <p:nvSpPr>
          <p:cNvPr id="350" name="Google Shape;350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6" name="Google Shape;356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7" name="Google Shape;357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https://avatars.mds.yandex.net/i?id=93ae8b6cddc839a42da518e62d487361e41c5b85-9221446-images-thumbs&amp;n=13" id="358" name="Google Shape;35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208" y="3136290"/>
            <a:ext cx="569840" cy="503726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14"/>
          <p:cNvSpPr txBox="1"/>
          <p:nvPr/>
        </p:nvSpPr>
        <p:spPr>
          <a:xfrm>
            <a:off x="844061" y="3188759"/>
            <a:ext cx="4534899" cy="50401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1" baseline="-25000" i="0" lang="ru" sz="2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  <a:r>
              <a:rPr b="1" i="0" lang="ru" sz="2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7 923 699 50 36</a:t>
            </a:r>
            <a:endParaRPr b="1" baseline="-25000" i="0" sz="2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iwiki.su/wp-content/uploads/2014/04/mail_icon_by_cortexcerebri-d90ks8v.png" id="360" name="Google Shape;36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9945" y="3708644"/>
            <a:ext cx="414931" cy="40615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4"/>
          <p:cNvSpPr txBox="1"/>
          <p:nvPr/>
        </p:nvSpPr>
        <p:spPr>
          <a:xfrm>
            <a:off x="752569" y="3640097"/>
            <a:ext cx="4655700" cy="574348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t/>
            </a:r>
            <a:endParaRPr b="1" baseline="-25000" i="0" sz="2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2" name="Google Shape;362;p14"/>
          <p:cNvSpPr txBox="1"/>
          <p:nvPr/>
        </p:nvSpPr>
        <p:spPr>
          <a:xfrm>
            <a:off x="940114" y="3503574"/>
            <a:ext cx="46557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1" baseline="-25000" i="0" lang="ru" sz="24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ad.shkurikhina2049@omgau.org </a:t>
            </a:r>
            <a:endParaRPr b="1" baseline="-25000" i="0" sz="24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3" name="Google Shape;363;p14"/>
          <p:cNvPicPr preferRelativeResize="0"/>
          <p:nvPr/>
        </p:nvPicPr>
        <p:blipFill rotWithShape="1">
          <a:blip r:embed="rId6">
            <a:alphaModFix/>
          </a:blip>
          <a:srcRect b="24826" l="12189" r="9873" t="18630"/>
          <a:stretch/>
        </p:blipFill>
        <p:spPr>
          <a:xfrm>
            <a:off x="3184444" y="1196175"/>
            <a:ext cx="5751583" cy="267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