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70" r:id="rId4"/>
    <p:sldId id="286" r:id="rId5"/>
    <p:sldId id="281" r:id="rId6"/>
    <p:sldId id="301" r:id="rId7"/>
    <p:sldId id="306" r:id="rId8"/>
    <p:sldId id="291" r:id="rId9"/>
    <p:sldId id="307" r:id="rId10"/>
    <p:sldId id="308" r:id="rId11"/>
    <p:sldId id="309" r:id="rId12"/>
    <p:sldId id="310" r:id="rId13"/>
    <p:sldId id="262" r:id="rId14"/>
    <p:sldId id="311" r:id="rId15"/>
    <p:sldId id="26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69" d="100"/>
          <a:sy n="69" d="100"/>
        </p:scale>
        <p:origin x="162" y="9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alinabaizuldinova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3991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4135533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95779" y="3429000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3991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4151355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Self-Service Store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е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err="1">
                <a:solidFill>
                  <a:srgbClr val="173277"/>
                </a:solidFill>
                <a:latin typeface="Geometria" pitchFamily="34" charset="-52"/>
              </a:rPr>
              <a:t>Байзульдинова</a:t>
            </a:r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 Алина 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9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GB" sz="4000" dirty="0"/>
              <a:t>“Self-Service Store”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Стартап-проект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Байзульдинова</a:t>
            </a:r>
            <a:r>
              <a:rPr lang="ru-RU" dirty="0"/>
              <a:t> Алина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Руководитель проекта 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8A22819-D179-5C6D-DB09-756BB1D60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498" y="2552702"/>
            <a:ext cx="3404109" cy="430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32836" y="2113005"/>
            <a:ext cx="4989789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Много магазинов в центре Казани, работают максимум до 23-00 часов, а молодежь и  туристы любят погулять по ночной Казани, поэтому наш магазин будет упрощать людям жизнь, они смогут легко приобрести товар, в первую очередь, продукты питания и сувенирную продукцию.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Наш проект решает проблемы: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- туристов и гостей республики, которые любят гулять по ночному городу. В магазине можно приобрести не только продукты питания, но и сувенирную продукцию;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- молодежи (жителей 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казани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 18-35 лет), которые могут заказать и оплатить продукты через приложение и забрать в центре города круглосуточно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12812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Проблемы проекта.</a:t>
            </a:r>
            <a:endParaRPr sz="3600" dirty="0"/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42E5CFB6-3074-95C8-AD71-8A863DA87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377" y="813801"/>
            <a:ext cx="5286375" cy="52303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7004940" y="119575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Тема стартап-проекта 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782690" y="2696261"/>
            <a:ext cx="4989789" cy="3323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/>
            <a:r>
              <a:rPr lang="ru-RU" sz="2100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Магазин самообслуживания - это круглосуточный магазин офлайн на основе </a:t>
            </a:r>
            <a:r>
              <a:rPr lang="ru-RU" sz="2100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нейросети</a:t>
            </a:r>
            <a:r>
              <a:rPr lang="ru-RU" sz="2100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. Мы будем использовать информационные технологии, которые позволят нам продавать продукцию без продавца, круглосуточно.</a:t>
            </a:r>
            <a:endParaRPr lang="ru-RU" sz="2100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pPr algn="r"/>
            <a:r>
              <a:rPr lang="ru-RU" sz="2100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Проект основан на разработке мобильного приложения или онлайн-платформы для выбора и покупки  товаров магазине</a:t>
            </a:r>
            <a:endParaRPr lang="ru-RU" sz="2100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1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E6BA218B-36AF-B052-6853-04068A63F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18" y="1842077"/>
            <a:ext cx="4842311" cy="3671298"/>
          </a:xfrm>
          <a:prstGeom prst="round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109137" y="-17917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5855" y="944969"/>
            <a:ext cx="994289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провести исследование рынка, осуществить поиск потенциальных потребителей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сформировать экономическую модель организации данного бизнеса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038536" y="2488125"/>
            <a:ext cx="271248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определить перечень необходимого оборудования для открытия магазина, определить перечень потенциальных поставщиков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разработать приложение для выбора товаров и покупки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96808" y="1105497"/>
            <a:ext cx="2162014" cy="822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2" y="2196895"/>
            <a:ext cx="1828805" cy="157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227930" y="2196895"/>
            <a:ext cx="498978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Цель проекта: </a:t>
            </a:r>
            <a:r>
              <a:rPr lang="ru-RU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открыть сеть круглосуточных магазинов в туристическом центре Казани, функционирующие без продавца, где покупки можно совершить через приложение.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66550" y="108403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Цель и задачи проекта.</a:t>
            </a:r>
            <a:endParaRPr sz="36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733B9BD-55ED-AB96-CF41-596EA1172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25" y="3429000"/>
            <a:ext cx="4309287" cy="31972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529005"/>
            <a:ext cx="4153348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открытие инновационного магазина в Казани, который может изменить способ, которым люди совершают </a:t>
            </a:r>
            <a:r>
              <a:rPr lang="ru-RU" sz="2000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покупки,так</a:t>
            </a:r>
            <a:r>
              <a:rPr lang="ru-RU" sz="2000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 как в основе проекта лежит ИИ, который позволит выбирать товары и оплачивать покупки в нашем магазине.</a:t>
            </a:r>
            <a:endParaRPr sz="2000" dirty="0">
              <a:solidFill>
                <a:srgbClr val="9F00FF"/>
              </a:solidFill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36583" y="112812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Ожидаемые результаты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F2C0663-ECBC-EE45-0438-88F51C121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51291"/>
            <a:ext cx="5422834" cy="4581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954871" y="27595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 Целевая аудитория . Путь клиента.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3EB8480-D264-2160-48E4-4979C00FB9E5}"/>
              </a:ext>
            </a:extLst>
          </p:cNvPr>
          <p:cNvSpPr txBox="1"/>
          <p:nvPr/>
        </p:nvSpPr>
        <p:spPr>
          <a:xfrm>
            <a:off x="673166" y="1128128"/>
            <a:ext cx="4216448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туристы и жители Казани, в первую очередь,  молодежь 18-35 лет</a:t>
            </a:r>
            <a:endParaRPr lang="ru-RU" sz="2000" dirty="0">
              <a:solidFill>
                <a:srgbClr val="8F00FF"/>
              </a:solidFill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FA9614C2-C763-C310-7D7B-1D4C39DA3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483542"/>
              </p:ext>
            </p:extLst>
          </p:nvPr>
        </p:nvGraphicFramePr>
        <p:xfrm>
          <a:off x="6242097" y="1128128"/>
          <a:ext cx="5616529" cy="50789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61686">
                  <a:extLst>
                    <a:ext uri="{9D8B030D-6E8A-4147-A177-3AD203B41FA5}">
                      <a16:colId xmlns:a16="http://schemas.microsoft.com/office/drawing/2014/main" val="3698229896"/>
                    </a:ext>
                  </a:extLst>
                </a:gridCol>
                <a:gridCol w="1432452">
                  <a:extLst>
                    <a:ext uri="{9D8B030D-6E8A-4147-A177-3AD203B41FA5}">
                      <a16:colId xmlns:a16="http://schemas.microsoft.com/office/drawing/2014/main" val="1221823673"/>
                    </a:ext>
                  </a:extLst>
                </a:gridCol>
                <a:gridCol w="1216854">
                  <a:extLst>
                    <a:ext uri="{9D8B030D-6E8A-4147-A177-3AD203B41FA5}">
                      <a16:colId xmlns:a16="http://schemas.microsoft.com/office/drawing/2014/main" val="1320499930"/>
                    </a:ext>
                  </a:extLst>
                </a:gridCol>
                <a:gridCol w="1505537">
                  <a:extLst>
                    <a:ext uri="{9D8B030D-6E8A-4147-A177-3AD203B41FA5}">
                      <a16:colId xmlns:a16="http://schemas.microsoft.com/office/drawing/2014/main" val="2903213475"/>
                    </a:ext>
                  </a:extLst>
                </a:gridCol>
              </a:tblGrid>
              <a:tr h="3027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ПУТЬ КЛИЕНТА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877734504"/>
                  </a:ext>
                </a:extLst>
              </a:tr>
              <a:tr h="12134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Сайт в сети интернет с обзором и ссылкой на скачивание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Реклама в сети интернет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Очное посещение 1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Очное посещение 2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357401245"/>
                  </a:ext>
                </a:extLst>
              </a:tr>
              <a:tr h="9857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Сайт магазина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Клик на рекламу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Регистрация на входе через приложение по коду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Регистрация на входе через приложение на входе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95608785"/>
                  </a:ext>
                </a:extLst>
              </a:tr>
              <a:tr h="7580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Обзор магазина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Скачивание приложения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Сканирование товаров через телефон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Сканирование товаров через скан оборудование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468804665"/>
                  </a:ext>
                </a:extLst>
              </a:tr>
              <a:tr h="7580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Ссылка на скачивание приложения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Очное посещение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Оплата товаров через телефон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Оплата товаров </a:t>
                      </a:r>
                      <a:r>
                        <a:rPr lang="ru-RU" sz="1200" u="none" strike="noStrike" dirty="0" err="1">
                          <a:solidFill>
                            <a:srgbClr val="9F00FF"/>
                          </a:solidFill>
                          <a:effectLst/>
                        </a:rPr>
                        <a:t>безналом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83459996"/>
                  </a:ext>
                </a:extLst>
              </a:tr>
              <a:tr h="7580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Скачивание приложения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Выход из магазина по коду оплаты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9F00FF"/>
                          </a:solidFill>
                          <a:effectLst/>
                        </a:rPr>
                        <a:t>Выход из магазина по коду оплаты</a:t>
                      </a:r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53732465"/>
                  </a:ext>
                </a:extLst>
              </a:tr>
              <a:tr h="3027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rgbClr val="9F00FF"/>
                          </a:solidFill>
                          <a:effectLst/>
                        </a:rPr>
                        <a:t>Очное посещение</a:t>
                      </a:r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9F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44494933"/>
                  </a:ext>
                </a:extLst>
              </a:tr>
            </a:tbl>
          </a:graphicData>
        </a:graphic>
      </p:graphicFrame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39E1D748-6CF9-BFF1-7699-2ADA396DF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57" y="2806698"/>
            <a:ext cx="4514768" cy="3130551"/>
          </a:xfrm>
          <a:prstGeom prst="round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AC632-A87A-C147-F34D-0F31399D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24125"/>
            <a:ext cx="18163324" cy="120650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8F00FF"/>
                </a:solidFill>
              </a:rPr>
              <a:t>Конкуренты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F4E0B34-B22D-CE90-F0A3-E1AF577CE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756514"/>
              </p:ext>
            </p:extLst>
          </p:nvPr>
        </p:nvGraphicFramePr>
        <p:xfrm>
          <a:off x="1870074" y="127002"/>
          <a:ext cx="10321926" cy="6603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08482">
                  <a:extLst>
                    <a:ext uri="{9D8B030D-6E8A-4147-A177-3AD203B41FA5}">
                      <a16:colId xmlns:a16="http://schemas.microsoft.com/office/drawing/2014/main" val="1764847096"/>
                    </a:ext>
                  </a:extLst>
                </a:gridCol>
                <a:gridCol w="1628361">
                  <a:extLst>
                    <a:ext uri="{9D8B030D-6E8A-4147-A177-3AD203B41FA5}">
                      <a16:colId xmlns:a16="http://schemas.microsoft.com/office/drawing/2014/main" val="2462534595"/>
                    </a:ext>
                  </a:extLst>
                </a:gridCol>
                <a:gridCol w="1628361">
                  <a:extLst>
                    <a:ext uri="{9D8B030D-6E8A-4147-A177-3AD203B41FA5}">
                      <a16:colId xmlns:a16="http://schemas.microsoft.com/office/drawing/2014/main" val="217067588"/>
                    </a:ext>
                  </a:extLst>
                </a:gridCol>
                <a:gridCol w="1628361">
                  <a:extLst>
                    <a:ext uri="{9D8B030D-6E8A-4147-A177-3AD203B41FA5}">
                      <a16:colId xmlns:a16="http://schemas.microsoft.com/office/drawing/2014/main" val="1394637401"/>
                    </a:ext>
                  </a:extLst>
                </a:gridCol>
                <a:gridCol w="1628361">
                  <a:extLst>
                    <a:ext uri="{9D8B030D-6E8A-4147-A177-3AD203B41FA5}">
                      <a16:colId xmlns:a16="http://schemas.microsoft.com/office/drawing/2014/main" val="690631669"/>
                    </a:ext>
                  </a:extLst>
                </a:gridCol>
              </a:tblGrid>
              <a:tr h="1829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Параметр \ категория исследования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rgbClr val="9F00FF"/>
                          </a:solidFill>
                          <a:effectLst/>
                        </a:rPr>
                        <a:t>Моя компания</a:t>
                      </a:r>
                      <a:endParaRPr lang="ru-RU" sz="900" b="1" i="0" u="none" strike="noStrike" dirty="0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Пятерочка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Магнит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Монетка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extLst>
                  <a:ext uri="{0D108BD9-81ED-4DB2-BD59-A6C34878D82A}">
                    <a16:rowId xmlns:a16="http://schemas.microsoft.com/office/drawing/2014/main" val="1542368404"/>
                  </a:ext>
                </a:extLst>
              </a:tr>
              <a:tr h="61613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9F00FF"/>
                          </a:solidFill>
                          <a:effectLst/>
                        </a:rPr>
                        <a:t>Позиционирование компании</a:t>
                      </a:r>
                      <a:endParaRPr lang="ru-RU" sz="900" b="1" i="0" u="none" strike="noStrike" dirty="0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Продажа товаров, кроме акцизной продукции. Магазин самообслуживания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914489823"/>
                  </a:ext>
                </a:extLst>
              </a:tr>
              <a:tr h="32734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Слоганы, месседжи, ключевые сообщения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Хочешь? Бери и не жди!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Ждем в гости каждый день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Давайте дружить семьями!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Лучшие цены и быстрая доставка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extLst>
                  <a:ext uri="{0D108BD9-81ED-4DB2-BD59-A6C34878D82A}">
                    <a16:rowId xmlns:a16="http://schemas.microsoft.com/office/drawing/2014/main" val="3449233853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Какие ЦА клиентов охватывает компания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Средний слой населения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Средний слой населения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Средний слой населения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Средний слой населения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600240509"/>
                  </a:ext>
                </a:extLst>
              </a:tr>
              <a:tr h="61613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Преимущества компании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Отсутствие очередей, отсутствие взаимодействия с сотрудниками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Налаженная логистика, большой опыт работы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Налаженная логистика, большой опыт работы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Налаженная логистика, большой опыт работы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499554453"/>
                  </a:ext>
                </a:extLst>
              </a:tr>
              <a:tr h="47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Слабые стороны компании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Отсутствие опыта работы, нет связей с контрагентами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Очереди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Очереди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Очереди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183049714"/>
                  </a:ext>
                </a:extLst>
              </a:tr>
              <a:tr h="61613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Уникальные особенности компании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9F00FF"/>
                          </a:solidFill>
                          <a:effectLst/>
                        </a:rPr>
                        <a:t>Только кассы самообслуживания, собственное приложение для оплаты товаров</a:t>
                      </a:r>
                      <a:endParaRPr lang="ru-RU" sz="900" b="1" i="0" u="none" strike="noStrike" dirty="0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Низкие цены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817214097"/>
                  </a:ext>
                </a:extLst>
              </a:tr>
              <a:tr h="34600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Какое ценностное предложение (УТП) транслирует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Инновационный подход для покупок в розницу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Повседневный супермаркет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Продуктовый для семьи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Цены ниже, чем у конкурентов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3522763587"/>
                  </a:ext>
                </a:extLst>
              </a:tr>
              <a:tr h="32734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На чем компания зарабатывает. Цены, модели монетизации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Модель монетизации - продажа. Средние цены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Модель монетизации - продажа. Средние цены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Модель монетизации - продажа. Средние цены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Модель монетизации - продажа. Низкие цены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298854486"/>
                  </a:ext>
                </a:extLst>
              </a:tr>
              <a:tr h="47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Позиции на рынке, доля рынка. количество клиентов, сотрудников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Приблизительно 10% реально достижимый объём рынка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?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?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?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797314132"/>
                  </a:ext>
                </a:extLst>
              </a:tr>
              <a:tr h="47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Какие каналы и инструменты коммуникации использует. Как и где продвигается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Реклама в соц сетях, медиа площадках, телевидение (проект)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Реклама в соц сетях, медиа площадках, телевидение 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Реклама в соц сетях, медиа площадках, телевидение 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Реклама в соц сетях, медиа площадках, телевидение 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076144558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Сайт (ссылка)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https://5ka.ru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https://www.magnit.com/ru/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https://www.monetka.ru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3435545861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Мобльное приложение (ссылка)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https://5ka.ru/app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3560237498"/>
                  </a:ext>
                </a:extLst>
              </a:tr>
              <a:tr h="32734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Соцсеть 1 (ссылка)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https://vk.com/pyaterochka_shop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https://vk.com/magnitretail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https://vk.com/shop_monetka</a:t>
                      </a:r>
                      <a:endParaRPr lang="en-GB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516370878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Соцсеть 2 (ссылка)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925882562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Соцсеть </a:t>
                      </a:r>
                      <a:r>
                        <a:rPr lang="en-GB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N (</a:t>
                      </a:r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ссылка)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273471458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Объем трафика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150 000 прогнозно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300 000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300 000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300 000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375844080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мессенджеры компании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вк, ок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вк, ок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вк, ок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3091683184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блоги компании (контент-маркетинг)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634428405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бонусные программы и программы лояльности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в проекте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есть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есть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есть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1487031785"/>
                  </a:ext>
                </a:extLst>
              </a:tr>
              <a:tr h="18294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отзывы клиентов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нет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4,6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rgbClr val="9F00FF"/>
                          </a:solidFill>
                          <a:effectLst/>
                        </a:rPr>
                        <a:t>4,6</a:t>
                      </a:r>
                      <a:endParaRPr lang="ru-RU" sz="900" b="1" i="0" u="none" strike="noStrike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rgbClr val="9F00FF"/>
                          </a:solidFill>
                          <a:effectLst/>
                        </a:rPr>
                        <a:t>4,6</a:t>
                      </a:r>
                      <a:endParaRPr lang="ru-RU" sz="900" b="1" i="0" u="none" strike="noStrike" dirty="0">
                        <a:solidFill>
                          <a:srgbClr val="9F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4" marR="7014" marT="7014" marB="33665"/>
                </a:tc>
                <a:extLst>
                  <a:ext uri="{0D108BD9-81ED-4DB2-BD59-A6C34878D82A}">
                    <a16:rowId xmlns:a16="http://schemas.microsoft.com/office/drawing/2014/main" val="2831194251"/>
                  </a:ext>
                </a:extLst>
              </a:tr>
            </a:tbl>
          </a:graphicData>
        </a:graphic>
      </p:graphicFrame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02C106A-CE29-D4BA-48AA-1EC285BCC71A}"/>
              </a:ext>
            </a:extLst>
          </p:cNvPr>
          <p:cNvGrpSpPr/>
          <p:nvPr/>
        </p:nvGrpSpPr>
        <p:grpSpPr>
          <a:xfrm>
            <a:off x="0" y="692501"/>
            <a:ext cx="1870074" cy="212373"/>
            <a:chOff x="0" y="692501"/>
            <a:chExt cx="2624903" cy="97077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005572F-66CE-857C-8C2B-85645C33DFB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6F3218E8-F367-05A6-D3D7-6459FAEE34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E5261E1-C753-D34A-F3C8-83F1F047AE9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004B955-8F17-7B25-7774-86778E02E99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0AAC27F-E4F8-8BE2-CE07-9B5D826DB7C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61615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45141-6D15-C275-9BA2-F87B7ACE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325" y="23812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8F00FF"/>
                </a:solidFill>
              </a:rPr>
              <a:t>Рынок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1AF3B1-3E07-DB9C-379D-DE37730A2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TAM — </a:t>
            </a:r>
            <a:r>
              <a:rPr lang="ru-RU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общий объем рынка, на котором можно заработать на открытии магазина. Показатель включает всех потенциальных клиентов — в том числе тех, кто уже покупает у ваших конкурентов или даже не покупает товары-аналоги. 4 млн туристов посещают Казань в год (прогноз на 2023 год), средний чек на </a:t>
            </a:r>
            <a:r>
              <a:rPr lang="ru-RU" b="0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снэки</a:t>
            </a:r>
            <a:r>
              <a:rPr lang="ru-RU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, воду, сувениры 1000 </a:t>
            </a:r>
            <a:r>
              <a:rPr lang="ru-RU" b="0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  <a:p>
            <a:r>
              <a:rPr lang="en-GB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АМ будет равен 4000 тыс чел * 1000 рублей = 4 000 000 </a:t>
            </a:r>
            <a:r>
              <a:rPr lang="ru-RU" b="1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000рублей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  <a:p>
            <a:r>
              <a:rPr lang="en-GB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SAM. </a:t>
            </a:r>
            <a:r>
              <a:rPr lang="ru-RU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Исходя из опроса проведенного нами, около 10% потенциальных наших клиентов  пользовались бы услугами круглосуточного инновационного магазина, из чего мы делаем вывод, что целевая аудитория эти 10%. 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  <a:p>
            <a:r>
              <a:rPr lang="en-GB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SAM: 4 000 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тыс.чел. * 10%=400 000  чел.*1000 </a:t>
            </a:r>
            <a:r>
              <a:rPr lang="ru-RU" b="1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. = 400 000 </a:t>
            </a:r>
            <a:r>
              <a:rPr lang="ru-RU" b="1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000рублей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. 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  <a:p>
            <a:r>
              <a:rPr lang="en-GB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SOM. </a:t>
            </a:r>
            <a:r>
              <a:rPr lang="ru-RU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Так же исходя из нашего опроса, мы выяснили, что 10% реально заинтересованы возможностью посетить наш магазин, исходя из этого высчитываем реально достижимый объем рынка в 1 год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  <a:p>
            <a:r>
              <a:rPr lang="en-GB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SOM 400 000  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чел.*1000 </a:t>
            </a:r>
            <a:r>
              <a:rPr lang="ru-RU" b="1" i="0" u="none" strike="noStrike" dirty="0" err="1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1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. * 10% = 40 миллионов рублей </a:t>
            </a:r>
            <a:endParaRPr lang="ru-RU" b="0" i="0" u="none" strike="noStrike" dirty="0">
              <a:solidFill>
                <a:srgbClr val="8F00FF"/>
              </a:solidFill>
              <a:effectLst/>
              <a:latin typeface="-webkit-standard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F063700-3230-D1F0-06D0-9D2DDAE524D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8130C49-B49F-5399-D500-6AD2383F87F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26AA338-52D0-8CC2-8A8F-4763339F908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02E9955-AFC8-50CC-88E3-7B8C500DD41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4B9D2A3-93EE-8EF4-F4DD-B7164B1A5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006D5F7-321F-AFCB-E9BD-71A87D41A0C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5525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D6332-5F8A-CD84-7D30-CB1352BE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700" y="36512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8F00FF"/>
                </a:solidFill>
              </a:rPr>
              <a:t>Монетизация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4322C5-7FE2-6B78-763D-1A3C53B23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rgbClr val="9F00FF"/>
                </a:solidFill>
              </a:rPr>
              <a:t>Экономическая деятельность компании осуществляется посредством розничной торговли. Основные группы предлагаемых товаров:-продукты питания</a:t>
            </a:r>
          </a:p>
          <a:p>
            <a:r>
              <a:rPr lang="ru-RU" dirty="0">
                <a:solidFill>
                  <a:srgbClr val="9F00FF"/>
                </a:solidFill>
              </a:rPr>
              <a:t>-вода</a:t>
            </a:r>
          </a:p>
          <a:p>
            <a:r>
              <a:rPr lang="ru-RU" dirty="0">
                <a:solidFill>
                  <a:srgbClr val="9F00FF"/>
                </a:solidFill>
              </a:rPr>
              <a:t>-сувениры</a:t>
            </a:r>
          </a:p>
          <a:p>
            <a:r>
              <a:rPr lang="ru-RU" dirty="0">
                <a:solidFill>
                  <a:srgbClr val="9F00FF"/>
                </a:solidFill>
              </a:rPr>
              <a:t>Ожидаемая доходность проекта - </a:t>
            </a:r>
            <a:r>
              <a:rPr lang="ru-RU" dirty="0" err="1">
                <a:solidFill>
                  <a:srgbClr val="9F00FF"/>
                </a:solidFill>
              </a:rPr>
              <a:t>26млн</a:t>
            </a:r>
            <a:r>
              <a:rPr lang="ru-RU" dirty="0">
                <a:solidFill>
                  <a:srgbClr val="9F00FF"/>
                </a:solidFill>
              </a:rPr>
              <a:t> </a:t>
            </a:r>
            <a:r>
              <a:rPr lang="ru-RU" dirty="0" err="1">
                <a:solidFill>
                  <a:srgbClr val="9F00FF"/>
                </a:solidFill>
              </a:rPr>
              <a:t>руб</a:t>
            </a:r>
            <a:r>
              <a:rPr lang="ru-RU" dirty="0">
                <a:solidFill>
                  <a:srgbClr val="9F00FF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C41E7F-0D9E-750A-2D99-E0A4857C69B4}"/>
              </a:ext>
            </a:extLst>
          </p:cNvPr>
          <p:cNvSpPr txBox="1"/>
          <p:nvPr/>
        </p:nvSpPr>
        <p:spPr>
          <a:xfrm>
            <a:off x="838200" y="4738549"/>
            <a:ext cx="610305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Рентабельность проекта рассчитаем при среднем чеке 800-1000 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. Предполагаемая выручка 40 млн рублей при операционных затратах в 1 год 26 млн 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. Первоначальные инвестиции равны 10 млн 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Рентабельность проекта=(40 млн 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 - 26 млн 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) / 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10млн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0" i="0" u="none" strike="noStrike" dirty="0" err="1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руб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ru-RU" b="1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140%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7B70965-F11E-2624-5C2A-1E287BD388F7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7B1438C-42D9-5E9B-4B15-4ADF56D24A1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B85BF78-21A7-1274-715B-0674104AD4D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587DC10-59D9-1F16-E49C-610595ACCE5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CED9571-2A2A-1147-5DDA-06A8606A254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27B224-8D6E-EFD1-B6E5-A2E41840E14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59616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41391-476A-6405-E99E-93162523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700" y="25400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8F00FF"/>
                </a:solidFill>
              </a:rPr>
              <a:t>Текущие результаты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7E0747-E7EB-7213-6F7C-5A33BB641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Уровень готовности можно определить как </a:t>
            </a:r>
            <a:r>
              <a:rPr lang="en-GB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TRL 2 : </a:t>
            </a:r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это подразумевает, что проект достиг этапа, на котором мы провели анализ рынка, изучили конкурентов, придумали название, выбрали продукцию, интересную потребителям, провели анализ наиболее продаваемых точек, изучили экономическую выгоду и экологическую пользу.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Предложена идея проекта и концепция ее реализации, сформулирована и проверена гипотеза о востребованности магазина самообслуживания,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 экономические показатели проекта, подготовлена презентация для представления проекта потенциальным партнерам и инвесторам. Создана команда стартап-проекта.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 Однако на данном этапе нам предстоит перейти к следующим уровням готовности, включая поиск и покупку оборудования, создание программного обеспечения, обеспечение безопасности и многие другие аспекты, прежде чем проект будет готов к коммерческой реализации.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9F00FF"/>
                </a:solidFill>
                <a:effectLst/>
                <a:latin typeface="Times New Roman" panose="02020603050405020304" pitchFamily="18" charset="0"/>
              </a:rPr>
              <a:t>Создана команда стартап-проекта в составе 3 человек </a:t>
            </a:r>
            <a:endParaRPr lang="ru-RU" b="0" i="0" u="none" strike="noStrike" dirty="0">
              <a:solidFill>
                <a:srgbClr val="9F00FF"/>
              </a:solidFill>
              <a:effectLst/>
              <a:latin typeface="-webkit-standard"/>
            </a:endParaRPr>
          </a:p>
          <a:p>
            <a:endParaRPr lang="ru-RU" dirty="0">
              <a:solidFill>
                <a:srgbClr val="9F00FF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6076818-9770-F082-3DC4-7258DC9C7131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01DB3A7-C9CE-E7A9-59CC-F026E151DFB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BBFDE11-477D-A17B-6761-7973ECF8575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44A17-3B27-DCCB-1164-3714DCA6BC8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BD7479F-9858-BF68-5A97-E49B4B1776B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888B804-8EA1-C902-1A39-797D5DE06A8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55284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652ED-6400-A348-3AF6-ED29B4E6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457" y="-28221"/>
            <a:ext cx="2505865" cy="68723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8F00FF"/>
                </a:solidFill>
              </a:rPr>
              <a:t>Команда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80A01-60E7-1F1E-6584-7D246B586CE2}"/>
              </a:ext>
            </a:extLst>
          </p:cNvPr>
          <p:cNvSpPr txBox="1"/>
          <p:nvPr/>
        </p:nvSpPr>
        <p:spPr>
          <a:xfrm>
            <a:off x="1672166" y="3644445"/>
            <a:ext cx="2240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9F00FF"/>
                </a:solidFill>
              </a:rPr>
              <a:t>Байзульдинова</a:t>
            </a:r>
            <a:r>
              <a:rPr lang="ru-RU" sz="2000" b="1" dirty="0">
                <a:solidFill>
                  <a:srgbClr val="9F00FF"/>
                </a:solidFill>
              </a:rPr>
              <a:t> Алина Сергеевна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BC913-AFF4-C2A5-9EB4-5BC8BBFDEBC2}"/>
              </a:ext>
            </a:extLst>
          </p:cNvPr>
          <p:cNvSpPr txBox="1"/>
          <p:nvPr/>
        </p:nvSpPr>
        <p:spPr>
          <a:xfrm>
            <a:off x="5328357" y="3644445"/>
            <a:ext cx="1888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9F00FF"/>
                </a:solidFill>
              </a:rPr>
              <a:t>Бужланов</a:t>
            </a:r>
            <a:r>
              <a:rPr lang="ru-RU" sz="2000" b="1" dirty="0">
                <a:solidFill>
                  <a:srgbClr val="9F00FF"/>
                </a:solidFill>
              </a:rPr>
              <a:t> </a:t>
            </a:r>
          </a:p>
          <a:p>
            <a:pPr algn="ctr"/>
            <a:r>
              <a:rPr lang="ru-RU" sz="2000" b="1" dirty="0">
                <a:solidFill>
                  <a:srgbClr val="9F00FF"/>
                </a:solidFill>
              </a:rPr>
              <a:t>Егор</a:t>
            </a:r>
          </a:p>
          <a:p>
            <a:pPr algn="ctr"/>
            <a:r>
              <a:rPr lang="ru-RU" sz="2000" b="1" dirty="0">
                <a:solidFill>
                  <a:srgbClr val="9F00FF"/>
                </a:solidFill>
              </a:rPr>
              <a:t>Андреевич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5FEE2-0281-9387-95EB-E3AD357D7A77}"/>
              </a:ext>
            </a:extLst>
          </p:cNvPr>
          <p:cNvSpPr txBox="1"/>
          <p:nvPr/>
        </p:nvSpPr>
        <p:spPr>
          <a:xfrm>
            <a:off x="9033932" y="3690611"/>
            <a:ext cx="2099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9F00FF"/>
                </a:solidFill>
              </a:rPr>
              <a:t>Мурашкин</a:t>
            </a:r>
          </a:p>
          <a:p>
            <a:pPr algn="ctr"/>
            <a:r>
              <a:rPr lang="ru-RU" sz="2000" b="1" dirty="0">
                <a:solidFill>
                  <a:srgbClr val="9F00FF"/>
                </a:solidFill>
              </a:rPr>
              <a:t>Александр</a:t>
            </a:r>
          </a:p>
          <a:p>
            <a:pPr algn="ctr"/>
            <a:r>
              <a:rPr lang="ru-RU" sz="2000" b="1" dirty="0">
                <a:solidFill>
                  <a:srgbClr val="9F00FF"/>
                </a:solidFill>
              </a:rPr>
              <a:t>Сергеевич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91C83-79EF-3AB4-6C89-55290A21FF51}"/>
              </a:ext>
            </a:extLst>
          </p:cNvPr>
          <p:cNvSpPr txBox="1"/>
          <p:nvPr/>
        </p:nvSpPr>
        <p:spPr>
          <a:xfrm>
            <a:off x="1670758" y="4660107"/>
            <a:ext cx="18880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F00FF"/>
                </a:solidFill>
              </a:rPr>
              <a:t>Руководитель проекта</a:t>
            </a:r>
          </a:p>
          <a:p>
            <a:pPr algn="ctr"/>
            <a:r>
              <a:rPr lang="ru-RU" dirty="0">
                <a:solidFill>
                  <a:srgbClr val="8F00FF"/>
                </a:solidFill>
              </a:rPr>
              <a:t>Отвечает за переговоры ,продажи и рекламу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DE6FB4-71BD-3A32-E3DA-B298761038B9}"/>
              </a:ext>
            </a:extLst>
          </p:cNvPr>
          <p:cNvSpPr txBox="1"/>
          <p:nvPr/>
        </p:nvSpPr>
        <p:spPr>
          <a:xfrm>
            <a:off x="5449712" y="4660108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9F00FF"/>
                </a:solidFill>
              </a:rPr>
              <a:t>Отвечает за продакт и продажи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AFA3A9-84F3-1C75-EA6C-660A9D9288F7}"/>
              </a:ext>
            </a:extLst>
          </p:cNvPr>
          <p:cNvSpPr txBox="1"/>
          <p:nvPr/>
        </p:nvSpPr>
        <p:spPr>
          <a:xfrm>
            <a:off x="9169399" y="4706274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9F00FF"/>
                </a:solidFill>
              </a:rPr>
              <a:t>Отвевает за продакт и маркетинг</a:t>
            </a:r>
          </a:p>
        </p:txBody>
      </p:sp>
      <p:pic>
        <p:nvPicPr>
          <p:cNvPr id="14" name="Рисунок 14">
            <a:extLst>
              <a:ext uri="{FF2B5EF4-FFF2-40B4-BE49-F238E27FC236}">
                <a16:creationId xmlns:a16="http://schemas.microsoft.com/office/drawing/2014/main" id="{E3BFBF92-164A-33C4-4896-863455FC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598" y="659010"/>
            <a:ext cx="1888068" cy="2701330"/>
          </a:xfrm>
          <a:prstGeom prst="rect">
            <a:avLst/>
          </a:prstGeom>
        </p:spPr>
      </p:pic>
      <p:pic>
        <p:nvPicPr>
          <p:cNvPr id="15" name="Рисунок 15">
            <a:extLst>
              <a:ext uri="{FF2B5EF4-FFF2-40B4-BE49-F238E27FC236}">
                <a16:creationId xmlns:a16="http://schemas.microsoft.com/office/drawing/2014/main" id="{2800F9CA-E418-794B-40F8-C8BD45A4F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356" y="659010"/>
            <a:ext cx="1888068" cy="2701330"/>
          </a:xfrm>
          <a:prstGeom prst="rect">
            <a:avLst/>
          </a:prstGeom>
        </p:spPr>
      </p:pic>
      <p:pic>
        <p:nvPicPr>
          <p:cNvPr id="16" name="Рисунок 16">
            <a:extLst>
              <a:ext uri="{FF2B5EF4-FFF2-40B4-BE49-F238E27FC236}">
                <a16:creationId xmlns:a16="http://schemas.microsoft.com/office/drawing/2014/main" id="{246F26AD-0762-BD7A-75DB-0D7F37991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045" y="687232"/>
            <a:ext cx="2183965" cy="2701330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A91F2A6-7760-C1AD-3E17-F317AF82DF79}"/>
              </a:ext>
            </a:extLst>
          </p:cNvPr>
          <p:cNvGrpSpPr/>
          <p:nvPr/>
        </p:nvGrpSpPr>
        <p:grpSpPr>
          <a:xfrm>
            <a:off x="-10112" y="276139"/>
            <a:ext cx="2624903" cy="132999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CADE7763-7E00-6445-DA5E-32B13868293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4AEFBB7-F175-DFA7-B47F-1F29B62C8FC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AE00534-7AA8-4344-C8D4-0373C114F9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A65AD08-5E73-D1D3-F4A3-21C278F0DAD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15ADD1C-2086-9EE6-08DA-3D1C34AA080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757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AF375-B0F1-5C96-5105-44551B1F4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31" y="93662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8F00FF"/>
                </a:solidFill>
              </a:rPr>
              <a:t>Планы развития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B21743-CDB8-D151-03F7-522C833FD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46375"/>
            <a:ext cx="3622675" cy="4351338"/>
          </a:xfrm>
        </p:spPr>
        <p:txBody>
          <a:bodyPr/>
          <a:lstStyle/>
          <a:p>
            <a:r>
              <a:rPr lang="ru-RU" dirty="0">
                <a:solidFill>
                  <a:srgbClr val="9F00FF"/>
                </a:solidFill>
              </a:rPr>
              <a:t>Экстенсивный рост со временем и с учетом технологических и практических ошибок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E8EE089-9E1B-C8C3-610A-E53B15BD108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3350481-C89A-D9B6-DAA9-6B8B8D5A2BC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9354B87-EA4E-4465-7D2A-B3F5F85D321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57EF044-31A1-8416-3A23-64F088D7566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C1BDDC7-0A9F-F863-46C2-375A8BB4EEB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1D1F329-EC28-AF0E-3CA2-6C974582106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63ED010F-7B1C-FD32-4A09-F0760385A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3249"/>
            <a:ext cx="5041901" cy="4048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73430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rgbClr val="9F00FF"/>
                </a:solidFill>
              </a:rPr>
              <a:t>СПАСИБО</a:t>
            </a:r>
            <a:r>
              <a:rPr dirty="0">
                <a:solidFill>
                  <a:srgbClr val="9F00FF"/>
                </a:solidFill>
              </a:rPr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rgbClr val="9F00FF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rgbClr val="9F00FF"/>
                </a:solidFill>
              </a:rPr>
              <a:t>КОНТАКТЫ</a:t>
            </a:r>
            <a:endParaRPr dirty="0">
              <a:solidFill>
                <a:srgbClr val="9F00FF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solidFill>
                  <a:srgbClr val="9F00FF"/>
                </a:solidFill>
              </a:rPr>
              <a:t>8 </a:t>
            </a:r>
            <a:r>
              <a:rPr lang="ru-RU" dirty="0">
                <a:solidFill>
                  <a:srgbClr val="9F00FF"/>
                </a:solidFill>
              </a:rPr>
              <a:t>937 974 35 31</a:t>
            </a:r>
            <a:r>
              <a:rPr dirty="0">
                <a:solidFill>
                  <a:srgbClr val="9F00FF"/>
                </a:solidFill>
              </a:rPr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GB" dirty="0">
                <a:solidFill>
                  <a:srgbClr val="9F00FF"/>
                </a:solidFill>
              </a:rPr>
              <a:t>E</a:t>
            </a:r>
            <a:r>
              <a:rPr dirty="0">
                <a:solidFill>
                  <a:srgbClr val="9F00FF"/>
                </a:solidFill>
              </a:rPr>
              <a:t>mail</a:t>
            </a:r>
            <a:r>
              <a:rPr lang="ru-RU" dirty="0">
                <a:solidFill>
                  <a:srgbClr val="9F00FF"/>
                </a:solidFill>
              </a:rPr>
              <a:t> </a:t>
            </a:r>
            <a:r>
              <a:rPr lang="en-GB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alinabaizuldinova</a:t>
            </a:r>
            <a:r>
              <a:rPr lang="en-GB" dirty="0">
                <a:solidFill>
                  <a:srgbClr val="9F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@mail.ru</a:t>
            </a:r>
            <a:endParaRPr lang="en-GB" dirty="0">
              <a:solidFill>
                <a:srgbClr val="9F00FF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solidFill>
                <a:srgbClr val="9F00FF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F202C97-093F-54EA-6109-5DB0534E902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F6C85E95-3EF8-91ED-ED7E-E96BE562E8C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31F7412-CA55-524A-8BB8-E3BA0709124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147E796-3B56-6C57-5998-43003E504B3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9F5425D-A698-2D88-B402-DCBACBE9258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C50E8BB-CA9D-D5BC-FD8D-E986A59EDFE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F2FB94-2612-5FA1-E73D-AFC987491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119" y="1805624"/>
            <a:ext cx="3716881" cy="50523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3053</TotalTime>
  <Words>308</Words>
  <Application>Microsoft Office PowerPoint</Application>
  <PresentationFormat>Широкоэкранный</PresentationFormat>
  <Paragraphs>81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 </vt:lpstr>
      <vt:lpstr>Рынок </vt:lpstr>
      <vt:lpstr>Монетизация </vt:lpstr>
      <vt:lpstr>Текущие результаты </vt:lpstr>
      <vt:lpstr>Команда </vt:lpstr>
      <vt:lpstr>Планы развития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Алина Байзульдинова</cp:lastModifiedBy>
  <cp:revision>25</cp:revision>
  <dcterms:modified xsi:type="dcterms:W3CDTF">2023-11-27T13:41:01Z</dcterms:modified>
</cp:coreProperties>
</file>