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2" r:id="rId2"/>
    <p:sldId id="257" r:id="rId3"/>
    <p:sldId id="258" r:id="rId4"/>
    <p:sldId id="259" r:id="rId5"/>
    <p:sldId id="260" r:id="rId6"/>
    <p:sldId id="276" r:id="rId7"/>
    <p:sldId id="263" r:id="rId8"/>
    <p:sldId id="262" r:id="rId9"/>
    <p:sldId id="277" r:id="rId10"/>
    <p:sldId id="278" r:id="rId11"/>
    <p:sldId id="266" r:id="rId12"/>
    <p:sldId id="267" r:id="rId13"/>
    <p:sldId id="268" r:id="rId14"/>
    <p:sldId id="273" r:id="rId15"/>
    <p:sldId id="26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Леона Радзиковская" initials="ЛР" lastIdx="1" clrIdx="0">
    <p:extLst>
      <p:ext uri="{19B8F6BF-5375-455C-9EA6-DF929625EA0E}">
        <p15:presenceInfo xmlns:p15="http://schemas.microsoft.com/office/powerpoint/2012/main" userId="eebb0679b781cc0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C900"/>
    <a:srgbClr val="C3F8FF"/>
    <a:srgbClr val="FFEBAD"/>
    <a:srgbClr val="ABD9FF"/>
    <a:srgbClr val="00B0F0"/>
    <a:srgbClr val="2CD1D7"/>
    <a:srgbClr val="063D98"/>
    <a:srgbClr val="FFFFFF"/>
    <a:srgbClr val="00B9CF"/>
    <a:srgbClr val="1986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3719" autoAdjust="0"/>
  </p:normalViewPr>
  <p:slideViewPr>
    <p:cSldViewPr snapToGrid="0">
      <p:cViewPr varScale="1">
        <p:scale>
          <a:sx n="80" d="100"/>
          <a:sy n="80" d="100"/>
        </p:scale>
        <p:origin x="619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28T12:44:55.0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0 6869,'-22'2'339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8AACF-9FCF-403E-994B-DDAFB4ADA827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01340-EAA3-4AF5-A49A-52C0C4A57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077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-RU" sz="1100" b="0" i="0">
                <a:latin typeface="Arial"/>
                <a:ea typeface="Arial"/>
                <a:cs typeface="Arial"/>
                <a:sym typeface="Arial"/>
              </a:rPr>
              <a:t>При классическом ведении образовательного процесса не всегда применяется многофакторное воздействие на студента. Отсутствует визуализация описываемых процессов, а оборудовать аудитории современными инструментами становится все трудозатратнее</a:t>
            </a:r>
            <a:r>
              <a:rPr lang="ru-RU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(дороговизна, сложность работы с новым оборудованием, ежегодное обновление и ремонт, отсутствие лаборантов, опасность или громоздкость стендов)</a:t>
            </a:r>
            <a:r>
              <a:rPr lang="ru-RU" sz="1100" b="0" i="0">
                <a:latin typeface="Arial"/>
                <a:ea typeface="Arial"/>
                <a:cs typeface="Arial"/>
                <a:sym typeface="Arial"/>
              </a:rPr>
              <a:t>. Эти факторы снижают интерес у студентов к процессу образования. </a:t>
            </a:r>
            <a:endParaRPr/>
          </a:p>
        </p:txBody>
      </p:sp>
      <p:sp>
        <p:nvSpPr>
          <p:cNvPr id="206" name="Google Shape;2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-RU">
                <a:solidFill>
                  <a:schemeClr val="dk1"/>
                </a:solidFill>
              </a:rPr>
              <a:t>Параллельно популярность набирают онлайн–курсы, а также тренажеры в том числе с элементами VR/AR технологий. Такой подход позволяет: построить гибкий график и изучать информацию в своем темпе; своевременно актуализировать информацию.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-RU"/>
              <a:t>Онлайн образование всё чаще становится дополнением или заменой очной формы образования из-за ряда преимуществ. Развитие цифрового образования прогнозируется на всех уровнях: школы, высшие учебные заведения, дополнительного образование. </a:t>
            </a:r>
            <a:r>
              <a:rPr lang="ru-RU" sz="1100"/>
              <a:t>В 2021 году в онлайне прошли обучение 18 млн человек, траты на это дополнительное образование составили 226 млрд рублей. Для сравнения — очно обучались 12 млн, которые заплатили 214 млрд.</a:t>
            </a:r>
            <a:endParaRPr/>
          </a:p>
        </p:txBody>
      </p:sp>
      <p:sp>
        <p:nvSpPr>
          <p:cNvPr id="221" name="Google Shape;2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b="0" i="0">
                <a:latin typeface="Arial"/>
                <a:ea typeface="Arial"/>
                <a:cs typeface="Arial"/>
                <a:sym typeface="Arial"/>
              </a:rPr>
              <a:t>Мы предлагаем создать виртуальные лаборатории (ВирЛаб) комбинированного типа, позволяющие в доступной иммерсивной форме погрузить обучающегося в образовательный процесс (Комбинация лекционных, </a:t>
            </a:r>
            <a:r>
              <a:rPr lang="ru-RU"/>
              <a:t>лабораторно</a:t>
            </a:r>
            <a:r>
              <a:rPr lang="ru-RU" b="0" i="0">
                <a:latin typeface="Arial"/>
                <a:ea typeface="Arial"/>
                <a:cs typeface="Arial"/>
                <a:sym typeface="Arial"/>
              </a:rPr>
              <a:t>-практических занятий с возможностью детального изучения 3D модели учебного объекта). </a:t>
            </a:r>
            <a:endParaRPr b="0" i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На текущий момент существуют тестовые варианты 4 лабораторных работ нашего производства.</a:t>
            </a:r>
            <a:br>
              <a:rPr lang="ru-RU"/>
            </a:br>
            <a:r>
              <a:rPr lang="ru-RU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Проводится апробация виртуальных тренажеров «Монтажа и эксплуатации электротехнического оборудования», «ЕГЭ ОГЭ», «Электромонтажник», «Пуск и наладка системы электроснабжения электрифицированной дождевальной машины кругового действия»</a:t>
            </a:r>
            <a:endParaRPr/>
          </a:p>
        </p:txBody>
      </p:sp>
      <p:sp>
        <p:nvSpPr>
          <p:cNvPr id="435" name="Google Shape;4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Применение виртуальных лабораторий и внедрение инструментов геймификации, превращает игровой процесс в обучение, завлекает учеников в отличие от традиционных инструментов в образовании.</a:t>
            </a:r>
            <a:br>
              <a:rPr lang="ru-RU"/>
            </a:br>
            <a:r>
              <a:rPr lang="ru-RU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Внедрение проекта возможно в любые учреждения, где есть компьютеры, а также людям, у которых имеются ноутбуки или планшеты, в отличие от онлайн платформ по обучению. </a:t>
            </a:r>
            <a:r>
              <a:rPr lang="ru-RU">
                <a:latin typeface="Tahoma"/>
                <a:ea typeface="Tahoma"/>
                <a:cs typeface="Tahoma"/>
                <a:sym typeface="Tahoma"/>
              </a:rPr>
              <a:t>Имеется </a:t>
            </a:r>
            <a:r>
              <a:rPr lang="ru-RU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возможность разработки по желанию заказчика</a:t>
            </a:r>
            <a:r>
              <a:rPr lang="ru-RU">
                <a:latin typeface="Tahoma"/>
                <a:ea typeface="Tahoma"/>
                <a:cs typeface="Tahoma"/>
                <a:sym typeface="Tahoma"/>
              </a:rPr>
              <a:t>.</a:t>
            </a:r>
            <a:endParaRPr/>
          </a:p>
        </p:txBody>
      </p:sp>
      <p:sp>
        <p:nvSpPr>
          <p:cNvPr id="548" name="Google Shape;5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В команду в рамках конкурса студенческий стартап также входят аспиранты и студенты ФГБОУ ВО Вавиловский университет</a:t>
            </a:r>
            <a:endParaRPr/>
          </a:p>
        </p:txBody>
      </p:sp>
      <p:sp>
        <p:nvSpPr>
          <p:cNvPr id="614" name="Google Shape;61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22a05346473_4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22a05346473_4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 состав проекта входят опытные сотрудники имеющие опыт в профильной сфере и реализации НИР и НИОКР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В команду в рамках конкурса студенческий стартап также входят аспиранты и студенты ФГБОУ ВО Вавиловский университет</a:t>
            </a:r>
            <a:endParaRPr/>
          </a:p>
        </p:txBody>
      </p:sp>
      <p:sp>
        <p:nvSpPr>
          <p:cNvPr id="614" name="Google Shape;61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37717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В команду в рамках конкурса студенческий стартап также входят аспиранты и студенты ФГБОУ ВО Вавиловский университет</a:t>
            </a:r>
            <a:endParaRPr/>
          </a:p>
        </p:txBody>
      </p:sp>
      <p:sp>
        <p:nvSpPr>
          <p:cNvPr id="614" name="Google Shape;61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745730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i="0">
                <a:solidFill>
                  <a:srgbClr val="000000"/>
                </a:solidFill>
              </a:rPr>
              <a:t>Обоснование реализуемости (устойчивости) бизнеса являются следующие характеристики продукта: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i="0">
                <a:solidFill>
                  <a:srgbClr val="000000"/>
                </a:solidFill>
              </a:rPr>
              <a:t>Предлагаемая технология имеет </a:t>
            </a:r>
            <a:r>
              <a:rPr lang="ru-RU" b="1" i="0">
                <a:solidFill>
                  <a:srgbClr val="000000"/>
                </a:solidFill>
              </a:rPr>
              <a:t>инновационный</a:t>
            </a:r>
            <a:r>
              <a:rPr lang="ru-RU" i="0">
                <a:solidFill>
                  <a:srgbClr val="000000"/>
                </a:solidFill>
              </a:rPr>
              <a:t> подход к формированию обучения.</a:t>
            </a:r>
            <a:br>
              <a:rPr lang="ru-RU"/>
            </a:br>
            <a:r>
              <a:rPr lang="ru-RU" i="0">
                <a:solidFill>
                  <a:srgbClr val="000000"/>
                </a:solidFill>
              </a:rPr>
              <a:t>Ценовая политика разовой или единичной покупки является </a:t>
            </a:r>
            <a:r>
              <a:rPr lang="ru-RU" b="1" i="0">
                <a:solidFill>
                  <a:srgbClr val="000000"/>
                </a:solidFill>
              </a:rPr>
              <a:t>выгодным</a:t>
            </a:r>
            <a:r>
              <a:rPr lang="ru-RU" i="0">
                <a:solidFill>
                  <a:srgbClr val="000000"/>
                </a:solidFill>
              </a:rPr>
              <a:t> предложением, в связи с расширением доступа на 10 компьютеров, а также учебный аккаунт учителя</a:t>
            </a:r>
            <a:r>
              <a:rPr lang="ru-RU"/>
              <a:t>. </a:t>
            </a:r>
            <a:r>
              <a:rPr lang="ru-RU" i="0">
                <a:solidFill>
                  <a:srgbClr val="000000"/>
                </a:solidFill>
              </a:rPr>
              <a:t>Изготовление обучающего контента является </a:t>
            </a:r>
            <a:r>
              <a:rPr lang="ru-RU" b="1" i="0">
                <a:solidFill>
                  <a:srgbClr val="000000"/>
                </a:solidFill>
              </a:rPr>
              <a:t>гибким</a:t>
            </a:r>
            <a:r>
              <a:rPr lang="ru-RU" i="0">
                <a:solidFill>
                  <a:srgbClr val="000000"/>
                </a:solidFill>
              </a:rPr>
              <a:t> процессом, возможна разработка под любую дисциплину.</a:t>
            </a:r>
            <a:br>
              <a:rPr lang="ru-RU"/>
            </a:br>
            <a:endParaRPr/>
          </a:p>
        </p:txBody>
      </p:sp>
      <p:sp>
        <p:nvSpPr>
          <p:cNvPr id="770" name="Google Shape;77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9" name="Google Shape;90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-RU"/>
              <a:t>Доступ к приложению предоставляется на класс из 10 человек + учительский аккаунт. 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-RU"/>
              <a:t>Выбор из имеющихся курсов или разработка под желаемую рабочую программу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22a08dc31f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3" name="Google Shape;953;g22a08dc31f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 sz="1200"/>
              <a:t>Защита интеллектуальной собственности подразумевает получение свидетельства на программу для ЭВМ для каждого тренажера, а также актуализацию учебных планов и методических материалов для направлений обучения.</a:t>
            </a:r>
            <a:endParaRPr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6" name="Google Shape;97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200"/>
              <a:t>Календарный план проекта</a:t>
            </a:r>
            <a:endParaRPr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47D414-5FA1-4984-8DCA-40A2FC7FF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6C01C22-B5C4-4830-A019-64FD6EB884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12D193-8B28-4998-A382-C498463AE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60C-E1E8-4286-98B1-971022803602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6C1193-557E-45B0-8D11-C564FAEF8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53AB7F-B541-42AC-9E63-D35CD6ABF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EDB7-6010-49BE-BD80-C61C9B527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459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94491C-D830-421B-9001-4F37DA85F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0E5BFA-76F5-4939-AF78-89012DEB7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331BB7-F062-49CA-B180-4A716512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60C-E1E8-4286-98B1-971022803602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9BDC5D-D6A0-4ECF-A97A-7BC944BB5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8B57AE-AC77-4891-89A1-1F203B30E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EDB7-6010-49BE-BD80-C61C9B527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560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F07B0D-E7A1-47A1-A8B6-8CA4EBE5D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7A700B-139B-443F-A8AC-3E2F043D3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C91E54-70AC-462B-B4C9-1DF6AA106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60C-E1E8-4286-98B1-971022803602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0829ED-F2CB-4942-9DD5-1DA12EED8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AF882D-6019-466C-8BE1-B54FEE028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EDB7-6010-49BE-BD80-C61C9B527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375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3F48D7-B93F-42FA-8D8D-BDCBBF564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8CC798-1A6D-4D9D-8BB4-1BDBC48C2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7A47F-745F-4B01-8748-67CC4DE16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63C214-DFA7-4A9A-B869-AA8227EA9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60C-E1E8-4286-98B1-971022803602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0D3FE9-3D10-467F-956B-6FCEC9E4D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0D6370-39E0-4C2F-A309-58C67A881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EDB7-6010-49BE-BD80-C61C9B527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905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892BF2-F65F-44E8-ACA3-008237B54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620887-9AC4-44F3-AF46-F90F30135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6BFF224-31D7-4F31-9D73-8693199D1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A8C5FDC-012D-498E-89B7-99DDD95222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8EB5DE3-9AD4-4FAD-B995-1EDE763FFB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C8725CA-E1CD-4EE4-A1D3-E98D6C777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60C-E1E8-4286-98B1-971022803602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76D5AEB-A966-43D5-91BE-D06327690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3A9C063-F8E8-4DC5-8C0E-08E9F6ED2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EDB7-6010-49BE-BD80-C61C9B527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10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DEE3EE-D1D5-46D6-8A5D-89B7CBB8C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235C1A3-D741-4202-B0C9-83835AA04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60C-E1E8-4286-98B1-971022803602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6829C8C-F091-46F4-A835-A2737C5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A676B4C-07DC-4C84-9498-4B12B2D13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EDB7-6010-49BE-BD80-C61C9B527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529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956ACC7-05CA-4A1D-81F6-8437FA31B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60C-E1E8-4286-98B1-971022803602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0803A4B-2C9D-46EF-BE02-C16865EE3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4A07CE-DED4-40A4-8176-77448C17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EDB7-6010-49BE-BD80-C61C9B527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35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817290-0CF3-4279-862F-CBE60BCD7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ECD553-72D5-414C-8AE3-FAAA69E2E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7C4C8A5-F656-4657-B0C3-8DF659481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7607E2-0213-488E-AA8C-9F71EB2BB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60C-E1E8-4286-98B1-971022803602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4CF55C-90FC-4D85-AC89-0811895F8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DAEA4A-7E9F-4B82-A190-6C76CF447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EDB7-6010-49BE-BD80-C61C9B527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76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FE5748-C30E-42EA-82A1-2BDC96FA6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285780D-F754-4AA9-9CBA-ABC4897036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8FB325-7A5B-43B8-8454-B32E4FBD7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3F607E-8092-497E-8788-D4277CA14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60C-E1E8-4286-98B1-971022803602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258ADE-7A04-4ED5-A3A3-0DF733AB2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10E911-592C-443F-9229-1EA414546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EDB7-6010-49BE-BD80-C61C9B527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443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C51F9B-D0C4-416A-9599-AB9CC9648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426CCE-A993-47CB-9371-5940820C6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0BCF0A-EA0F-45CB-8B9A-928A75A44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60C-E1E8-4286-98B1-971022803602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D52A18-DAD7-486D-AAF0-FBF82C09C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5354FE-C95D-4B5A-B25D-6F89BE371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EDB7-6010-49BE-BD80-C61C9B527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28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DA1F49E-0C9B-42B9-BC63-20B6F549A2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D06364A-DA05-4A15-B74D-B803153667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560916-C275-4D24-91D1-AC3B4EE71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60C-E1E8-4286-98B1-971022803602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4C55A1-9694-48BB-82A0-0B93B025A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5F7928-EDE3-4E1F-BD6D-63639F67A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EDB7-6010-49BE-BD80-C61C9B527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651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 type="tx">
  <p:cSld name="1_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9323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E8393D-344C-42A3-B492-0F088D47E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934B8E-7A09-4AD7-B030-122D16F1A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2A8C31-CF94-44B9-8C87-8C505A444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7A60C-E1E8-4286-98B1-971022803602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1D9D74-BA1A-4F40-B53A-C9A9DD4099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985C21-518E-40FB-B9A3-FB4A079CEF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EEDB7-6010-49BE-BD80-C61C9B527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52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inobrnauki.gov.ru/files/NP_Obrazovanie.htm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0BB7B19-FD03-41FF-B991-6E8218179621}"/>
              </a:ext>
            </a:extLst>
          </p:cNvPr>
          <p:cNvSpPr txBox="1">
            <a:spLocks/>
          </p:cNvSpPr>
          <p:nvPr/>
        </p:nvSpPr>
        <p:spPr>
          <a:xfrm>
            <a:off x="2573941" y="5602393"/>
            <a:ext cx="9695896" cy="69883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800" b="1" dirty="0">
                <a:solidFill>
                  <a:srgbClr val="181823"/>
                </a:solidFill>
                <a:latin typeface="Random Grotesque Spacious Book" panose="02000503000000000000" pitchFamily="2" charset="-52"/>
                <a:ea typeface="Random Grotesque Spacious Book" panose="02000503000000000000" pitchFamily="2" charset="-52"/>
              </a:rPr>
              <a:t>Виртуальные лаборатории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C8093E0-2A32-455B-ACD5-E62C3A2D2824}"/>
              </a:ext>
            </a:extLst>
          </p:cNvPr>
          <p:cNvSpPr txBox="1">
            <a:spLocks/>
          </p:cNvSpPr>
          <p:nvPr/>
        </p:nvSpPr>
        <p:spPr>
          <a:xfrm>
            <a:off x="2573941" y="4654934"/>
            <a:ext cx="9240262" cy="929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800" b="1" dirty="0">
                <a:solidFill>
                  <a:srgbClr val="181823"/>
                </a:solidFill>
                <a:latin typeface="Neutral Face" pitchFamily="50" charset="0"/>
              </a:rPr>
              <a:t>Цифровое образование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4C7A28BE-31A5-4DF4-AAE6-412793B3933A}"/>
                  </a:ext>
                </a:extLst>
              </p14:cNvPr>
              <p14:cNvContentPartPr/>
              <p14:nvPr/>
            </p14:nvContentPartPr>
            <p14:xfrm>
              <a:off x="9213513" y="3267276"/>
              <a:ext cx="8280" cy="72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4C7A28BE-31A5-4DF4-AAE6-412793B3933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04513" y="3261276"/>
                <a:ext cx="25920" cy="124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30E175-4EE0-44B2-B9E7-36E2E7513B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8" b="20829"/>
          <a:stretch/>
        </p:blipFill>
        <p:spPr>
          <a:xfrm>
            <a:off x="-6044" y="-63855"/>
            <a:ext cx="12198044" cy="41046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7D4777-24E7-4B67-BBB4-6DA0753AD4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1" y="4379291"/>
            <a:ext cx="2207609" cy="204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62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8F5C1F6-20C8-4BCB-A480-2B26A42D2B49}"/>
              </a:ext>
            </a:extLst>
          </p:cNvPr>
          <p:cNvSpPr/>
          <p:nvPr/>
        </p:nvSpPr>
        <p:spPr>
          <a:xfrm>
            <a:off x="-1" y="169097"/>
            <a:ext cx="12192001" cy="752664"/>
          </a:xfrm>
          <a:prstGeom prst="rect">
            <a:avLst/>
          </a:prstGeom>
          <a:solidFill>
            <a:srgbClr val="FDC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8" name="Google Shape;208;p17"/>
          <p:cNvPicPr preferRelativeResize="0"/>
          <p:nvPr/>
        </p:nvPicPr>
        <p:blipFill rotWithShape="1">
          <a:blip r:embed="rId3">
            <a:alphaModFix amt="47000"/>
          </a:blip>
          <a:srcRect l="-52" t="35159" r="-54" b="16664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C289796-F0CB-46F1-936C-87374E8943F5}"/>
              </a:ext>
            </a:extLst>
          </p:cNvPr>
          <p:cNvSpPr/>
          <p:nvPr/>
        </p:nvSpPr>
        <p:spPr>
          <a:xfrm>
            <a:off x="6197600" y="0"/>
            <a:ext cx="5994400" cy="6858000"/>
          </a:xfrm>
          <a:prstGeom prst="rect">
            <a:avLst/>
          </a:prstGeom>
          <a:solidFill>
            <a:srgbClr val="846A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Google Shape;210;p17"/>
          <p:cNvSpPr txBox="1"/>
          <p:nvPr/>
        </p:nvSpPr>
        <p:spPr>
          <a:xfrm>
            <a:off x="482601" y="169097"/>
            <a:ext cx="11023600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  <a:buClr>
                <a:srgbClr val="000000"/>
              </a:buClr>
              <a:buSzPts val="6000"/>
            </a:pPr>
            <a:r>
              <a:rPr lang="ru-RU" sz="4400" b="1" dirty="0">
                <a:solidFill>
                  <a:srgbClr val="000000"/>
                </a:solidFill>
                <a:latin typeface="Neutral Face" pitchFamily="50" charset="0"/>
                <a:ea typeface="Forum"/>
                <a:cs typeface="Forum"/>
                <a:sym typeface="Forum"/>
              </a:rPr>
              <a:t>ПРОБЛЕМА</a:t>
            </a:r>
            <a:endParaRPr sz="700" b="1" dirty="0">
              <a:solidFill>
                <a:srgbClr val="000000"/>
              </a:solidFill>
              <a:latin typeface="Neutral Face" pitchFamily="50" charset="0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7"/>
          <p:cNvSpPr txBox="1"/>
          <p:nvPr/>
        </p:nvSpPr>
        <p:spPr>
          <a:xfrm>
            <a:off x="6520678" y="635823"/>
            <a:ext cx="5834461" cy="1730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67" tIns="33867" rIns="33867" bIns="33867" anchor="t" anchorCtr="0">
            <a:spAutoFit/>
          </a:bodyPr>
          <a:lstStyle/>
          <a:p>
            <a:r>
              <a:rPr lang="ru-RU" sz="3600" b="1" dirty="0">
                <a:solidFill>
                  <a:srgbClr val="FDC900"/>
                </a:solidFill>
                <a:latin typeface="Helvetica Bold" panose="00000500000000000000" pitchFamily="50" charset="0"/>
                <a:ea typeface="Helvetica Bold" panose="00000500000000000000" pitchFamily="50" charset="0"/>
              </a:rPr>
              <a:t>УСТАРЕВШЕЕ </a:t>
            </a:r>
          </a:p>
          <a:p>
            <a:r>
              <a:rPr lang="ru-RU" sz="3600" b="1" dirty="0">
                <a:solidFill>
                  <a:srgbClr val="FDC900"/>
                </a:solidFill>
                <a:latin typeface="Helvetica Bold" panose="00000500000000000000" pitchFamily="50" charset="0"/>
                <a:ea typeface="Helvetica Bold" panose="00000500000000000000" pitchFamily="50" charset="0"/>
              </a:rPr>
              <a:t>ЛАБАРАТОРНОЕ ОБОРУДОВАНИЕ</a:t>
            </a:r>
            <a:endParaRPr sz="3600" b="1" dirty="0">
              <a:solidFill>
                <a:srgbClr val="FDC900"/>
              </a:solidFill>
              <a:latin typeface="Helvetica Bold" panose="00000500000000000000" pitchFamily="50" charset="0"/>
              <a:ea typeface="Helvetica Bold" panose="00000500000000000000" pitchFamily="50" charset="0"/>
            </a:endParaRPr>
          </a:p>
        </p:txBody>
      </p:sp>
      <p:sp>
        <p:nvSpPr>
          <p:cNvPr id="212" name="Google Shape;212;p17"/>
          <p:cNvSpPr txBox="1"/>
          <p:nvPr/>
        </p:nvSpPr>
        <p:spPr>
          <a:xfrm>
            <a:off x="1268356" y="1443496"/>
            <a:ext cx="4726045" cy="456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Устаревшее оборудование</a:t>
            </a:r>
            <a:endParaRPr sz="2000" b="1" dirty="0"/>
          </a:p>
          <a:p>
            <a:pPr>
              <a:lnSpc>
                <a:spcPct val="120000"/>
              </a:lnSpc>
            </a:pPr>
            <a:endParaRPr sz="2000" b="1" dirty="0"/>
          </a:p>
          <a:p>
            <a:pPr>
              <a:lnSpc>
                <a:spcPct val="120000"/>
              </a:lnSpc>
            </a:pPr>
            <a:r>
              <a:rPr lang="ru-RU" sz="2000" b="1" dirty="0"/>
              <a:t>О</a:t>
            </a:r>
            <a:r>
              <a:rPr lang="ru-RU" sz="2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тсутствие квалифицированных кадров</a:t>
            </a:r>
            <a:endParaRPr sz="1100" dirty="0"/>
          </a:p>
          <a:p>
            <a:pPr>
              <a:lnSpc>
                <a:spcPct val="120000"/>
              </a:lnSpc>
            </a:pPr>
            <a:endParaRPr sz="20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Невозможность провести</a:t>
            </a:r>
            <a:endParaRPr sz="2000" b="1" dirty="0"/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работу в </a:t>
            </a:r>
            <a:r>
              <a:rPr lang="ru-RU" sz="2000" b="1" dirty="0"/>
              <a:t>удаленном</a:t>
            </a:r>
            <a:r>
              <a:rPr lang="ru-RU" sz="2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режиме</a:t>
            </a:r>
            <a:endParaRPr sz="1100" dirty="0"/>
          </a:p>
          <a:p>
            <a:pPr>
              <a:lnSpc>
                <a:spcPct val="120000"/>
              </a:lnSpc>
            </a:pPr>
            <a:endParaRPr sz="20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Высокая стоимость новых экспонатов</a:t>
            </a:r>
            <a:endParaRPr sz="2000" b="1" dirty="0"/>
          </a:p>
          <a:p>
            <a:pPr>
              <a:lnSpc>
                <a:spcPct val="120000"/>
              </a:lnSpc>
            </a:pPr>
            <a:endParaRPr sz="2000" b="1" dirty="0"/>
          </a:p>
          <a:p>
            <a:pPr>
              <a:lnSpc>
                <a:spcPct val="120000"/>
              </a:lnSpc>
            </a:pPr>
            <a:r>
              <a:rPr lang="ru-RU" sz="2000" b="1" dirty="0"/>
              <a:t>П</a:t>
            </a:r>
            <a:r>
              <a:rPr lang="ru-RU" sz="2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оломки при эксплуатации</a:t>
            </a:r>
            <a:endParaRPr sz="6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SzPts val="1100"/>
            </a:pPr>
            <a:endParaRPr sz="733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7"/>
          <p:cNvSpPr/>
          <p:nvPr/>
        </p:nvSpPr>
        <p:spPr>
          <a:xfrm>
            <a:off x="424626" y="1319588"/>
            <a:ext cx="547200" cy="503600"/>
          </a:xfrm>
          <a:prstGeom prst="mathMultiply">
            <a:avLst>
              <a:gd name="adj1" fmla="val 23520"/>
            </a:avLst>
          </a:prstGeom>
          <a:solidFill>
            <a:srgbClr val="FDC900"/>
          </a:solidFill>
          <a:ln w="25400" cap="flat" cmpd="sng">
            <a:solidFill>
              <a:srgbClr val="E46C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9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7"/>
          <p:cNvSpPr/>
          <p:nvPr/>
        </p:nvSpPr>
        <p:spPr>
          <a:xfrm>
            <a:off x="424626" y="2145520"/>
            <a:ext cx="547200" cy="503600"/>
          </a:xfrm>
          <a:prstGeom prst="mathMultiply">
            <a:avLst>
              <a:gd name="adj1" fmla="val 23520"/>
            </a:avLst>
          </a:prstGeom>
          <a:solidFill>
            <a:srgbClr val="FDC900"/>
          </a:solidFill>
          <a:ln w="25400" cap="flat" cmpd="sng">
            <a:solidFill>
              <a:srgbClr val="E46C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9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7"/>
          <p:cNvSpPr/>
          <p:nvPr/>
        </p:nvSpPr>
        <p:spPr>
          <a:xfrm>
            <a:off x="424626" y="5359791"/>
            <a:ext cx="547200" cy="503600"/>
          </a:xfrm>
          <a:prstGeom prst="mathMultiply">
            <a:avLst>
              <a:gd name="adj1" fmla="val 23520"/>
            </a:avLst>
          </a:prstGeom>
          <a:solidFill>
            <a:srgbClr val="FDC900"/>
          </a:solidFill>
          <a:ln w="25400" cap="flat" cmpd="sng">
            <a:solidFill>
              <a:srgbClr val="E46C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9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17"/>
          <p:cNvPicPr preferRelativeResize="0"/>
          <p:nvPr/>
        </p:nvPicPr>
        <p:blipFill rotWithShape="1">
          <a:blip r:embed="rId4">
            <a:alphaModFix/>
          </a:blip>
          <a:srcRect r="3409" b="9600"/>
          <a:stretch/>
        </p:blipFill>
        <p:spPr>
          <a:xfrm>
            <a:off x="6215299" y="2807792"/>
            <a:ext cx="5976701" cy="4050208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7"/>
          <p:cNvSpPr/>
          <p:nvPr/>
        </p:nvSpPr>
        <p:spPr>
          <a:xfrm>
            <a:off x="424626" y="3235695"/>
            <a:ext cx="547200" cy="503600"/>
          </a:xfrm>
          <a:prstGeom prst="mathMultiply">
            <a:avLst>
              <a:gd name="adj1" fmla="val 23520"/>
            </a:avLst>
          </a:prstGeom>
          <a:solidFill>
            <a:srgbClr val="FDC900"/>
          </a:solidFill>
          <a:ln w="25400" cap="flat" cmpd="sng">
            <a:solidFill>
              <a:srgbClr val="E46C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9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7"/>
          <p:cNvSpPr/>
          <p:nvPr/>
        </p:nvSpPr>
        <p:spPr>
          <a:xfrm>
            <a:off x="424626" y="4325870"/>
            <a:ext cx="547200" cy="503600"/>
          </a:xfrm>
          <a:prstGeom prst="mathMultiply">
            <a:avLst>
              <a:gd name="adj1" fmla="val 23520"/>
            </a:avLst>
          </a:prstGeom>
          <a:solidFill>
            <a:srgbClr val="FDC900"/>
          </a:solidFill>
          <a:ln w="25400" cap="flat" cmpd="sng">
            <a:solidFill>
              <a:srgbClr val="E46C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9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DAECCBF-C550-4CE0-AD8B-73BA556604FD}"/>
              </a:ext>
            </a:extLst>
          </p:cNvPr>
          <p:cNvSpPr/>
          <p:nvPr/>
        </p:nvSpPr>
        <p:spPr>
          <a:xfrm>
            <a:off x="-1" y="169097"/>
            <a:ext cx="12192001" cy="752664"/>
          </a:xfrm>
          <a:prstGeom prst="rect">
            <a:avLst/>
          </a:prstGeom>
          <a:solidFill>
            <a:srgbClr val="FDC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3" name="Google Shape;223;p18"/>
          <p:cNvPicPr preferRelativeResize="0"/>
          <p:nvPr/>
        </p:nvPicPr>
        <p:blipFill rotWithShape="1">
          <a:blip r:embed="rId3">
            <a:alphaModFix amt="33000"/>
          </a:blip>
          <a:srcRect l="21" t="22472" r="-17" b="21276"/>
          <a:stretch/>
        </p:blipFill>
        <p:spPr>
          <a:xfrm>
            <a:off x="14799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Прямоугольник 213">
            <a:extLst>
              <a:ext uri="{FF2B5EF4-FFF2-40B4-BE49-F238E27FC236}">
                <a16:creationId xmlns:a16="http://schemas.microsoft.com/office/drawing/2014/main" id="{0AB35D9E-218D-451F-A996-9C22CD4956A7}"/>
              </a:ext>
            </a:extLst>
          </p:cNvPr>
          <p:cNvSpPr/>
          <p:nvPr/>
        </p:nvSpPr>
        <p:spPr>
          <a:xfrm>
            <a:off x="25073" y="5144849"/>
            <a:ext cx="12192000" cy="651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Прямоугольник 212">
            <a:extLst>
              <a:ext uri="{FF2B5EF4-FFF2-40B4-BE49-F238E27FC236}">
                <a16:creationId xmlns:a16="http://schemas.microsoft.com/office/drawing/2014/main" id="{5859102B-89A4-477A-8D32-167FF7A47D6B}"/>
              </a:ext>
            </a:extLst>
          </p:cNvPr>
          <p:cNvSpPr/>
          <p:nvPr/>
        </p:nvSpPr>
        <p:spPr>
          <a:xfrm>
            <a:off x="0" y="5821680"/>
            <a:ext cx="12192000" cy="651680"/>
          </a:xfrm>
          <a:prstGeom prst="rect">
            <a:avLst/>
          </a:prstGeom>
          <a:solidFill>
            <a:srgbClr val="00B9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2" name="Прямоугольник 211">
            <a:extLst>
              <a:ext uri="{FF2B5EF4-FFF2-40B4-BE49-F238E27FC236}">
                <a16:creationId xmlns:a16="http://schemas.microsoft.com/office/drawing/2014/main" id="{2C992BB3-DABD-447A-89AE-06DCBE690CB2}"/>
              </a:ext>
            </a:extLst>
          </p:cNvPr>
          <p:cNvSpPr/>
          <p:nvPr/>
        </p:nvSpPr>
        <p:spPr>
          <a:xfrm>
            <a:off x="0" y="4713412"/>
            <a:ext cx="12192000" cy="386907"/>
          </a:xfrm>
          <a:prstGeom prst="rect">
            <a:avLst/>
          </a:prstGeom>
          <a:solidFill>
            <a:srgbClr val="2CD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4" name="Google Shape;224;p18"/>
          <p:cNvGrpSpPr/>
          <p:nvPr/>
        </p:nvGrpSpPr>
        <p:grpSpPr>
          <a:xfrm>
            <a:off x="14799" y="1549725"/>
            <a:ext cx="4023575" cy="2988925"/>
            <a:chOff x="0" y="-47625"/>
            <a:chExt cx="1316049" cy="1695264"/>
          </a:xfrm>
        </p:grpSpPr>
        <p:sp>
          <p:nvSpPr>
            <p:cNvPr id="225" name="Google Shape;225;p18"/>
            <p:cNvSpPr/>
            <p:nvPr/>
          </p:nvSpPr>
          <p:spPr>
            <a:xfrm>
              <a:off x="0" y="0"/>
              <a:ext cx="1316049" cy="1647639"/>
            </a:xfrm>
            <a:custGeom>
              <a:avLst/>
              <a:gdLst/>
              <a:ahLst/>
              <a:cxnLst/>
              <a:rect l="l" t="t" r="r" b="b"/>
              <a:pathLst>
                <a:path w="1316049" h="1647639" extrusionOk="0">
                  <a:moveTo>
                    <a:pt x="0" y="0"/>
                  </a:moveTo>
                  <a:lnTo>
                    <a:pt x="1316049" y="0"/>
                  </a:lnTo>
                  <a:lnTo>
                    <a:pt x="1316049" y="1647639"/>
                  </a:lnTo>
                  <a:lnTo>
                    <a:pt x="0" y="164763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26" name="Google Shape;226;p1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86611"/>
                </a:lnSpc>
                <a:buClr>
                  <a:srgbClr val="000000"/>
                </a:buClr>
                <a:buSzPts val="1800"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7" name="Google Shape;227;p18"/>
          <p:cNvGrpSpPr/>
          <p:nvPr/>
        </p:nvGrpSpPr>
        <p:grpSpPr>
          <a:xfrm>
            <a:off x="4365205" y="1598938"/>
            <a:ext cx="3331250" cy="2938178"/>
            <a:chOff x="0" y="-47625"/>
            <a:chExt cx="1316049" cy="1695264"/>
          </a:xfrm>
        </p:grpSpPr>
        <p:sp>
          <p:nvSpPr>
            <p:cNvPr id="228" name="Google Shape;228;p18"/>
            <p:cNvSpPr/>
            <p:nvPr/>
          </p:nvSpPr>
          <p:spPr>
            <a:xfrm>
              <a:off x="0" y="0"/>
              <a:ext cx="1316049" cy="1647639"/>
            </a:xfrm>
            <a:custGeom>
              <a:avLst/>
              <a:gdLst/>
              <a:ahLst/>
              <a:cxnLst/>
              <a:rect l="l" t="t" r="r" b="b"/>
              <a:pathLst>
                <a:path w="1316049" h="1647639" extrusionOk="0">
                  <a:moveTo>
                    <a:pt x="0" y="0"/>
                  </a:moveTo>
                  <a:lnTo>
                    <a:pt x="1316049" y="0"/>
                  </a:lnTo>
                  <a:lnTo>
                    <a:pt x="1316049" y="1647639"/>
                  </a:lnTo>
                  <a:lnTo>
                    <a:pt x="0" y="164763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29" name="Google Shape;229;p1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86611"/>
                </a:lnSpc>
                <a:buClr>
                  <a:srgbClr val="000000"/>
                </a:buClr>
                <a:buSzPts val="1800"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0" name="Google Shape;230;p18"/>
          <p:cNvGrpSpPr/>
          <p:nvPr/>
        </p:nvGrpSpPr>
        <p:grpSpPr>
          <a:xfrm>
            <a:off x="8023286" y="1598938"/>
            <a:ext cx="4168714" cy="2938178"/>
            <a:chOff x="0" y="-47625"/>
            <a:chExt cx="1316049" cy="1695264"/>
          </a:xfrm>
        </p:grpSpPr>
        <p:sp>
          <p:nvSpPr>
            <p:cNvPr id="231" name="Google Shape;231;p18"/>
            <p:cNvSpPr/>
            <p:nvPr/>
          </p:nvSpPr>
          <p:spPr>
            <a:xfrm>
              <a:off x="0" y="0"/>
              <a:ext cx="1316049" cy="1647639"/>
            </a:xfrm>
            <a:custGeom>
              <a:avLst/>
              <a:gdLst/>
              <a:ahLst/>
              <a:cxnLst/>
              <a:rect l="l" t="t" r="r" b="b"/>
              <a:pathLst>
                <a:path w="1316049" h="1647639" extrusionOk="0">
                  <a:moveTo>
                    <a:pt x="0" y="0"/>
                  </a:moveTo>
                  <a:lnTo>
                    <a:pt x="1316049" y="0"/>
                  </a:lnTo>
                  <a:lnTo>
                    <a:pt x="1316049" y="1647639"/>
                  </a:lnTo>
                  <a:lnTo>
                    <a:pt x="0" y="164763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32" name="Google Shape;232;p1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86611"/>
                </a:lnSpc>
                <a:buClr>
                  <a:srgbClr val="000000"/>
                </a:buClr>
                <a:buSzPts val="1800"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18"/>
          <p:cNvSpPr txBox="1"/>
          <p:nvPr/>
        </p:nvSpPr>
        <p:spPr>
          <a:xfrm>
            <a:off x="169092" y="1975873"/>
            <a:ext cx="3670433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/>
            <a:r>
              <a:rPr lang="ru-RU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Министерством науки и высшего образования Российской Федерации ведется работа по реализации комплекса мероприятий, нацеленных на достижение национальных целей в части цифрового развития сферы высшего образования.</a:t>
            </a:r>
            <a:endParaRPr sz="133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4" name="Google Shape;234;p18"/>
          <p:cNvGrpSpPr/>
          <p:nvPr/>
        </p:nvGrpSpPr>
        <p:grpSpPr>
          <a:xfrm>
            <a:off x="1166986" y="572222"/>
            <a:ext cx="1640379" cy="1847190"/>
            <a:chOff x="-247781" y="-335774"/>
            <a:chExt cx="812800" cy="946150"/>
          </a:xfrm>
        </p:grpSpPr>
        <p:sp>
          <p:nvSpPr>
            <p:cNvPr id="235" name="Google Shape;235;p18"/>
            <p:cNvSpPr/>
            <p:nvPr/>
          </p:nvSpPr>
          <p:spPr>
            <a:xfrm>
              <a:off x="0" y="0"/>
              <a:ext cx="334218" cy="329318"/>
            </a:xfrm>
            <a:custGeom>
              <a:avLst/>
              <a:gdLst/>
              <a:ahLst/>
              <a:cxnLst/>
              <a:rect l="l" t="t" r="r" b="b"/>
              <a:pathLst>
                <a:path w="334218" h="329318" extrusionOk="0">
                  <a:moveTo>
                    <a:pt x="0" y="0"/>
                  </a:moveTo>
                  <a:lnTo>
                    <a:pt x="334218" y="0"/>
                  </a:lnTo>
                  <a:lnTo>
                    <a:pt x="334218" y="329318"/>
                  </a:lnTo>
                  <a:lnTo>
                    <a:pt x="0" y="329318"/>
                  </a:lnTo>
                  <a:close/>
                </a:path>
              </a:pathLst>
            </a:custGeom>
            <a:solidFill>
              <a:srgbClr val="6CE5E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36" name="Google Shape;236;p18"/>
            <p:cNvSpPr txBox="1"/>
            <p:nvPr/>
          </p:nvSpPr>
          <p:spPr>
            <a:xfrm>
              <a:off x="-247781" y="-335774"/>
              <a:ext cx="812800" cy="9461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0000"/>
                </a:lnSpc>
                <a:buClr>
                  <a:srgbClr val="000000"/>
                </a:buClr>
                <a:buSzPts val="6000"/>
              </a:pPr>
              <a:r>
                <a:rPr lang="ru-RU" sz="4000" dirty="0">
                  <a:solidFill>
                    <a:srgbClr val="000000"/>
                  </a:solidFill>
                  <a:latin typeface="Forum"/>
                  <a:ea typeface="Forum"/>
                  <a:cs typeface="Forum"/>
                  <a:sym typeface="Forum"/>
                </a:rPr>
                <a:t>1</a:t>
              </a:r>
              <a:endParaRPr sz="9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7" name="Google Shape;237;p18"/>
          <p:cNvGrpSpPr/>
          <p:nvPr/>
        </p:nvGrpSpPr>
        <p:grpSpPr>
          <a:xfrm>
            <a:off x="5139540" y="591890"/>
            <a:ext cx="1640379" cy="1915670"/>
            <a:chOff x="-252414" y="-339884"/>
            <a:chExt cx="812800" cy="946150"/>
          </a:xfrm>
        </p:grpSpPr>
        <p:sp>
          <p:nvSpPr>
            <p:cNvPr id="238" name="Google Shape;238;p18"/>
            <p:cNvSpPr/>
            <p:nvPr/>
          </p:nvSpPr>
          <p:spPr>
            <a:xfrm>
              <a:off x="0" y="0"/>
              <a:ext cx="334218" cy="329318"/>
            </a:xfrm>
            <a:custGeom>
              <a:avLst/>
              <a:gdLst/>
              <a:ahLst/>
              <a:cxnLst/>
              <a:rect l="l" t="t" r="r" b="b"/>
              <a:pathLst>
                <a:path w="334218" h="329318" extrusionOk="0">
                  <a:moveTo>
                    <a:pt x="0" y="0"/>
                  </a:moveTo>
                  <a:lnTo>
                    <a:pt x="334218" y="0"/>
                  </a:lnTo>
                  <a:lnTo>
                    <a:pt x="334218" y="329318"/>
                  </a:lnTo>
                  <a:lnTo>
                    <a:pt x="0" y="329318"/>
                  </a:lnTo>
                  <a:close/>
                </a:path>
              </a:pathLst>
            </a:custGeom>
            <a:solidFill>
              <a:srgbClr val="6CE5E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39" name="Google Shape;239;p18"/>
            <p:cNvSpPr txBox="1"/>
            <p:nvPr/>
          </p:nvSpPr>
          <p:spPr>
            <a:xfrm>
              <a:off x="-252414" y="-339884"/>
              <a:ext cx="812800" cy="9461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0000"/>
                </a:lnSpc>
                <a:buClr>
                  <a:srgbClr val="000000"/>
                </a:buClr>
                <a:buSzPts val="6000"/>
              </a:pPr>
              <a:r>
                <a:rPr lang="ru-RU" sz="4000" dirty="0">
                  <a:solidFill>
                    <a:srgbClr val="000000"/>
                  </a:solidFill>
                  <a:latin typeface="Forum"/>
                  <a:ea typeface="Forum"/>
                  <a:cs typeface="Forum"/>
                  <a:sym typeface="Forum"/>
                </a:rPr>
                <a:t>2</a:t>
              </a:r>
              <a:endParaRPr sz="9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0" name="Google Shape;240;p18"/>
          <p:cNvGrpSpPr/>
          <p:nvPr/>
        </p:nvGrpSpPr>
        <p:grpSpPr>
          <a:xfrm>
            <a:off x="9355594" y="639969"/>
            <a:ext cx="1722092" cy="1915671"/>
            <a:chOff x="-236894" y="-318451"/>
            <a:chExt cx="812800" cy="946150"/>
          </a:xfrm>
        </p:grpSpPr>
        <p:sp>
          <p:nvSpPr>
            <p:cNvPr id="241" name="Google Shape;241;p18"/>
            <p:cNvSpPr/>
            <p:nvPr/>
          </p:nvSpPr>
          <p:spPr>
            <a:xfrm>
              <a:off x="0" y="0"/>
              <a:ext cx="334218" cy="329318"/>
            </a:xfrm>
            <a:custGeom>
              <a:avLst/>
              <a:gdLst/>
              <a:ahLst/>
              <a:cxnLst/>
              <a:rect l="l" t="t" r="r" b="b"/>
              <a:pathLst>
                <a:path w="334218" h="329318" extrusionOk="0">
                  <a:moveTo>
                    <a:pt x="0" y="0"/>
                  </a:moveTo>
                  <a:lnTo>
                    <a:pt x="334218" y="0"/>
                  </a:lnTo>
                  <a:lnTo>
                    <a:pt x="334218" y="329318"/>
                  </a:lnTo>
                  <a:lnTo>
                    <a:pt x="0" y="329318"/>
                  </a:lnTo>
                  <a:close/>
                </a:path>
              </a:pathLst>
            </a:custGeom>
            <a:solidFill>
              <a:srgbClr val="6CE5E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42" name="Google Shape;242;p18"/>
            <p:cNvSpPr txBox="1"/>
            <p:nvPr/>
          </p:nvSpPr>
          <p:spPr>
            <a:xfrm>
              <a:off x="-236894" y="-318451"/>
              <a:ext cx="812800" cy="9461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0000"/>
                </a:lnSpc>
                <a:buClr>
                  <a:srgbClr val="000000"/>
                </a:buClr>
                <a:buSzPts val="6000"/>
              </a:pPr>
              <a:r>
                <a:rPr lang="ru-RU" sz="4000" dirty="0">
                  <a:solidFill>
                    <a:srgbClr val="000000"/>
                  </a:solidFill>
                  <a:latin typeface="Forum"/>
                  <a:ea typeface="Forum"/>
                  <a:cs typeface="Forum"/>
                  <a:sym typeface="Forum"/>
                </a:rPr>
                <a:t>3</a:t>
              </a:r>
              <a:endParaRPr sz="9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5" name="Google Shape;335;p18"/>
          <p:cNvSpPr txBox="1"/>
          <p:nvPr/>
        </p:nvSpPr>
        <p:spPr>
          <a:xfrm>
            <a:off x="178986" y="-40793"/>
            <a:ext cx="11369400" cy="172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  <a:buClr>
                <a:srgbClr val="000000"/>
              </a:buClr>
              <a:buSzPts val="6500"/>
            </a:pP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6" name="Google Shape;336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953" y="3626531"/>
            <a:ext cx="2818080" cy="741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8"/>
          <p:cNvPicPr preferRelativeResize="0"/>
          <p:nvPr/>
        </p:nvPicPr>
        <p:blipFill rotWithShape="1">
          <a:blip r:embed="rId5">
            <a:alphaModFix/>
          </a:blip>
          <a:srcRect l="862" r="545" b="53755"/>
          <a:stretch/>
        </p:blipFill>
        <p:spPr>
          <a:xfrm>
            <a:off x="2644019" y="4713412"/>
            <a:ext cx="6903962" cy="1759948"/>
          </a:xfrm>
          <a:prstGeom prst="rect">
            <a:avLst/>
          </a:prstGeom>
          <a:solidFill>
            <a:srgbClr val="00B9CF"/>
          </a:solidFill>
          <a:ln>
            <a:noFill/>
          </a:ln>
        </p:spPr>
      </p:pic>
      <p:sp>
        <p:nvSpPr>
          <p:cNvPr id="338" name="Google Shape;338;p18"/>
          <p:cNvSpPr txBox="1"/>
          <p:nvPr/>
        </p:nvSpPr>
        <p:spPr>
          <a:xfrm>
            <a:off x="4894975" y="2312143"/>
            <a:ext cx="2355357" cy="1046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ru-RU" sz="2133" dirty="0">
                <a:solidFill>
                  <a:srgbClr val="343434"/>
                </a:solidFill>
                <a:latin typeface="Arial"/>
                <a:ea typeface="Arial"/>
                <a:cs typeface="Arial"/>
                <a:sym typeface="Arial"/>
              </a:rPr>
              <a:t>Национальный проект </a:t>
            </a:r>
            <a:endParaRPr sz="1200" dirty="0"/>
          </a:p>
          <a:p>
            <a:pPr algn="ctr"/>
            <a:r>
              <a:rPr lang="ru-RU" sz="2133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«Образование»</a:t>
            </a:r>
            <a:r>
              <a:rPr lang="ru-RU" sz="2133" dirty="0">
                <a:solidFill>
                  <a:srgbClr val="343434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13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8"/>
          <p:cNvSpPr txBox="1"/>
          <p:nvPr/>
        </p:nvSpPr>
        <p:spPr>
          <a:xfrm>
            <a:off x="8244812" y="2043587"/>
            <a:ext cx="3672868" cy="227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ru-RU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2021 году в </a:t>
            </a:r>
            <a:r>
              <a:rPr lang="ru-RU" sz="1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онлайне</a:t>
            </a:r>
            <a:r>
              <a:rPr lang="ru-RU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прошли обучение 18 млн человек, траты на это дополнительное образование составили 226 млрд рублей. Для сравнения — очно обучались 12 млн, которые заплатили 214 млрд. Впервые россияне потратили на онлайн-обучение больше, </a:t>
            </a:r>
            <a:endParaRPr sz="1200" dirty="0"/>
          </a:p>
          <a:p>
            <a:pPr algn="ctr"/>
            <a:r>
              <a:rPr lang="ru-RU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чем на очное.</a:t>
            </a:r>
            <a:endParaRPr sz="1200" dirty="0"/>
          </a:p>
        </p:txBody>
      </p:sp>
      <p:sp>
        <p:nvSpPr>
          <p:cNvPr id="431" name="Google Shape;431;p18"/>
          <p:cNvSpPr/>
          <p:nvPr/>
        </p:nvSpPr>
        <p:spPr>
          <a:xfrm rot="5400000">
            <a:off x="5746021" y="3599601"/>
            <a:ext cx="477191" cy="53105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BC5F5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9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8"/>
          <p:cNvSpPr txBox="1"/>
          <p:nvPr/>
        </p:nvSpPr>
        <p:spPr>
          <a:xfrm>
            <a:off x="199440" y="225470"/>
            <a:ext cx="9880200" cy="800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  <a:buClr>
                <a:schemeClr val="dk1"/>
              </a:buClr>
              <a:buSzPts val="6500"/>
            </a:pPr>
            <a:r>
              <a:rPr lang="ru-RU" sz="4334" b="1" dirty="0">
                <a:solidFill>
                  <a:schemeClr val="dk1"/>
                </a:solidFill>
                <a:latin typeface="Neutral Face" pitchFamily="50" charset="0"/>
                <a:ea typeface="Forum"/>
                <a:cs typeface="Forum"/>
                <a:sym typeface="Forum"/>
              </a:rPr>
              <a:t>СОВРЕМЕННЫЕ ТРЕНДЫ</a:t>
            </a:r>
            <a:endParaRPr sz="4000" b="1" dirty="0">
              <a:latin typeface="Neutral Face" pitchFamily="50" charset="0"/>
              <a:ea typeface="Forum"/>
              <a:cs typeface="Forum"/>
              <a:sym typeface="Forum"/>
            </a:endParaRPr>
          </a:p>
        </p:txBody>
      </p:sp>
      <p:sp>
        <p:nvSpPr>
          <p:cNvPr id="216" name="Прямоугольник 215">
            <a:extLst>
              <a:ext uri="{FF2B5EF4-FFF2-40B4-BE49-F238E27FC236}">
                <a16:creationId xmlns:a16="http://schemas.microsoft.com/office/drawing/2014/main" id="{DE6F9207-566D-44E9-9F0E-70A49331F387}"/>
              </a:ext>
            </a:extLst>
          </p:cNvPr>
          <p:cNvSpPr/>
          <p:nvPr/>
        </p:nvSpPr>
        <p:spPr>
          <a:xfrm>
            <a:off x="9547981" y="4712279"/>
            <a:ext cx="2620672" cy="386907"/>
          </a:xfrm>
          <a:prstGeom prst="rect">
            <a:avLst/>
          </a:prstGeom>
          <a:solidFill>
            <a:srgbClr val="063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7" name="Прямоугольник 216">
            <a:extLst>
              <a:ext uri="{FF2B5EF4-FFF2-40B4-BE49-F238E27FC236}">
                <a16:creationId xmlns:a16="http://schemas.microsoft.com/office/drawing/2014/main" id="{FB2CE474-7E13-49F7-81E4-455025398693}"/>
              </a:ext>
            </a:extLst>
          </p:cNvPr>
          <p:cNvSpPr/>
          <p:nvPr/>
        </p:nvSpPr>
        <p:spPr>
          <a:xfrm>
            <a:off x="0" y="5837322"/>
            <a:ext cx="2686171" cy="6145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F8FF"/>
        </a:solid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2AF4DB-0E1B-44DD-B5E3-9F3D40FA7A10}"/>
              </a:ext>
            </a:extLst>
          </p:cNvPr>
          <p:cNvSpPr/>
          <p:nvPr/>
        </p:nvSpPr>
        <p:spPr>
          <a:xfrm>
            <a:off x="-1" y="169097"/>
            <a:ext cx="12192001" cy="752664"/>
          </a:xfrm>
          <a:prstGeom prst="rect">
            <a:avLst/>
          </a:prstGeom>
          <a:solidFill>
            <a:srgbClr val="FDC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9" name="Google Shape;529;p19"/>
          <p:cNvSpPr txBox="1"/>
          <p:nvPr/>
        </p:nvSpPr>
        <p:spPr>
          <a:xfrm>
            <a:off x="462395" y="921761"/>
            <a:ext cx="11637602" cy="1031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SzPts val="4800"/>
            </a:pPr>
            <a:r>
              <a:rPr lang="ru-RU" sz="3200" b="1" dirty="0">
                <a:solidFill>
                  <a:srgbClr val="000000"/>
                </a:solidFill>
                <a:latin typeface="Century Gothic" panose="020B0502020202020204" pitchFamily="34" charset="0"/>
                <a:ea typeface="Random Grotesque Spacious Book" panose="02000503000000000000" pitchFamily="2" charset="-52"/>
                <a:cs typeface="Arial"/>
                <a:sym typeface="Arial"/>
              </a:rPr>
              <a:t>Программное обеспечение виртуальной лаборатории </a:t>
            </a:r>
            <a:r>
              <a:rPr lang="ru-RU" sz="3200" dirty="0">
                <a:solidFill>
                  <a:srgbClr val="000000"/>
                </a:solidFill>
                <a:latin typeface="Century Gothic" panose="020B0502020202020204" pitchFamily="34" charset="0"/>
                <a:ea typeface="Random Grotesque Spacious Book" panose="02000503000000000000" pitchFamily="2" charset="-52"/>
                <a:cs typeface="Arial"/>
                <a:sym typeface="Arial"/>
              </a:rPr>
              <a:t>(лекционный материал и практические уроки)</a:t>
            </a:r>
            <a:endParaRPr sz="1200" dirty="0">
              <a:latin typeface="Century Gothic" panose="020B0502020202020204" pitchFamily="34" charset="0"/>
              <a:ea typeface="Random Grotesque Spacious Book" panose="02000503000000000000" pitchFamily="2" charset="-52"/>
            </a:endParaRPr>
          </a:p>
          <a:p>
            <a:pPr>
              <a:buClr>
                <a:srgbClr val="000000"/>
              </a:buClr>
              <a:buSzPts val="4400"/>
            </a:pPr>
            <a:endParaRPr sz="300" dirty="0">
              <a:solidFill>
                <a:srgbClr val="000000"/>
              </a:solidFill>
              <a:latin typeface="Random Grotesque Spacious Book" panose="02000503000000000000" pitchFamily="2" charset="-52"/>
              <a:ea typeface="Random Grotesque Spacious Book" panose="02000503000000000000" pitchFamily="2" charset="-52"/>
              <a:cs typeface="Arial"/>
              <a:sym typeface="Arial"/>
            </a:endParaRPr>
          </a:p>
        </p:txBody>
      </p:sp>
      <p:pic>
        <p:nvPicPr>
          <p:cNvPr id="535" name="Google Shape;53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2396" y="2134313"/>
            <a:ext cx="3411157" cy="1877222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19"/>
          <p:cNvSpPr txBox="1"/>
          <p:nvPr/>
        </p:nvSpPr>
        <p:spPr>
          <a:xfrm>
            <a:off x="290353" y="4017150"/>
            <a:ext cx="3001617" cy="297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algn="ctr"/>
            <a:r>
              <a:rPr lang="ru-RU" sz="1600" dirty="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Виртуальные классы</a:t>
            </a:r>
            <a:endParaRPr sz="3200" dirty="0">
              <a:solidFill>
                <a:srgbClr val="00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537" name="Google Shape;537;p19"/>
          <p:cNvPicPr preferRelativeResize="0"/>
          <p:nvPr/>
        </p:nvPicPr>
        <p:blipFill rotWithShape="1">
          <a:blip r:embed="rId4">
            <a:alphaModFix/>
          </a:blip>
          <a:srcRect l="11707" t="13900" r="11167" b="9087"/>
          <a:stretch/>
        </p:blipFill>
        <p:spPr>
          <a:xfrm>
            <a:off x="4162500" y="2128153"/>
            <a:ext cx="3685288" cy="1877222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19"/>
          <p:cNvSpPr txBox="1"/>
          <p:nvPr/>
        </p:nvSpPr>
        <p:spPr>
          <a:xfrm>
            <a:off x="3873552" y="4050523"/>
            <a:ext cx="4223807" cy="266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Лекции в видео и текстовом формате</a:t>
            </a:r>
            <a:endParaRPr sz="1400" dirty="0">
              <a:solidFill>
                <a:srgbClr val="00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539" name="Google Shape;539;p19"/>
          <p:cNvPicPr preferRelativeResize="0"/>
          <p:nvPr/>
        </p:nvPicPr>
        <p:blipFill rotWithShape="1">
          <a:blip r:embed="rId5">
            <a:alphaModFix/>
          </a:blip>
          <a:srcRect r="2103"/>
          <a:stretch/>
        </p:blipFill>
        <p:spPr>
          <a:xfrm>
            <a:off x="8136735" y="2128153"/>
            <a:ext cx="3687209" cy="1877222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19"/>
          <p:cNvSpPr txBox="1"/>
          <p:nvPr/>
        </p:nvSpPr>
        <p:spPr>
          <a:xfrm>
            <a:off x="8228175" y="4050523"/>
            <a:ext cx="3336897" cy="266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Виртуальные лаборатории</a:t>
            </a:r>
            <a:endParaRPr sz="1400" dirty="0">
              <a:solidFill>
                <a:srgbClr val="00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541" name="Google Shape;541;p19"/>
          <p:cNvPicPr preferRelativeResize="0"/>
          <p:nvPr/>
        </p:nvPicPr>
        <p:blipFill rotWithShape="1">
          <a:blip r:embed="rId6">
            <a:alphaModFix/>
          </a:blip>
          <a:srcRect l="10941" t="13176" r="10470" b="7487"/>
          <a:stretch/>
        </p:blipFill>
        <p:spPr>
          <a:xfrm>
            <a:off x="462395" y="4478183"/>
            <a:ext cx="3411157" cy="1877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62500" y="4464330"/>
            <a:ext cx="6891580" cy="1908516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19"/>
          <p:cNvSpPr txBox="1"/>
          <p:nvPr/>
        </p:nvSpPr>
        <p:spPr>
          <a:xfrm>
            <a:off x="4055174" y="6381531"/>
            <a:ext cx="4842027" cy="282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algn="ctr"/>
            <a:r>
              <a:rPr lang="ru-RU" sz="1500" dirty="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Оценка и диагностика этапов обучения</a:t>
            </a:r>
            <a:endParaRPr sz="1200" dirty="0"/>
          </a:p>
        </p:txBody>
      </p:sp>
      <p:sp>
        <p:nvSpPr>
          <p:cNvPr id="544" name="Google Shape;544;p19"/>
          <p:cNvSpPr txBox="1"/>
          <p:nvPr/>
        </p:nvSpPr>
        <p:spPr>
          <a:xfrm>
            <a:off x="290353" y="6379005"/>
            <a:ext cx="3764821" cy="282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algn="ctr"/>
            <a:r>
              <a:rPr lang="ru-RU" sz="1500" dirty="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Проверка знаний и аттестация</a:t>
            </a:r>
            <a:endParaRPr sz="1200" dirty="0"/>
          </a:p>
        </p:txBody>
      </p:sp>
      <p:sp>
        <p:nvSpPr>
          <p:cNvPr id="112" name="Google Shape;432;p18">
            <a:extLst>
              <a:ext uri="{FF2B5EF4-FFF2-40B4-BE49-F238E27FC236}">
                <a16:creationId xmlns:a16="http://schemas.microsoft.com/office/drawing/2014/main" id="{0F9790AC-AEFF-4012-8F5C-3AF023044971}"/>
              </a:ext>
            </a:extLst>
          </p:cNvPr>
          <p:cNvSpPr txBox="1"/>
          <p:nvPr/>
        </p:nvSpPr>
        <p:spPr>
          <a:xfrm>
            <a:off x="462395" y="194340"/>
            <a:ext cx="9880200" cy="800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  <a:buClr>
                <a:schemeClr val="dk1"/>
              </a:buClr>
              <a:buSzPts val="6500"/>
            </a:pPr>
            <a:r>
              <a:rPr lang="ru-RU" sz="4334" b="1" dirty="0">
                <a:solidFill>
                  <a:schemeClr val="dk1"/>
                </a:solidFill>
                <a:latin typeface="Neutral Face" pitchFamily="50" charset="0"/>
                <a:ea typeface="Forum"/>
                <a:cs typeface="Forum"/>
                <a:sym typeface="Forum"/>
              </a:rPr>
              <a:t>решение</a:t>
            </a:r>
            <a:endParaRPr sz="4000" b="1" dirty="0">
              <a:latin typeface="Neutral Face" pitchFamily="50" charset="0"/>
              <a:ea typeface="Forum"/>
              <a:cs typeface="Forum"/>
              <a:sym typeface="For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3ABE1BE-0B6B-41CD-ACAA-D5D1C5CC06EF}"/>
              </a:ext>
            </a:extLst>
          </p:cNvPr>
          <p:cNvSpPr/>
          <p:nvPr/>
        </p:nvSpPr>
        <p:spPr>
          <a:xfrm>
            <a:off x="-1" y="173012"/>
            <a:ext cx="12192001" cy="752664"/>
          </a:xfrm>
          <a:prstGeom prst="rect">
            <a:avLst/>
          </a:prstGeom>
          <a:solidFill>
            <a:srgbClr val="FDC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50" name="Google Shape;550;p20"/>
          <p:cNvPicPr preferRelativeResize="0"/>
          <p:nvPr/>
        </p:nvPicPr>
        <p:blipFill rotWithShape="1">
          <a:blip r:embed="rId3">
            <a:alphaModFix amt="76000"/>
          </a:blip>
          <a:srcRect l="-14443" t="35000" r="-14443" b="16666"/>
          <a:stretch/>
        </p:blipFill>
        <p:spPr>
          <a:xfrm>
            <a:off x="-1778000" y="4573"/>
            <a:ext cx="15748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865" y="1207077"/>
            <a:ext cx="845139" cy="87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397" y="2284827"/>
            <a:ext cx="697607" cy="657521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20"/>
          <p:cNvSpPr txBox="1"/>
          <p:nvPr/>
        </p:nvSpPr>
        <p:spPr>
          <a:xfrm>
            <a:off x="1418411" y="1305490"/>
            <a:ext cx="720405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/>
            <a:r>
              <a:rPr lang="ru-RU" sz="2400" b="1" dirty="0">
                <a:solidFill>
                  <a:srgbClr val="000000"/>
                </a:solidFill>
                <a:latin typeface="Helvetica" panose="020B0604020202020204" pitchFamily="2" charset="0"/>
                <a:ea typeface="Arial"/>
                <a:cs typeface="Arial"/>
                <a:sym typeface="Arial"/>
              </a:rPr>
              <a:t>Добавление игрового </a:t>
            </a:r>
          </a:p>
          <a:p>
            <a:pPr marL="0" lvl="1"/>
            <a:r>
              <a:rPr lang="ru-RU" sz="2400" b="1" dirty="0">
                <a:solidFill>
                  <a:srgbClr val="000000"/>
                </a:solidFill>
                <a:latin typeface="Helvetica" panose="020B0604020202020204" pitchFamily="2" charset="0"/>
                <a:ea typeface="Arial"/>
                <a:cs typeface="Arial"/>
                <a:sym typeface="Arial"/>
              </a:rPr>
              <a:t>элемента в образование</a:t>
            </a:r>
            <a:endParaRPr sz="700" b="1" dirty="0">
              <a:solidFill>
                <a:srgbClr val="000000"/>
              </a:solidFill>
              <a:latin typeface="Helvetica" panose="020B0604020202020204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20"/>
          <p:cNvSpPr txBox="1"/>
          <p:nvPr/>
        </p:nvSpPr>
        <p:spPr>
          <a:xfrm>
            <a:off x="1332771" y="2217458"/>
            <a:ext cx="7633600" cy="800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0" lvl="1">
              <a:buClr>
                <a:srgbClr val="000000"/>
              </a:buClr>
            </a:pPr>
            <a:r>
              <a:rPr lang="ru-RU" sz="2400" b="1" dirty="0">
                <a:latin typeface="Helvetica" panose="020B0604020202020204" pitchFamily="2" charset="0"/>
              </a:rPr>
              <a:t>Современное представление обучающей </a:t>
            </a:r>
            <a:endParaRPr sz="2400" b="1" dirty="0">
              <a:latin typeface="Helvetica" panose="020B0604020202020204" pitchFamily="2" charset="0"/>
            </a:endParaRPr>
          </a:p>
          <a:p>
            <a:pPr marL="0" lvl="1">
              <a:buClr>
                <a:srgbClr val="000000"/>
              </a:buClr>
            </a:pPr>
            <a:r>
              <a:rPr lang="ru-RU" sz="2400" b="1" dirty="0">
                <a:latin typeface="Helvetica" panose="020B0604020202020204" pitchFamily="2" charset="0"/>
              </a:rPr>
              <a:t>среды взамен серым интерфейсам</a:t>
            </a:r>
            <a:endParaRPr sz="1867" dirty="0">
              <a:solidFill>
                <a:srgbClr val="000000"/>
              </a:solidFill>
              <a:latin typeface="Helvetica" panose="020B0604020202020204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555" name="Google Shape;555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7639" y="3429000"/>
            <a:ext cx="4049284" cy="2980558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20"/>
          <p:cNvSpPr txBox="1"/>
          <p:nvPr/>
        </p:nvSpPr>
        <p:spPr>
          <a:xfrm>
            <a:off x="1" y="6526007"/>
            <a:ext cx="5852487" cy="34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ru-RU" sz="933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Быков А.А., Киселева О.М. ПЕРЕВОД ТРАДИЦИОННЫХ ЛАБОРАТОРНЫХ РАБОТ В ДИСТАНЦИОННЫЙ ФОРМАТ // Современные наукоемкие технологии. – 2021. – № 6-1. – С. 136-140;</a:t>
            </a: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7" name="Google Shape;557;p20"/>
          <p:cNvPicPr preferRelativeResize="0"/>
          <p:nvPr/>
        </p:nvPicPr>
        <p:blipFill rotWithShape="1">
          <a:blip r:embed="rId7">
            <a:alphaModFix/>
          </a:blip>
          <a:srcRect t="3056"/>
          <a:stretch/>
        </p:blipFill>
        <p:spPr>
          <a:xfrm>
            <a:off x="5707801" y="3255895"/>
            <a:ext cx="5996560" cy="3201492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20"/>
          <p:cNvSpPr txBox="1"/>
          <p:nvPr/>
        </p:nvSpPr>
        <p:spPr>
          <a:xfrm>
            <a:off x="6249149" y="6479893"/>
            <a:ext cx="5852487" cy="20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ru-RU" sz="933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Цифровые аудитории проекта «Цифровое образование: виртуальные лабаратории»</a:t>
            </a: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20"/>
          <p:cNvSpPr txBox="1"/>
          <p:nvPr/>
        </p:nvSpPr>
        <p:spPr>
          <a:xfrm>
            <a:off x="378581" y="209949"/>
            <a:ext cx="10947814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  <a:buClr>
                <a:srgbClr val="000000"/>
              </a:buClr>
              <a:buSzPts val="6000"/>
            </a:pPr>
            <a:r>
              <a:rPr lang="ru-RU" sz="4400" b="1" dirty="0">
                <a:solidFill>
                  <a:srgbClr val="000000"/>
                </a:solidFill>
                <a:latin typeface="Neutral Face" pitchFamily="50" charset="0"/>
                <a:ea typeface="Forum"/>
                <a:cs typeface="Forum"/>
                <a:sym typeface="Forum"/>
              </a:rPr>
              <a:t>КОНКУРЕНТНОЕ </a:t>
            </a:r>
            <a:r>
              <a:rPr lang="ru-RU" sz="4400" b="1" dirty="0">
                <a:latin typeface="Neutral Face" pitchFamily="50" charset="0"/>
                <a:ea typeface="Forum"/>
                <a:cs typeface="Forum"/>
                <a:sym typeface="Forum"/>
              </a:rPr>
              <a:t>ПРЕИМУЩЕСТВО</a:t>
            </a:r>
            <a:endParaRPr sz="700" b="1" dirty="0">
              <a:solidFill>
                <a:srgbClr val="000000"/>
              </a:solidFill>
              <a:latin typeface="Neutral Face" pitchFamily="50" charset="0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20"/>
          <p:cNvSpPr/>
          <p:nvPr/>
        </p:nvSpPr>
        <p:spPr>
          <a:xfrm>
            <a:off x="4674777" y="4726629"/>
            <a:ext cx="895170" cy="61903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BC5F5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9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4" name="Google Shape;564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708110" y="1953566"/>
            <a:ext cx="2922493" cy="1117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0CDFCCD-2D3E-448A-99EE-94CF4D5AD88C}"/>
              </a:ext>
            </a:extLst>
          </p:cNvPr>
          <p:cNvSpPr/>
          <p:nvPr/>
        </p:nvSpPr>
        <p:spPr>
          <a:xfrm>
            <a:off x="-1" y="169097"/>
            <a:ext cx="12192001" cy="657693"/>
          </a:xfrm>
          <a:prstGeom prst="rect">
            <a:avLst/>
          </a:prstGeom>
          <a:solidFill>
            <a:srgbClr val="FDC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oogle Shape;570;p21">
            <a:extLst>
              <a:ext uri="{FF2B5EF4-FFF2-40B4-BE49-F238E27FC236}">
                <a16:creationId xmlns:a16="http://schemas.microsoft.com/office/drawing/2014/main" id="{C8D03E63-EEF5-43B6-BCBD-244B629AFF3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3307" y="817399"/>
            <a:ext cx="11705383" cy="5952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73;p21">
            <a:extLst>
              <a:ext uri="{FF2B5EF4-FFF2-40B4-BE49-F238E27FC236}">
                <a16:creationId xmlns:a16="http://schemas.microsoft.com/office/drawing/2014/main" id="{BC43351F-B5CB-4F1D-8750-85C819DE2187}"/>
              </a:ext>
            </a:extLst>
          </p:cNvPr>
          <p:cNvSpPr txBox="1"/>
          <p:nvPr/>
        </p:nvSpPr>
        <p:spPr>
          <a:xfrm>
            <a:off x="243307" y="171498"/>
            <a:ext cx="11369400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  <a:buClr>
                <a:srgbClr val="000000"/>
              </a:buClr>
              <a:buSzPts val="6500"/>
            </a:pPr>
            <a:r>
              <a:rPr lang="ru-RU" sz="3600" b="1" dirty="0">
                <a:solidFill>
                  <a:srgbClr val="000000"/>
                </a:solidFill>
                <a:latin typeface="Neutral Face" pitchFamily="50" charset="0"/>
                <a:ea typeface="Forum"/>
                <a:cs typeface="Forum"/>
                <a:sym typeface="Forum"/>
              </a:rPr>
              <a:t>АНАЛИЗ АНАЛОГОВ</a:t>
            </a:r>
            <a:endParaRPr sz="800" b="1" dirty="0">
              <a:solidFill>
                <a:srgbClr val="000000"/>
              </a:solidFill>
              <a:latin typeface="Neutral Face" pitchFamily="50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229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p23"/>
          <p:cNvPicPr preferRelativeResize="0"/>
          <p:nvPr/>
        </p:nvPicPr>
        <p:blipFill rotWithShape="1">
          <a:blip r:embed="rId3">
            <a:alphaModFix amt="47000"/>
          </a:blip>
          <a:srcRect l="278" t="22472" r="32945" b="21276"/>
          <a:stretch/>
        </p:blipFill>
        <p:spPr>
          <a:xfrm>
            <a:off x="0" y="0"/>
            <a:ext cx="121899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23"/>
          <p:cNvSpPr txBox="1"/>
          <p:nvPr/>
        </p:nvSpPr>
        <p:spPr>
          <a:xfrm>
            <a:off x="2404279" y="289741"/>
            <a:ext cx="6147109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  <a:buClr>
                <a:srgbClr val="000000"/>
              </a:buClr>
              <a:buSzPts val="10200"/>
            </a:pPr>
            <a:r>
              <a:rPr lang="ru-RU" sz="4400" b="1" dirty="0">
                <a:solidFill>
                  <a:srgbClr val="000000"/>
                </a:solidFill>
                <a:latin typeface="Neutral Face" pitchFamily="50" charset="0"/>
                <a:ea typeface="Forum"/>
                <a:cs typeface="Forum"/>
                <a:sym typeface="Forum"/>
              </a:rPr>
              <a:t>Приветствуем!</a:t>
            </a:r>
            <a:endParaRPr sz="300" b="1" dirty="0">
              <a:solidFill>
                <a:srgbClr val="000000"/>
              </a:solidFill>
              <a:latin typeface="Neutral Face" pitchFamily="50" charset="0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23"/>
          <p:cNvSpPr txBox="1"/>
          <p:nvPr/>
        </p:nvSpPr>
        <p:spPr>
          <a:xfrm>
            <a:off x="2406313" y="996068"/>
            <a:ext cx="810828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Helvetica" panose="020B0604020202020204" pitchFamily="2" charset="0"/>
                <a:ea typeface="Arial"/>
                <a:cs typeface="Arial"/>
                <a:sym typeface="Arial"/>
              </a:rPr>
              <a:t>Мы команда проекта </a:t>
            </a:r>
            <a:r>
              <a:rPr lang="ru-RU" sz="1200" dirty="0">
                <a:latin typeface="Helvetica" panose="020B0604020202020204" pitchFamily="2" charset="0"/>
                <a:sym typeface="Arial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Helvetica" panose="020B0604020202020204" pitchFamily="2" charset="0"/>
                <a:ea typeface="Arial"/>
                <a:cs typeface="Arial"/>
                <a:sym typeface="Arial"/>
              </a:rPr>
              <a:t>Цифровое образование «Виртуальные лаборатории</a:t>
            </a:r>
            <a:r>
              <a:rPr lang="ru-RU" b="1" dirty="0">
                <a:solidFill>
                  <a:srgbClr val="000000"/>
                </a:solidFill>
                <a:latin typeface="Helvetica" panose="020B0604020202020204" pitchFamily="2" charset="0"/>
                <a:ea typeface="Arial"/>
                <a:cs typeface="Arial"/>
                <a:sym typeface="Arial"/>
              </a:rPr>
              <a:t>»</a:t>
            </a:r>
            <a:endParaRPr sz="400" b="1" dirty="0">
              <a:solidFill>
                <a:srgbClr val="000000"/>
              </a:solidFill>
              <a:latin typeface="Helvetica" panose="020B0604020202020204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715" name="Google Shape;715;p23" descr="Грепечук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08408" y="2115980"/>
            <a:ext cx="1698833" cy="1806096"/>
          </a:xfrm>
          <a:prstGeom prst="ellipse">
            <a:avLst/>
          </a:prstGeom>
          <a:noFill/>
          <a:ln>
            <a:noFill/>
          </a:ln>
          <a:effectLst>
            <a:outerShdw blurRad="381000" dist="292100" dir="5400000" sx="-80000" sy="-18000" rotWithShape="0">
              <a:srgbClr val="000000">
                <a:alpha val="0"/>
              </a:srgbClr>
            </a:outerShdw>
          </a:effectLst>
        </p:spPr>
      </p:pic>
      <p:sp>
        <p:nvSpPr>
          <p:cNvPr id="716" name="Google Shape;716;p23"/>
          <p:cNvSpPr/>
          <p:nvPr/>
        </p:nvSpPr>
        <p:spPr>
          <a:xfrm>
            <a:off x="6269791" y="3144492"/>
            <a:ext cx="2661183" cy="71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933" tIns="26967" rIns="53933" bIns="26967" anchor="t" anchorCtr="0">
            <a:noAutofit/>
          </a:bodyPr>
          <a:lstStyle/>
          <a:p>
            <a:r>
              <a:rPr lang="ru-RU" sz="2133" b="1">
                <a:solidFill>
                  <a:schemeClr val="dk1"/>
                </a:solidFill>
                <a:latin typeface="Forum"/>
                <a:ea typeface="Forum"/>
                <a:cs typeface="Forum"/>
                <a:sym typeface="Forum"/>
              </a:rPr>
              <a:t>Грепечук Юрий Николаевич</a:t>
            </a:r>
            <a:endParaRPr sz="1200"/>
          </a:p>
        </p:txBody>
      </p:sp>
      <p:graphicFrame>
        <p:nvGraphicFramePr>
          <p:cNvPr id="717" name="Google Shape;717;p23"/>
          <p:cNvGraphicFramePr/>
          <p:nvPr>
            <p:extLst>
              <p:ext uri="{D42A27DB-BD31-4B8C-83A1-F6EECF244321}">
                <p14:modId xmlns:p14="http://schemas.microsoft.com/office/powerpoint/2010/main" val="524625391"/>
              </p:ext>
            </p:extLst>
          </p:nvPr>
        </p:nvGraphicFramePr>
        <p:xfrm>
          <a:off x="0" y="4158178"/>
          <a:ext cx="12192000" cy="221816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52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5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8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676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6696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endParaRPr sz="19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1600" b="0" u="none" strike="noStrike" cap="none" dirty="0"/>
                        <a:t>Роль </a:t>
                      </a:r>
                      <a:endParaRPr sz="12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1600" b="0" u="none" strike="noStrike" cap="none" dirty="0"/>
                        <a:t>в проекте</a:t>
                      </a:r>
                      <a:endParaRPr sz="1600" b="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/>
                    </a:p>
                  </a:txBody>
                  <a:tcPr marL="60967" marR="60967" marT="30483" marB="30483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Съемка лекционного материала. Обработка записей. Монтаж видеороликов и методического материала.</a:t>
                      </a:r>
                      <a:endParaRPr sz="900" u="none" strike="noStrike" cap="none" dirty="0"/>
                    </a:p>
                  </a:txBody>
                  <a:tcPr marL="60967" marR="60967" marT="30483" marB="30483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Обработка информации о процессе обучения, анализ физических аспектов и конструкций в САПР. </a:t>
                      </a:r>
                      <a:endParaRPr sz="5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0967" marR="60967" marT="30483" marB="30483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3D моделей, окружения, текстур и анимации. </a:t>
                      </a:r>
                      <a:endParaRPr sz="900" u="none" strike="noStrike" cap="none"/>
                    </a:p>
                  </a:txBody>
                  <a:tcPr marL="60967" marR="60967" marT="30483" marB="30483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1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13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1600" b="0" u="none" strike="noStrike" cap="none"/>
                        <a:t>Опыт и квалификация</a:t>
                      </a:r>
                      <a:endParaRPr sz="500" b="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u="none" strike="noStrike" cap="none"/>
                    </a:p>
                  </a:txBody>
                  <a:tcPr marL="60967" marR="60967" marT="30483" marB="30483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Шоуранер проекта Lunar Attack. Съемка рекламных видеороликов, интервью, видеолекций.</a:t>
                      </a:r>
                      <a:endParaRPr sz="900" u="none" strike="noStrike" cap="none"/>
                    </a:p>
                  </a:txBody>
                  <a:tcPr marL="60967" marR="60967" marT="30483" marB="30483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Инженер-конструктор, младший научный сотрудник, аспирант 1 года обучения </a:t>
                      </a:r>
                      <a:endParaRPr sz="5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/>
                    </a:p>
                  </a:txBody>
                  <a:tcPr marL="60967" marR="60967" marT="30483" marB="30483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3D художник, квалификация: </a:t>
                      </a:r>
                      <a:r>
                        <a:rPr lang="ru-RU" sz="16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game-ready</a:t>
                      </a:r>
                      <a:r>
                        <a:rPr lang="ru-RU" sz="16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6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hard-surface</a:t>
                      </a:r>
                      <a:r>
                        <a:rPr lang="ru-RU" sz="16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моделирование, младший научный сотрудник, аспирант 1 года обучения  </a:t>
                      </a:r>
                      <a:endParaRPr sz="900" u="none" strike="noStrike" cap="none" dirty="0"/>
                    </a:p>
                  </a:txBody>
                  <a:tcPr marL="60967" marR="60967" marT="30483" marB="30483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18" name="Google Shape;718;p23"/>
          <p:cNvSpPr/>
          <p:nvPr/>
        </p:nvSpPr>
        <p:spPr>
          <a:xfrm>
            <a:off x="10037640" y="2897894"/>
            <a:ext cx="2152326" cy="71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933" tIns="26967" rIns="53933" bIns="26967" anchor="t" anchorCtr="0">
            <a:noAutofit/>
          </a:bodyPr>
          <a:lstStyle/>
          <a:p>
            <a:r>
              <a:rPr lang="ru-RU" sz="2133" b="1">
                <a:solidFill>
                  <a:schemeClr val="dk1"/>
                </a:solidFill>
                <a:latin typeface="Forum"/>
                <a:ea typeface="Forum"/>
                <a:cs typeface="Forum"/>
                <a:sym typeface="Forum"/>
              </a:rPr>
              <a:t>Цагареишвили</a:t>
            </a:r>
            <a:endParaRPr sz="1200"/>
          </a:p>
          <a:p>
            <a:r>
              <a:rPr lang="ru-RU" sz="2133" b="1">
                <a:solidFill>
                  <a:schemeClr val="dk1"/>
                </a:solidFill>
                <a:latin typeface="Forum"/>
                <a:ea typeface="Forum"/>
                <a:cs typeface="Forum"/>
                <a:sym typeface="Forum"/>
              </a:rPr>
              <a:t>Марк Робертович</a:t>
            </a:r>
            <a:endParaRPr sz="1200"/>
          </a:p>
        </p:txBody>
      </p:sp>
      <p:sp>
        <p:nvSpPr>
          <p:cNvPr id="719" name="Google Shape;719;p23"/>
          <p:cNvSpPr txBox="1"/>
          <p:nvPr/>
        </p:nvSpPr>
        <p:spPr>
          <a:xfrm>
            <a:off x="2600326" y="3140944"/>
            <a:ext cx="2221450" cy="717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ru-RU" sz="2133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Гришко Вячеслав Сергеевич</a:t>
            </a:r>
            <a:endParaRPr sz="93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0" name="Google Shape;720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6367" y="2139652"/>
            <a:ext cx="1829421" cy="1828201"/>
          </a:xfrm>
          <a:prstGeom prst="ellipse">
            <a:avLst/>
          </a:prstGeom>
          <a:noFill/>
          <a:ln>
            <a:noFill/>
          </a:ln>
          <a:effectLst>
            <a:outerShdw blurRad="381000" dist="292100" dir="5400000" sx="-80000" sy="-18000" rotWithShape="0">
              <a:srgbClr val="000000">
                <a:alpha val="0"/>
              </a:srgbClr>
            </a:outerShdw>
          </a:effectLst>
        </p:spPr>
      </p:pic>
      <p:pic>
        <p:nvPicPr>
          <p:cNvPr id="721" name="Google Shape;721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54733">
            <a:off x="8227427" y="2042826"/>
            <a:ext cx="1845287" cy="1845287"/>
          </a:xfrm>
          <a:prstGeom prst="ellipse">
            <a:avLst/>
          </a:prstGeom>
          <a:noFill/>
          <a:ln>
            <a:noFill/>
          </a:ln>
          <a:effectLst>
            <a:outerShdw blurRad="381000" dist="292100" dir="5400000" sx="-80000" sy="-18000" rotWithShape="0">
              <a:srgbClr val="000000">
                <a:alpha val="0"/>
              </a:srgbClr>
            </a:outerShdw>
          </a:effectLst>
        </p:spPr>
      </p:pic>
      <p:sp>
        <p:nvSpPr>
          <p:cNvPr id="722" name="Google Shape;722;p23"/>
          <p:cNvSpPr/>
          <p:nvPr/>
        </p:nvSpPr>
        <p:spPr>
          <a:xfrm>
            <a:off x="5571440" y="3874902"/>
            <a:ext cx="2237979" cy="2895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53933" tIns="26967" rIns="53933" bIns="26967" anchor="ctr" anchorCtr="0">
            <a:noAutofit/>
          </a:bodyPr>
          <a:lstStyle/>
          <a:p>
            <a:pPr algn="ctr"/>
            <a:r>
              <a:rPr lang="ru-RU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Аналитик данных</a:t>
            </a:r>
            <a:endParaRPr sz="1200"/>
          </a:p>
        </p:txBody>
      </p:sp>
      <p:sp>
        <p:nvSpPr>
          <p:cNvPr id="723" name="Google Shape;723;p23"/>
          <p:cNvSpPr/>
          <p:nvPr/>
        </p:nvSpPr>
        <p:spPr>
          <a:xfrm>
            <a:off x="9263358" y="3881140"/>
            <a:ext cx="2237979" cy="2895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53933" tIns="26967" rIns="53933" bIns="26967" anchor="ctr" anchorCtr="0">
            <a:noAutofit/>
          </a:bodyPr>
          <a:lstStyle/>
          <a:p>
            <a:pPr algn="ctr"/>
            <a:r>
              <a:rPr lang="ru-RU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3D художник</a:t>
            </a:r>
            <a:endParaRPr sz="1200"/>
          </a:p>
        </p:txBody>
      </p:sp>
      <p:sp>
        <p:nvSpPr>
          <p:cNvPr id="724" name="Google Shape;724;p23"/>
          <p:cNvSpPr/>
          <p:nvPr/>
        </p:nvSpPr>
        <p:spPr>
          <a:xfrm>
            <a:off x="1777396" y="3855542"/>
            <a:ext cx="2591210" cy="29807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53933" tIns="26967" rIns="53933" bIns="26967" anchor="ctr" anchorCtr="0">
            <a:noAutofit/>
          </a:bodyPr>
          <a:lstStyle/>
          <a:p>
            <a:pPr algn="just"/>
            <a:r>
              <a:rPr lang="ru-RU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Оператор-монтажер</a:t>
            </a:r>
            <a:endParaRPr sz="120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8997262-4B0D-4871-88E6-57DE1FD866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75" y="61666"/>
            <a:ext cx="2039495" cy="188766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5000">
              <a:srgbClr val="C3F8FF">
                <a:alpha val="52000"/>
              </a:srgbClr>
            </a:gs>
            <a:gs pos="100000">
              <a:srgbClr val="FDC900">
                <a:alpha val="16000"/>
              </a:srgbClr>
            </a:gs>
          </a:gsLst>
          <a:lin ang="5400000" scaled="1"/>
        </a:gradFill>
        <a:effectLst/>
      </p:bgPr>
    </p:bg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6A8896D-BAB6-4AD9-8405-AF80FA7866D9}"/>
              </a:ext>
            </a:extLst>
          </p:cNvPr>
          <p:cNvSpPr/>
          <p:nvPr/>
        </p:nvSpPr>
        <p:spPr>
          <a:xfrm>
            <a:off x="-1" y="273742"/>
            <a:ext cx="12192001" cy="752664"/>
          </a:xfrm>
          <a:prstGeom prst="rect">
            <a:avLst/>
          </a:prstGeom>
          <a:solidFill>
            <a:srgbClr val="FDC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9" name="Google Shape;579;p22"/>
          <p:cNvPicPr preferRelativeResize="0"/>
          <p:nvPr/>
        </p:nvPicPr>
        <p:blipFill rotWithShape="1">
          <a:blip r:embed="rId3">
            <a:alphaModFix/>
          </a:blip>
          <a:srcRect l="29943" t="18668" r="28346" b="36914"/>
          <a:stretch/>
        </p:blipFill>
        <p:spPr>
          <a:xfrm>
            <a:off x="6504395" y="1435769"/>
            <a:ext cx="1996400" cy="2834400"/>
          </a:xfrm>
          <a:prstGeom prst="roundRect">
            <a:avLst>
              <a:gd name="adj" fmla="val 5070"/>
            </a:avLst>
          </a:prstGeom>
          <a:noFill/>
          <a:ln>
            <a:noFill/>
          </a:ln>
        </p:spPr>
      </p:pic>
      <p:grpSp>
        <p:nvGrpSpPr>
          <p:cNvPr id="580" name="Google Shape;580;p22"/>
          <p:cNvGrpSpPr/>
          <p:nvPr/>
        </p:nvGrpSpPr>
        <p:grpSpPr>
          <a:xfrm>
            <a:off x="6466961" y="4326731"/>
            <a:ext cx="2311605" cy="2204528"/>
            <a:chOff x="15748557" y="8403780"/>
            <a:chExt cx="4623210" cy="4409058"/>
          </a:xfrm>
        </p:grpSpPr>
        <p:sp>
          <p:nvSpPr>
            <p:cNvPr id="581" name="Google Shape;581;p22"/>
            <p:cNvSpPr txBox="1"/>
            <p:nvPr/>
          </p:nvSpPr>
          <p:spPr>
            <a:xfrm>
              <a:off x="15748557" y="9755589"/>
              <a:ext cx="4492802" cy="3057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marL="171459" indent="-171459">
                <a:lnSpc>
                  <a:spcPct val="120000"/>
                </a:lnSpc>
                <a:buClr>
                  <a:srgbClr val="000000"/>
                </a:buClr>
                <a:buSzPts val="2400"/>
                <a:buFont typeface="Arial"/>
                <a:buChar char="•"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Методическое сопровождение</a:t>
              </a:r>
              <a:endParaRPr sz="1200"/>
            </a:p>
            <a:p>
              <a:pPr marL="171459" indent="-171459">
                <a:lnSpc>
                  <a:spcPct val="120000"/>
                </a:lnSpc>
                <a:buClr>
                  <a:srgbClr val="000000"/>
                </a:buClr>
                <a:buSzPts val="2400"/>
                <a:buFont typeface="Arial"/>
                <a:buChar char="•"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Разработка учебных планов и рабочих программ курсов</a:t>
              </a:r>
              <a:endParaRPr sz="1200"/>
            </a:p>
          </p:txBody>
        </p:sp>
        <p:grpSp>
          <p:nvGrpSpPr>
            <p:cNvPr id="582" name="Google Shape;582;p22"/>
            <p:cNvGrpSpPr/>
            <p:nvPr/>
          </p:nvGrpSpPr>
          <p:grpSpPr>
            <a:xfrm>
              <a:off x="15748557" y="8403780"/>
              <a:ext cx="4623210" cy="1072397"/>
              <a:chOff x="15748557" y="8403780"/>
              <a:chExt cx="4623210" cy="1072397"/>
            </a:xfrm>
          </p:grpSpPr>
          <p:sp>
            <p:nvSpPr>
              <p:cNvPr id="583" name="Google Shape;583;p22"/>
              <p:cNvSpPr/>
              <p:nvPr/>
            </p:nvSpPr>
            <p:spPr>
              <a:xfrm>
                <a:off x="15823426" y="9356177"/>
                <a:ext cx="3537300" cy="120000"/>
              </a:xfrm>
              <a:prstGeom prst="rect">
                <a:avLst/>
              </a:prstGeom>
              <a:solidFill>
                <a:srgbClr val="6FCBF9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endParaRPr sz="1600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584" name="Google Shape;584;p22"/>
              <p:cNvSpPr/>
              <p:nvPr/>
            </p:nvSpPr>
            <p:spPr>
              <a:xfrm>
                <a:off x="15748557" y="8403780"/>
                <a:ext cx="4623210" cy="94830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1200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25400" tIns="25400" rIns="25400" bIns="2540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ru-RU" sz="1200" b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НАУЧНО-ТЕХНИЧЕСКИЙ КОНСУЛЬТАНТ</a:t>
                </a:r>
                <a:endParaRPr sz="1200"/>
              </a:p>
            </p:txBody>
          </p:sp>
        </p:grpSp>
      </p:grpSp>
      <p:pic>
        <p:nvPicPr>
          <p:cNvPr id="585" name="Google Shape;585;p2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t="9"/>
          <a:stretch/>
        </p:blipFill>
        <p:spPr>
          <a:xfrm>
            <a:off x="1086977" y="1403762"/>
            <a:ext cx="1904200" cy="2802800"/>
          </a:xfrm>
          <a:prstGeom prst="roundRect">
            <a:avLst>
              <a:gd name="adj" fmla="val 5375"/>
            </a:avLst>
          </a:prstGeom>
          <a:solidFill>
            <a:srgbClr val="1B4170"/>
          </a:solidFill>
          <a:ln>
            <a:noFill/>
          </a:ln>
        </p:spPr>
      </p:pic>
      <p:pic>
        <p:nvPicPr>
          <p:cNvPr id="586" name="Google Shape;586;p22"/>
          <p:cNvPicPr preferRelativeResize="0">
            <a:picLocks noGrp="1"/>
          </p:cNvPicPr>
          <p:nvPr>
            <p:ph type="pic" idx="3"/>
          </p:nvPr>
        </p:nvPicPr>
        <p:blipFill rotWithShape="1">
          <a:blip r:embed="rId5">
            <a:alphaModFix/>
          </a:blip>
          <a:srcRect l="59" r="49"/>
          <a:stretch/>
        </p:blipFill>
        <p:spPr>
          <a:xfrm>
            <a:off x="3782607" y="1425057"/>
            <a:ext cx="1905000" cy="2802800"/>
          </a:xfrm>
          <a:prstGeom prst="roundRect">
            <a:avLst>
              <a:gd name="adj" fmla="val 5070"/>
            </a:avLst>
          </a:prstGeom>
          <a:solidFill>
            <a:srgbClr val="1B4170"/>
          </a:solidFill>
          <a:ln>
            <a:noFill/>
          </a:ln>
        </p:spPr>
      </p:pic>
      <p:grpSp>
        <p:nvGrpSpPr>
          <p:cNvPr id="587" name="Google Shape;587;p22"/>
          <p:cNvGrpSpPr/>
          <p:nvPr/>
        </p:nvGrpSpPr>
        <p:grpSpPr>
          <a:xfrm>
            <a:off x="1194072" y="4355471"/>
            <a:ext cx="1982326" cy="1769528"/>
            <a:chOff x="4360765" y="8466893"/>
            <a:chExt cx="3964652" cy="3539054"/>
          </a:xfrm>
        </p:grpSpPr>
        <p:sp>
          <p:nvSpPr>
            <p:cNvPr id="588" name="Google Shape;588;p22"/>
            <p:cNvSpPr txBox="1"/>
            <p:nvPr/>
          </p:nvSpPr>
          <p:spPr>
            <a:xfrm>
              <a:off x="4385817" y="10130562"/>
              <a:ext cx="3939600" cy="1875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marL="171459" indent="-171459">
                <a:lnSpc>
                  <a:spcPct val="120000"/>
                </a:lnSpc>
                <a:buClr>
                  <a:srgbClr val="000000"/>
                </a:buClr>
                <a:buSzPts val="2400"/>
                <a:buFont typeface="Arial"/>
                <a:buChar char="•"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Продвижение</a:t>
              </a:r>
              <a:endParaRPr sz="1200"/>
            </a:p>
            <a:p>
              <a:pPr marL="171459" indent="-171459">
                <a:lnSpc>
                  <a:spcPct val="120000"/>
                </a:lnSpc>
                <a:buClr>
                  <a:srgbClr val="000000"/>
                </a:buClr>
                <a:buSzPts val="2400"/>
                <a:buFont typeface="Arial"/>
                <a:buChar char="•"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Создание видеоконтента</a:t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22"/>
            <p:cNvSpPr/>
            <p:nvPr/>
          </p:nvSpPr>
          <p:spPr>
            <a:xfrm>
              <a:off x="4360765" y="8466893"/>
              <a:ext cx="2081052" cy="549900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333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CEO</a:t>
              </a:r>
              <a:endParaRPr sz="133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0" name="Google Shape;590;p22"/>
          <p:cNvGrpSpPr/>
          <p:nvPr/>
        </p:nvGrpSpPr>
        <p:grpSpPr>
          <a:xfrm>
            <a:off x="3770088" y="4326734"/>
            <a:ext cx="2570250" cy="2013693"/>
            <a:chOff x="9836752" y="8595851"/>
            <a:chExt cx="5140500" cy="4027386"/>
          </a:xfrm>
        </p:grpSpPr>
        <p:sp>
          <p:nvSpPr>
            <p:cNvPr id="591" name="Google Shape;591;p22"/>
            <p:cNvSpPr txBox="1"/>
            <p:nvPr/>
          </p:nvSpPr>
          <p:spPr>
            <a:xfrm>
              <a:off x="9836752" y="10156921"/>
              <a:ext cx="5140500" cy="24663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marL="171459" indent="-171459">
                <a:lnSpc>
                  <a:spcPct val="120000"/>
                </a:lnSpc>
                <a:buClr>
                  <a:srgbClr val="000000"/>
                </a:buClr>
                <a:buSzPts val="2400"/>
                <a:buFont typeface="Arial"/>
                <a:buChar char="•"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Разработка алгоритмов</a:t>
              </a:r>
              <a:endParaRPr sz="1200"/>
            </a:p>
            <a:p>
              <a:pPr marL="171459" indent="-171459">
                <a:lnSpc>
                  <a:spcPct val="120000"/>
                </a:lnSpc>
                <a:buClr>
                  <a:srgbClr val="000000"/>
                </a:buClr>
                <a:buSzPts val="2400"/>
                <a:buFont typeface="Arial"/>
                <a:buChar char="•"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Создание ПО</a:t>
              </a:r>
              <a:endParaRPr sz="1200"/>
            </a:p>
            <a:p>
              <a:pPr marL="171459" indent="-171459">
                <a:lnSpc>
                  <a:spcPct val="120000"/>
                </a:lnSpc>
                <a:buClr>
                  <a:srgbClr val="000000"/>
                </a:buClr>
                <a:buSzPts val="2400"/>
                <a:buFont typeface="Arial"/>
                <a:buChar char="•"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Функциональное тестирование</a:t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22"/>
            <p:cNvSpPr/>
            <p:nvPr/>
          </p:nvSpPr>
          <p:spPr>
            <a:xfrm>
              <a:off x="9861791" y="8595851"/>
              <a:ext cx="3111210" cy="948300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2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ВЕДУЩИЙ РАЗРАБОТЧИК</a:t>
              </a:r>
              <a:endPara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3" name="Google Shape;593;p22"/>
          <p:cNvGrpSpPr/>
          <p:nvPr/>
        </p:nvGrpSpPr>
        <p:grpSpPr>
          <a:xfrm>
            <a:off x="1075887" y="2921496"/>
            <a:ext cx="1943155" cy="1411255"/>
            <a:chOff x="4203160" y="5825836"/>
            <a:chExt cx="3807620" cy="2650742"/>
          </a:xfrm>
        </p:grpSpPr>
        <p:sp>
          <p:nvSpPr>
            <p:cNvPr id="594" name="Google Shape;594;p22"/>
            <p:cNvSpPr/>
            <p:nvPr/>
          </p:nvSpPr>
          <p:spPr>
            <a:xfrm>
              <a:off x="4203160" y="5825836"/>
              <a:ext cx="3807620" cy="2650742"/>
            </a:xfrm>
            <a:custGeom>
              <a:avLst/>
              <a:gdLst/>
              <a:ahLst/>
              <a:cxnLst/>
              <a:rect l="l" t="t" r="r" b="b"/>
              <a:pathLst>
                <a:path w="3807620" h="2650742" extrusionOk="0">
                  <a:moveTo>
                    <a:pt x="0" y="0"/>
                  </a:moveTo>
                  <a:lnTo>
                    <a:pt x="856866" y="856866"/>
                  </a:lnTo>
                  <a:lnTo>
                    <a:pt x="3807620" y="856866"/>
                  </a:lnTo>
                  <a:lnTo>
                    <a:pt x="3807620" y="2341548"/>
                  </a:lnTo>
                  <a:cubicBezTo>
                    <a:pt x="3807620" y="2432238"/>
                    <a:pt x="3807620" y="2486636"/>
                    <a:pt x="3792460" y="2522929"/>
                  </a:cubicBezTo>
                  <a:cubicBezTo>
                    <a:pt x="3773422" y="2575250"/>
                    <a:pt x="3732525" y="2616193"/>
                    <a:pt x="3680171" y="2635295"/>
                  </a:cubicBezTo>
                  <a:cubicBezTo>
                    <a:pt x="3643857" y="2650410"/>
                    <a:pt x="3589563" y="2650742"/>
                    <a:pt x="3498780" y="2650742"/>
                  </a:cubicBezTo>
                  <a:lnTo>
                    <a:pt x="309193" y="2650742"/>
                  </a:lnTo>
                  <a:cubicBezTo>
                    <a:pt x="218409" y="2650742"/>
                    <a:pt x="164116" y="2650410"/>
                    <a:pt x="127802" y="2635295"/>
                  </a:cubicBezTo>
                  <a:cubicBezTo>
                    <a:pt x="75447" y="2616193"/>
                    <a:pt x="34551" y="2575250"/>
                    <a:pt x="15513" y="2522929"/>
                  </a:cubicBezTo>
                  <a:cubicBezTo>
                    <a:pt x="353" y="2486636"/>
                    <a:pt x="0" y="2432238"/>
                    <a:pt x="0" y="2341548"/>
                  </a:cubicBezTo>
                  <a:lnTo>
                    <a:pt x="0" y="1270001"/>
                  </a:lnTo>
                  <a:lnTo>
                    <a:pt x="0" y="856866"/>
                  </a:lnTo>
                  <a:close/>
                </a:path>
              </a:pathLst>
            </a:custGeom>
            <a:solidFill>
              <a:srgbClr val="6FCB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95" name="Google Shape;595;p22"/>
            <p:cNvSpPr txBox="1"/>
            <p:nvPr/>
          </p:nvSpPr>
          <p:spPr>
            <a:xfrm>
              <a:off x="4486681" y="6861306"/>
              <a:ext cx="2995799" cy="1310344"/>
            </a:xfrm>
            <a:prstGeom prst="rect">
              <a:avLst/>
            </a:prstGeom>
            <a:solidFill>
              <a:srgbClr val="6FCBF9"/>
            </a:solidFill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r>
                <a:rPr lang="ru-RU" sz="1400" b="1">
                  <a:solidFill>
                    <a:srgbClr val="24242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Елисеев Сергей Сергеевич</a:t>
              </a:r>
              <a:endParaRPr sz="1200"/>
            </a:p>
          </p:txBody>
        </p:sp>
      </p:grpSp>
      <p:grpSp>
        <p:nvGrpSpPr>
          <p:cNvPr id="596" name="Google Shape;596;p22"/>
          <p:cNvGrpSpPr/>
          <p:nvPr/>
        </p:nvGrpSpPr>
        <p:grpSpPr>
          <a:xfrm>
            <a:off x="3800936" y="2977472"/>
            <a:ext cx="1903810" cy="1325371"/>
            <a:chOff x="11155959" y="5780324"/>
            <a:chExt cx="3807620" cy="2650742"/>
          </a:xfrm>
        </p:grpSpPr>
        <p:sp>
          <p:nvSpPr>
            <p:cNvPr id="597" name="Google Shape;597;p22"/>
            <p:cNvSpPr/>
            <p:nvPr/>
          </p:nvSpPr>
          <p:spPr>
            <a:xfrm>
              <a:off x="11155959" y="5780324"/>
              <a:ext cx="3807620" cy="2650742"/>
            </a:xfrm>
            <a:custGeom>
              <a:avLst/>
              <a:gdLst/>
              <a:ahLst/>
              <a:cxnLst/>
              <a:rect l="l" t="t" r="r" b="b"/>
              <a:pathLst>
                <a:path w="3807620" h="2650742" extrusionOk="0">
                  <a:moveTo>
                    <a:pt x="0" y="0"/>
                  </a:moveTo>
                  <a:lnTo>
                    <a:pt x="856866" y="856866"/>
                  </a:lnTo>
                  <a:lnTo>
                    <a:pt x="3807620" y="856866"/>
                  </a:lnTo>
                  <a:lnTo>
                    <a:pt x="3807620" y="2341548"/>
                  </a:lnTo>
                  <a:cubicBezTo>
                    <a:pt x="3807620" y="2432238"/>
                    <a:pt x="3807620" y="2486636"/>
                    <a:pt x="3792460" y="2522929"/>
                  </a:cubicBezTo>
                  <a:cubicBezTo>
                    <a:pt x="3773422" y="2575250"/>
                    <a:pt x="3732525" y="2616193"/>
                    <a:pt x="3680170" y="2635295"/>
                  </a:cubicBezTo>
                  <a:cubicBezTo>
                    <a:pt x="3643857" y="2650410"/>
                    <a:pt x="3589563" y="2650742"/>
                    <a:pt x="3498780" y="2650742"/>
                  </a:cubicBezTo>
                  <a:lnTo>
                    <a:pt x="309193" y="2650742"/>
                  </a:lnTo>
                  <a:cubicBezTo>
                    <a:pt x="218410" y="2650742"/>
                    <a:pt x="164116" y="2650410"/>
                    <a:pt x="127802" y="2635295"/>
                  </a:cubicBezTo>
                  <a:cubicBezTo>
                    <a:pt x="75448" y="2616193"/>
                    <a:pt x="34551" y="2575250"/>
                    <a:pt x="15513" y="2522929"/>
                  </a:cubicBezTo>
                  <a:cubicBezTo>
                    <a:pt x="353" y="2486636"/>
                    <a:pt x="0" y="2432238"/>
                    <a:pt x="0" y="2341548"/>
                  </a:cubicBezTo>
                  <a:lnTo>
                    <a:pt x="0" y="1270001"/>
                  </a:lnTo>
                  <a:lnTo>
                    <a:pt x="0" y="856866"/>
                  </a:lnTo>
                  <a:close/>
                </a:path>
              </a:pathLst>
            </a:custGeom>
            <a:solidFill>
              <a:srgbClr val="6FCB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98" name="Google Shape;598;p22"/>
            <p:cNvSpPr txBox="1"/>
            <p:nvPr/>
          </p:nvSpPr>
          <p:spPr>
            <a:xfrm>
              <a:off x="11421743" y="6783158"/>
              <a:ext cx="3276000" cy="1395254"/>
            </a:xfrm>
            <a:prstGeom prst="rect">
              <a:avLst/>
            </a:prstGeom>
            <a:solidFill>
              <a:srgbClr val="6FCBF9"/>
            </a:solidFill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r>
                <a:rPr lang="ru-RU" sz="1400" b="1">
                  <a:solidFill>
                    <a:srgbClr val="24242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Ключиков Аркадий Викторович</a:t>
              </a:r>
              <a:endParaRPr sz="1400" b="1">
                <a:solidFill>
                  <a:srgbClr val="24242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599" name="Google Shape;599;p22"/>
          <p:cNvGrpSpPr/>
          <p:nvPr/>
        </p:nvGrpSpPr>
        <p:grpSpPr>
          <a:xfrm>
            <a:off x="6497366" y="2969079"/>
            <a:ext cx="2021593" cy="1363365"/>
            <a:chOff x="16869516" y="5878911"/>
            <a:chExt cx="3807620" cy="2650742"/>
          </a:xfrm>
        </p:grpSpPr>
        <p:sp>
          <p:nvSpPr>
            <p:cNvPr id="600" name="Google Shape;600;p22"/>
            <p:cNvSpPr/>
            <p:nvPr/>
          </p:nvSpPr>
          <p:spPr>
            <a:xfrm>
              <a:off x="16869516" y="5878911"/>
              <a:ext cx="3807620" cy="2650742"/>
            </a:xfrm>
            <a:custGeom>
              <a:avLst/>
              <a:gdLst/>
              <a:ahLst/>
              <a:cxnLst/>
              <a:rect l="l" t="t" r="r" b="b"/>
              <a:pathLst>
                <a:path w="3807620" h="2650742" extrusionOk="0">
                  <a:moveTo>
                    <a:pt x="0" y="0"/>
                  </a:moveTo>
                  <a:lnTo>
                    <a:pt x="856866" y="856866"/>
                  </a:lnTo>
                  <a:lnTo>
                    <a:pt x="3807620" y="856866"/>
                  </a:lnTo>
                  <a:lnTo>
                    <a:pt x="3807620" y="2341548"/>
                  </a:lnTo>
                  <a:cubicBezTo>
                    <a:pt x="3807620" y="2432238"/>
                    <a:pt x="3807620" y="2486636"/>
                    <a:pt x="3792460" y="2522929"/>
                  </a:cubicBezTo>
                  <a:cubicBezTo>
                    <a:pt x="3773422" y="2575250"/>
                    <a:pt x="3732525" y="2616193"/>
                    <a:pt x="3680170" y="2635295"/>
                  </a:cubicBezTo>
                  <a:cubicBezTo>
                    <a:pt x="3643857" y="2650410"/>
                    <a:pt x="3589563" y="2650742"/>
                    <a:pt x="3498780" y="2650742"/>
                  </a:cubicBezTo>
                  <a:lnTo>
                    <a:pt x="309193" y="2650742"/>
                  </a:lnTo>
                  <a:cubicBezTo>
                    <a:pt x="218409" y="2650742"/>
                    <a:pt x="164115" y="2650410"/>
                    <a:pt x="127802" y="2635295"/>
                  </a:cubicBezTo>
                  <a:cubicBezTo>
                    <a:pt x="75447" y="2616193"/>
                    <a:pt x="34551" y="2575250"/>
                    <a:pt x="15513" y="2522929"/>
                  </a:cubicBezTo>
                  <a:cubicBezTo>
                    <a:pt x="353" y="2486636"/>
                    <a:pt x="0" y="2432238"/>
                    <a:pt x="0" y="2341548"/>
                  </a:cubicBezTo>
                  <a:lnTo>
                    <a:pt x="0" y="1270001"/>
                  </a:lnTo>
                  <a:lnTo>
                    <a:pt x="0" y="856866"/>
                  </a:lnTo>
                  <a:close/>
                </a:path>
              </a:pathLst>
            </a:custGeom>
            <a:solidFill>
              <a:srgbClr val="6FCB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601" name="Google Shape;601;p22"/>
            <p:cNvSpPr txBox="1"/>
            <p:nvPr/>
          </p:nvSpPr>
          <p:spPr>
            <a:xfrm>
              <a:off x="17065072" y="6832724"/>
              <a:ext cx="3101100" cy="1356371"/>
            </a:xfrm>
            <a:prstGeom prst="rect">
              <a:avLst/>
            </a:prstGeom>
            <a:solidFill>
              <a:srgbClr val="6FCBF9"/>
            </a:solidFill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r>
                <a:rPr lang="ru-RU" sz="1400" b="1">
                  <a:solidFill>
                    <a:srgbClr val="24242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Белов</a:t>
              </a:r>
              <a:endParaRPr sz="1200"/>
            </a:p>
            <a:p>
              <a:r>
                <a:rPr lang="ru-RU" sz="1400" b="1">
                  <a:solidFill>
                    <a:srgbClr val="24242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Филипп </a:t>
              </a:r>
              <a:endParaRPr sz="1200"/>
            </a:p>
            <a:p>
              <a:r>
                <a:rPr lang="ru-RU" sz="1400" b="1">
                  <a:solidFill>
                    <a:srgbClr val="24242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Анатольевич</a:t>
              </a:r>
              <a:endParaRPr sz="1400" b="1">
                <a:solidFill>
                  <a:srgbClr val="24242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603" name="Google Shape;603;p22"/>
          <p:cNvSpPr txBox="1"/>
          <p:nvPr/>
        </p:nvSpPr>
        <p:spPr>
          <a:xfrm>
            <a:off x="306347" y="284752"/>
            <a:ext cx="11369400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  <a:buClr>
                <a:srgbClr val="000000"/>
              </a:buClr>
              <a:buSzPts val="6500"/>
            </a:pPr>
            <a:r>
              <a:rPr lang="ru-RU" sz="4400" b="1" dirty="0">
                <a:solidFill>
                  <a:srgbClr val="000000"/>
                </a:solidFill>
                <a:latin typeface="Neutral Face" pitchFamily="50" charset="0"/>
                <a:ea typeface="Forum"/>
                <a:cs typeface="Forum"/>
                <a:sym typeface="Forum"/>
              </a:rPr>
              <a:t>СОТРУДНИКИ СТАРТАПА</a:t>
            </a:r>
            <a:endParaRPr sz="1000" b="1" dirty="0">
              <a:solidFill>
                <a:srgbClr val="000000"/>
              </a:solidFill>
              <a:latin typeface="Neutral Face" pitchFamily="50" charset="0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22"/>
          <p:cNvSpPr/>
          <p:nvPr/>
        </p:nvSpPr>
        <p:spPr>
          <a:xfrm>
            <a:off x="3782607" y="4800212"/>
            <a:ext cx="1768600" cy="60000"/>
          </a:xfrm>
          <a:prstGeom prst="rect">
            <a:avLst/>
          </a:prstGeom>
          <a:solidFill>
            <a:srgbClr val="6FCBF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endParaRPr sz="1600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05" name="Google Shape;605;p22"/>
          <p:cNvSpPr/>
          <p:nvPr/>
        </p:nvSpPr>
        <p:spPr>
          <a:xfrm>
            <a:off x="1110933" y="4799645"/>
            <a:ext cx="1768600" cy="60000"/>
          </a:xfrm>
          <a:prstGeom prst="rect">
            <a:avLst/>
          </a:prstGeom>
          <a:solidFill>
            <a:srgbClr val="6FCBF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endParaRPr sz="1600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606" name="Google Shape;606;p22"/>
          <p:cNvPicPr preferRelativeResize="0"/>
          <p:nvPr/>
        </p:nvPicPr>
        <p:blipFill rotWithShape="1">
          <a:blip r:embed="rId6">
            <a:alphaModFix/>
          </a:blip>
          <a:srcRect t="11117" b="88"/>
          <a:stretch/>
        </p:blipFill>
        <p:spPr>
          <a:xfrm>
            <a:off x="9324240" y="1425057"/>
            <a:ext cx="1996400" cy="227960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0" endPos="28000" dist="5000" dir="5400000" fadeDir="5400012" sy="-100000" algn="bl" rotWithShape="0"/>
          </a:effectLst>
        </p:spPr>
      </p:pic>
      <p:sp>
        <p:nvSpPr>
          <p:cNvPr id="607" name="Google Shape;607;p22"/>
          <p:cNvSpPr/>
          <p:nvPr/>
        </p:nvSpPr>
        <p:spPr>
          <a:xfrm>
            <a:off x="9268786" y="2992096"/>
            <a:ext cx="2049769" cy="1334207"/>
          </a:xfrm>
          <a:custGeom>
            <a:avLst/>
            <a:gdLst/>
            <a:ahLst/>
            <a:cxnLst/>
            <a:rect l="l" t="t" r="r" b="b"/>
            <a:pathLst>
              <a:path w="3807620" h="2650742" extrusionOk="0">
                <a:moveTo>
                  <a:pt x="0" y="0"/>
                </a:moveTo>
                <a:lnTo>
                  <a:pt x="856866" y="856866"/>
                </a:lnTo>
                <a:lnTo>
                  <a:pt x="3807620" y="856866"/>
                </a:lnTo>
                <a:lnTo>
                  <a:pt x="3807620" y="2341548"/>
                </a:lnTo>
                <a:cubicBezTo>
                  <a:pt x="3807620" y="2432238"/>
                  <a:pt x="3807620" y="2486636"/>
                  <a:pt x="3792460" y="2522929"/>
                </a:cubicBezTo>
                <a:cubicBezTo>
                  <a:pt x="3773422" y="2575250"/>
                  <a:pt x="3732525" y="2616193"/>
                  <a:pt x="3680170" y="2635295"/>
                </a:cubicBezTo>
                <a:cubicBezTo>
                  <a:pt x="3643857" y="2650410"/>
                  <a:pt x="3589563" y="2650742"/>
                  <a:pt x="3498780" y="2650742"/>
                </a:cubicBezTo>
                <a:lnTo>
                  <a:pt x="309193" y="2650742"/>
                </a:lnTo>
                <a:cubicBezTo>
                  <a:pt x="218409" y="2650742"/>
                  <a:pt x="164115" y="2650410"/>
                  <a:pt x="127802" y="2635295"/>
                </a:cubicBezTo>
                <a:cubicBezTo>
                  <a:pt x="75447" y="2616193"/>
                  <a:pt x="34551" y="2575250"/>
                  <a:pt x="15513" y="2522929"/>
                </a:cubicBezTo>
                <a:cubicBezTo>
                  <a:pt x="353" y="2486636"/>
                  <a:pt x="0" y="2432238"/>
                  <a:pt x="0" y="2341548"/>
                </a:cubicBezTo>
                <a:lnTo>
                  <a:pt x="0" y="1270001"/>
                </a:lnTo>
                <a:lnTo>
                  <a:pt x="0" y="856866"/>
                </a:lnTo>
                <a:close/>
              </a:path>
            </a:pathLst>
          </a:custGeom>
          <a:solidFill>
            <a:srgbClr val="6FCBF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endParaRPr sz="1600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08" name="Google Shape;608;p22"/>
          <p:cNvSpPr txBox="1"/>
          <p:nvPr/>
        </p:nvSpPr>
        <p:spPr>
          <a:xfrm>
            <a:off x="9415971" y="3510159"/>
            <a:ext cx="1646400" cy="697627"/>
          </a:xfrm>
          <a:prstGeom prst="rect">
            <a:avLst/>
          </a:prstGeom>
          <a:solidFill>
            <a:srgbClr val="6FCBF9"/>
          </a:solidFill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r>
              <a:rPr lang="ru-RU" sz="1400" b="1">
                <a:solidFill>
                  <a:srgbClr val="242423"/>
                </a:solidFill>
                <a:latin typeface="Montserrat"/>
                <a:ea typeface="Montserrat"/>
                <a:cs typeface="Montserrat"/>
                <a:sym typeface="Montserrat"/>
              </a:rPr>
              <a:t>Герпечук</a:t>
            </a:r>
            <a:endParaRPr sz="1400" b="1">
              <a:solidFill>
                <a:srgbClr val="24242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r>
              <a:rPr lang="ru-RU" sz="1400" b="1">
                <a:solidFill>
                  <a:srgbClr val="242423"/>
                </a:solidFill>
                <a:latin typeface="Montserrat"/>
                <a:ea typeface="Montserrat"/>
                <a:cs typeface="Montserrat"/>
                <a:sym typeface="Montserrat"/>
              </a:rPr>
              <a:t>Светлана</a:t>
            </a:r>
            <a:endParaRPr sz="1200"/>
          </a:p>
          <a:p>
            <a:r>
              <a:rPr lang="ru-RU" sz="1400" b="1">
                <a:solidFill>
                  <a:srgbClr val="242423"/>
                </a:solidFill>
                <a:latin typeface="Montserrat"/>
                <a:ea typeface="Montserrat"/>
                <a:cs typeface="Montserrat"/>
                <a:sym typeface="Montserrat"/>
              </a:rPr>
              <a:t>Александровна</a:t>
            </a:r>
            <a:endParaRPr sz="1200"/>
          </a:p>
        </p:txBody>
      </p:sp>
      <p:sp>
        <p:nvSpPr>
          <p:cNvPr id="609" name="Google Shape;609;p22"/>
          <p:cNvSpPr/>
          <p:nvPr/>
        </p:nvSpPr>
        <p:spPr>
          <a:xfrm>
            <a:off x="9266616" y="4321685"/>
            <a:ext cx="1555596" cy="474200"/>
          </a:xfrm>
          <a:custGeom>
            <a:avLst/>
            <a:gdLst/>
            <a:ahLst/>
            <a:cxnLst/>
            <a:rect l="l" t="t" r="r" b="b"/>
            <a:pathLst>
              <a:path w="21600" h="1200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ru-RU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ЭКОНОМИСТ</a:t>
            </a:r>
            <a:br>
              <a:rPr lang="ru-RU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МАРКЕТОЛОГ</a:t>
            </a:r>
            <a:endParaRPr sz="1200"/>
          </a:p>
        </p:txBody>
      </p:sp>
      <p:sp>
        <p:nvSpPr>
          <p:cNvPr id="610" name="Google Shape;610;p22"/>
          <p:cNvSpPr/>
          <p:nvPr/>
        </p:nvSpPr>
        <p:spPr>
          <a:xfrm>
            <a:off x="9266616" y="4769673"/>
            <a:ext cx="1768600" cy="60000"/>
          </a:xfrm>
          <a:prstGeom prst="rect">
            <a:avLst/>
          </a:prstGeom>
          <a:solidFill>
            <a:srgbClr val="6FCBF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endParaRPr sz="1600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11" name="Google Shape;611;p22"/>
          <p:cNvSpPr txBox="1"/>
          <p:nvPr/>
        </p:nvSpPr>
        <p:spPr>
          <a:xfrm>
            <a:off x="9163835" y="4891839"/>
            <a:ext cx="3028200" cy="1528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171459" indent="-171459">
              <a:lnSpc>
                <a:spcPct val="120000"/>
              </a:lnSpc>
              <a:buClr>
                <a:srgbClr val="000000"/>
              </a:buClr>
              <a:buSzPts val="24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Анализ рынка и конкурентов</a:t>
            </a:r>
            <a:endParaRPr sz="1200"/>
          </a:p>
          <a:p>
            <a:pPr marL="171459" indent="-171459">
              <a:lnSpc>
                <a:spcPct val="120000"/>
              </a:lnSpc>
              <a:buClr>
                <a:srgbClr val="000000"/>
              </a:buClr>
              <a:buSzPts val="24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Продвижение и реализация продукции</a:t>
            </a:r>
            <a:endParaRPr sz="1200"/>
          </a:p>
          <a:p>
            <a:pPr marL="171459" indent="-171459">
              <a:lnSpc>
                <a:spcPct val="120000"/>
              </a:lnSpc>
              <a:buClr>
                <a:srgbClr val="000000"/>
              </a:buClr>
              <a:buSzPts val="24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Поиск потенциальных партнеров и инвесторов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F1D9A11-825C-4711-A6FE-CC3BC26D057E}"/>
              </a:ext>
            </a:extLst>
          </p:cNvPr>
          <p:cNvSpPr/>
          <p:nvPr/>
        </p:nvSpPr>
        <p:spPr>
          <a:xfrm>
            <a:off x="-1" y="273742"/>
            <a:ext cx="12192001" cy="752664"/>
          </a:xfrm>
          <a:prstGeom prst="rect">
            <a:avLst/>
          </a:prstGeom>
          <a:solidFill>
            <a:srgbClr val="FDC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" name="Google Shape;616;p23"/>
          <p:cNvPicPr preferRelativeResize="0"/>
          <p:nvPr/>
        </p:nvPicPr>
        <p:blipFill rotWithShape="1">
          <a:blip r:embed="rId3">
            <a:alphaModFix amt="47000"/>
          </a:blip>
          <a:srcRect l="278" t="22472" r="32945" b="21276"/>
          <a:stretch/>
        </p:blipFill>
        <p:spPr>
          <a:xfrm>
            <a:off x="0" y="0"/>
            <a:ext cx="121899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737;p24">
            <a:extLst>
              <a:ext uri="{FF2B5EF4-FFF2-40B4-BE49-F238E27FC236}">
                <a16:creationId xmlns:a16="http://schemas.microsoft.com/office/drawing/2014/main" id="{FAFD93B3-BBDB-4892-97DE-F715A2B93510}"/>
              </a:ext>
            </a:extLst>
          </p:cNvPr>
          <p:cNvSpPr txBox="1"/>
          <p:nvPr/>
        </p:nvSpPr>
        <p:spPr>
          <a:xfrm>
            <a:off x="296188" y="265573"/>
            <a:ext cx="1136946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4000" b="1" dirty="0">
                <a:solidFill>
                  <a:srgbClr val="000000"/>
                </a:solidFill>
                <a:latin typeface="Neutral Face" pitchFamily="50" charset="0"/>
                <a:ea typeface="Forum"/>
                <a:cs typeface="Forum"/>
                <a:sym typeface="Forum"/>
              </a:rPr>
              <a:t>ПИСЬМА ПОДДЕРЖКИ</a:t>
            </a:r>
            <a:endParaRPr sz="1100" b="1" dirty="0">
              <a:latin typeface="Neutral Face" pitchFamily="50" charset="0"/>
            </a:endParaRPr>
          </a:p>
        </p:txBody>
      </p:sp>
      <p:pic>
        <p:nvPicPr>
          <p:cNvPr id="17" name="Google Shape;738;p24">
            <a:extLst>
              <a:ext uri="{FF2B5EF4-FFF2-40B4-BE49-F238E27FC236}">
                <a16:creationId xmlns:a16="http://schemas.microsoft.com/office/drawing/2014/main" id="{FB07D344-515C-46BC-A8A0-E2D8889A2B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255"/>
          <a:stretch/>
        </p:blipFill>
        <p:spPr>
          <a:xfrm>
            <a:off x="612978" y="1148391"/>
            <a:ext cx="3372078" cy="5043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39;p24">
            <a:extLst>
              <a:ext uri="{FF2B5EF4-FFF2-40B4-BE49-F238E27FC236}">
                <a16:creationId xmlns:a16="http://schemas.microsoft.com/office/drawing/2014/main" id="{CF38E99A-6A2A-45A6-88CE-E59554D2D73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13223" y="1148391"/>
            <a:ext cx="3563700" cy="5043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40;p24">
            <a:extLst>
              <a:ext uri="{FF2B5EF4-FFF2-40B4-BE49-F238E27FC236}">
                <a16:creationId xmlns:a16="http://schemas.microsoft.com/office/drawing/2014/main" id="{3B17930E-E7D6-4814-B15D-44B925A900A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82903" y="1148390"/>
            <a:ext cx="3652803" cy="50438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68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1B5E9FD-2BB6-4A89-86E6-4BC012055094}"/>
              </a:ext>
            </a:extLst>
          </p:cNvPr>
          <p:cNvSpPr/>
          <p:nvPr/>
        </p:nvSpPr>
        <p:spPr>
          <a:xfrm>
            <a:off x="-1" y="273742"/>
            <a:ext cx="12192001" cy="752664"/>
          </a:xfrm>
          <a:prstGeom prst="rect">
            <a:avLst/>
          </a:prstGeom>
          <a:solidFill>
            <a:srgbClr val="FDC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" name="Google Shape;616;p23"/>
          <p:cNvPicPr preferRelativeResize="0"/>
          <p:nvPr/>
        </p:nvPicPr>
        <p:blipFill rotWithShape="1">
          <a:blip r:embed="rId3">
            <a:alphaModFix amt="47000"/>
          </a:blip>
          <a:srcRect l="278" t="22472" r="32945" b="21276"/>
          <a:stretch/>
        </p:blipFill>
        <p:spPr>
          <a:xfrm>
            <a:off x="0" y="0"/>
            <a:ext cx="121899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737;p24">
            <a:extLst>
              <a:ext uri="{FF2B5EF4-FFF2-40B4-BE49-F238E27FC236}">
                <a16:creationId xmlns:a16="http://schemas.microsoft.com/office/drawing/2014/main" id="{FAFD93B3-BBDB-4892-97DE-F715A2B93510}"/>
              </a:ext>
            </a:extLst>
          </p:cNvPr>
          <p:cNvSpPr txBox="1"/>
          <p:nvPr/>
        </p:nvSpPr>
        <p:spPr>
          <a:xfrm>
            <a:off x="277138" y="335883"/>
            <a:ext cx="11369469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3600" b="1" dirty="0">
                <a:solidFill>
                  <a:srgbClr val="000000"/>
                </a:solidFill>
                <a:latin typeface="Neutral Face" pitchFamily="50" charset="0"/>
                <a:ea typeface="Forum"/>
                <a:cs typeface="Forum"/>
                <a:sym typeface="Forum"/>
              </a:rPr>
              <a:t>ЗАДЕЛ. ЦИФРОВЫЕ АУДИТОРИИ (ОГЭ, ЕГЭ) </a:t>
            </a:r>
          </a:p>
        </p:txBody>
      </p:sp>
      <p:sp>
        <p:nvSpPr>
          <p:cNvPr id="7" name="Google Shape;752;p25">
            <a:extLst>
              <a:ext uri="{FF2B5EF4-FFF2-40B4-BE49-F238E27FC236}">
                <a16:creationId xmlns:a16="http://schemas.microsoft.com/office/drawing/2014/main" id="{59BF70F0-FCDD-439E-B19B-16E5E85B1E32}"/>
              </a:ext>
            </a:extLst>
          </p:cNvPr>
          <p:cNvSpPr txBox="1"/>
          <p:nvPr/>
        </p:nvSpPr>
        <p:spPr>
          <a:xfrm>
            <a:off x="672347" y="2801783"/>
            <a:ext cx="5478110" cy="913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r>
              <a:rPr lang="ru-RU" sz="1867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Разработка виртуальной лаборатории с цифровыми стендами </a:t>
            </a:r>
            <a:r>
              <a:rPr lang="ru-RU" sz="186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</a:t>
            </a:r>
            <a:r>
              <a:rPr lang="ru-RU" sz="1867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 подготовке школьников для сдачи ОГЭ по физике</a:t>
            </a:r>
            <a:endParaRPr sz="1200" dirty="0"/>
          </a:p>
        </p:txBody>
      </p:sp>
      <p:pic>
        <p:nvPicPr>
          <p:cNvPr id="9" name="Google Shape;754;p25">
            <a:extLst>
              <a:ext uri="{FF2B5EF4-FFF2-40B4-BE49-F238E27FC236}">
                <a16:creationId xmlns:a16="http://schemas.microsoft.com/office/drawing/2014/main" id="{8A968F07-9361-4734-BB54-99A6E69B58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28527" y="1309676"/>
            <a:ext cx="5268833" cy="3036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755;p25">
            <a:extLst>
              <a:ext uri="{FF2B5EF4-FFF2-40B4-BE49-F238E27FC236}">
                <a16:creationId xmlns:a16="http://schemas.microsoft.com/office/drawing/2014/main" id="{0204E80A-4131-4D5C-AE54-447D1843500F}"/>
              </a:ext>
            </a:extLst>
          </p:cNvPr>
          <p:cNvGrpSpPr/>
          <p:nvPr/>
        </p:nvGrpSpPr>
        <p:grpSpPr>
          <a:xfrm>
            <a:off x="439686" y="1615945"/>
            <a:ext cx="128423" cy="120631"/>
            <a:chOff x="0" y="-47625"/>
            <a:chExt cx="812800" cy="860425"/>
          </a:xfrm>
        </p:grpSpPr>
        <p:sp>
          <p:nvSpPr>
            <p:cNvPr id="11" name="Google Shape;756;p25">
              <a:extLst>
                <a:ext uri="{FF2B5EF4-FFF2-40B4-BE49-F238E27FC236}">
                  <a16:creationId xmlns:a16="http://schemas.microsoft.com/office/drawing/2014/main" id="{19714BCE-E181-40A9-A95B-B0AD5A98A1D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2" name="Google Shape;757;p25">
              <a:extLst>
                <a:ext uri="{FF2B5EF4-FFF2-40B4-BE49-F238E27FC236}">
                  <a16:creationId xmlns:a16="http://schemas.microsoft.com/office/drawing/2014/main" id="{F265720A-AC56-48C9-A740-1932CB9EEC39}"/>
                </a:ext>
              </a:extLst>
            </p:cNvPr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86611"/>
                </a:lnSpc>
                <a:buClr>
                  <a:srgbClr val="000000"/>
                </a:buClr>
                <a:buSzPts val="1800"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" name="Google Shape;758;p25">
            <a:extLst>
              <a:ext uri="{FF2B5EF4-FFF2-40B4-BE49-F238E27FC236}">
                <a16:creationId xmlns:a16="http://schemas.microsoft.com/office/drawing/2014/main" id="{8E55F1F9-1DAE-4400-A437-ACB47D57F13A}"/>
              </a:ext>
            </a:extLst>
          </p:cNvPr>
          <p:cNvGrpSpPr/>
          <p:nvPr/>
        </p:nvGrpSpPr>
        <p:grpSpPr>
          <a:xfrm>
            <a:off x="428238" y="2898066"/>
            <a:ext cx="128423" cy="120631"/>
            <a:chOff x="0" y="-47625"/>
            <a:chExt cx="812800" cy="860425"/>
          </a:xfrm>
        </p:grpSpPr>
        <p:sp>
          <p:nvSpPr>
            <p:cNvPr id="14" name="Google Shape;759;p25">
              <a:extLst>
                <a:ext uri="{FF2B5EF4-FFF2-40B4-BE49-F238E27FC236}">
                  <a16:creationId xmlns:a16="http://schemas.microsoft.com/office/drawing/2014/main" id="{005AF489-9ADF-4753-89B1-511C49E66B4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5" name="Google Shape;760;p25">
              <a:extLst>
                <a:ext uri="{FF2B5EF4-FFF2-40B4-BE49-F238E27FC236}">
                  <a16:creationId xmlns:a16="http://schemas.microsoft.com/office/drawing/2014/main" id="{E021BFDF-6B6D-424B-8E8E-30CEE285F7B4}"/>
                </a:ext>
              </a:extLst>
            </p:cNvPr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86611"/>
                </a:lnSpc>
                <a:buClr>
                  <a:srgbClr val="000000"/>
                </a:buClr>
                <a:buSzPts val="1800"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" name="Google Shape;761;p25">
            <a:extLst>
              <a:ext uri="{FF2B5EF4-FFF2-40B4-BE49-F238E27FC236}">
                <a16:creationId xmlns:a16="http://schemas.microsoft.com/office/drawing/2014/main" id="{6DD0D543-A3DE-49EE-8188-DBAF52EFD6E9}"/>
              </a:ext>
            </a:extLst>
          </p:cNvPr>
          <p:cNvSpPr/>
          <p:nvPr/>
        </p:nvSpPr>
        <p:spPr>
          <a:xfrm>
            <a:off x="0" y="4560687"/>
            <a:ext cx="12192000" cy="2351107"/>
          </a:xfrm>
          <a:prstGeom prst="rect">
            <a:avLst/>
          </a:prstGeom>
          <a:solidFill>
            <a:srgbClr val="6FCBF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endParaRPr sz="1600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" name="Google Shape;763;p25">
            <a:extLst>
              <a:ext uri="{FF2B5EF4-FFF2-40B4-BE49-F238E27FC236}">
                <a16:creationId xmlns:a16="http://schemas.microsoft.com/office/drawing/2014/main" id="{126721D7-C999-4977-9515-7A31ED161DB6}"/>
              </a:ext>
            </a:extLst>
          </p:cNvPr>
          <p:cNvSpPr txBox="1"/>
          <p:nvPr/>
        </p:nvSpPr>
        <p:spPr>
          <a:xfrm>
            <a:off x="378770" y="4927102"/>
            <a:ext cx="6612612" cy="1343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r>
              <a:rPr lang="ru-RU" sz="2800" b="1" dirty="0">
                <a:latin typeface="Helvetica" panose="020B0604020202020204" pitchFamily="2" charset="0"/>
                <a:ea typeface="Arial"/>
                <a:cs typeface="Arial"/>
                <a:sym typeface="Arial"/>
              </a:rPr>
              <a:t>40 интерактивных лабораторных</a:t>
            </a:r>
            <a:endParaRPr sz="1600" dirty="0">
              <a:latin typeface="Helvetica" panose="020B0604020202020204" pitchFamily="2" charset="0"/>
            </a:endParaRPr>
          </a:p>
          <a:p>
            <a:r>
              <a:rPr lang="ru-RU" sz="2800" b="1" dirty="0">
                <a:latin typeface="Helvetica" panose="020B0604020202020204" pitchFamily="2" charset="0"/>
                <a:ea typeface="Arial"/>
                <a:cs typeface="Arial"/>
                <a:sym typeface="Arial"/>
              </a:rPr>
              <a:t>5</a:t>
            </a:r>
            <a:r>
              <a:rPr lang="ru-RU" sz="2800" b="1" dirty="0">
                <a:latin typeface="Helvetica" panose="020B0604020202020204" pitchFamily="2" charset="0"/>
                <a:ea typeface="Helvetica Neue"/>
                <a:cs typeface="Helvetica Neue"/>
                <a:sym typeface="Helvetica Neue"/>
              </a:rPr>
              <a:t> видео-лекций </a:t>
            </a:r>
            <a:endParaRPr sz="1600" dirty="0">
              <a:latin typeface="Helvetica" panose="020B0604020202020204" pitchFamily="2" charset="0"/>
            </a:endParaRPr>
          </a:p>
          <a:p>
            <a:r>
              <a:rPr lang="ru-RU" sz="2800" b="1" dirty="0">
                <a:latin typeface="Helvetica" panose="020B0604020202020204" pitchFamily="2" charset="0"/>
                <a:ea typeface="Arial"/>
                <a:cs typeface="Arial"/>
                <a:sym typeface="Arial"/>
              </a:rPr>
              <a:t>90 часовая программа </a:t>
            </a:r>
            <a:endParaRPr sz="2800" b="1" dirty="0">
              <a:latin typeface="Helvetica" panose="020B0604020202020204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" name="Google Shape;764;p25">
            <a:extLst>
              <a:ext uri="{FF2B5EF4-FFF2-40B4-BE49-F238E27FC236}">
                <a16:creationId xmlns:a16="http://schemas.microsoft.com/office/drawing/2014/main" id="{A89D58D7-8DD9-4D7A-A263-75CB53AA00BF}"/>
              </a:ext>
            </a:extLst>
          </p:cNvPr>
          <p:cNvSpPr txBox="1"/>
          <p:nvPr/>
        </p:nvSpPr>
        <p:spPr>
          <a:xfrm>
            <a:off x="6611549" y="5015555"/>
            <a:ext cx="5451806" cy="128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marL="285764" indent="-285764">
              <a:buClr>
                <a:schemeClr val="lt1"/>
              </a:buClr>
              <a:buSzPts val="2800"/>
              <a:buFont typeface="Arial"/>
              <a:buChar char="+"/>
            </a:pPr>
            <a:r>
              <a:rPr lang="ru-RU" sz="2000" b="1" dirty="0">
                <a:solidFill>
                  <a:schemeClr val="lt1"/>
                </a:solidFill>
                <a:latin typeface="Helvetica" panose="020B0604020202020204" pitchFamily="2" charset="0"/>
                <a:ea typeface="Arial"/>
                <a:cs typeface="Arial"/>
                <a:sym typeface="Arial"/>
              </a:rPr>
              <a:t>Индивидуальная траектория обучения</a:t>
            </a:r>
            <a:endParaRPr sz="1400" b="1" dirty="0">
              <a:latin typeface="Helvetica" panose="020B0604020202020204" pitchFamily="2" charset="0"/>
            </a:endParaRPr>
          </a:p>
          <a:p>
            <a:pPr marL="285764" indent="-285764">
              <a:buClr>
                <a:schemeClr val="lt1"/>
              </a:buClr>
              <a:buSzPts val="2800"/>
              <a:buFont typeface="Arial"/>
              <a:buChar char="+"/>
            </a:pPr>
            <a:r>
              <a:rPr lang="ru-RU" sz="2000" b="1" dirty="0">
                <a:solidFill>
                  <a:schemeClr val="lt1"/>
                </a:solidFill>
                <a:latin typeface="Helvetica" panose="020B0604020202020204" pitchFamily="2" charset="0"/>
                <a:ea typeface="Arial"/>
                <a:cs typeface="Arial"/>
                <a:sym typeface="Arial"/>
              </a:rPr>
              <a:t>Персональный лабораторный стенд</a:t>
            </a:r>
            <a:endParaRPr sz="1400" b="1" dirty="0">
              <a:latin typeface="Helvetica" panose="020B0604020202020204" pitchFamily="2" charset="0"/>
            </a:endParaRPr>
          </a:p>
          <a:p>
            <a:pPr marL="285764" indent="-285764">
              <a:buClr>
                <a:schemeClr val="lt1"/>
              </a:buClr>
              <a:buSzPts val="2800"/>
              <a:buFont typeface="Arial"/>
              <a:buChar char="+"/>
            </a:pPr>
            <a:r>
              <a:rPr lang="ru-RU" sz="2000" b="1" dirty="0">
                <a:solidFill>
                  <a:schemeClr val="lt1"/>
                </a:solidFill>
                <a:latin typeface="Helvetica" panose="020B0604020202020204" pitchFamily="2" charset="0"/>
                <a:ea typeface="Arial"/>
                <a:cs typeface="Arial"/>
                <a:sym typeface="Arial"/>
              </a:rPr>
              <a:t>Курс на весь учебный год</a:t>
            </a:r>
            <a:endParaRPr sz="1400" b="1" dirty="0">
              <a:latin typeface="Helvetica" panose="020B0604020202020204" pitchFamily="2" charset="0"/>
            </a:endParaRPr>
          </a:p>
          <a:p>
            <a:pPr marL="285764" indent="-285764">
              <a:buClr>
                <a:schemeClr val="lt1"/>
              </a:buClr>
              <a:buSzPts val="2800"/>
              <a:buFont typeface="Arial"/>
              <a:buChar char="+"/>
            </a:pPr>
            <a:r>
              <a:rPr lang="ru-RU" sz="2000" b="1" dirty="0">
                <a:solidFill>
                  <a:schemeClr val="lt1"/>
                </a:solidFill>
                <a:latin typeface="Helvetica" panose="020B0604020202020204" pitchFamily="2" charset="0"/>
                <a:ea typeface="Arial"/>
                <a:cs typeface="Arial"/>
                <a:sym typeface="Arial"/>
              </a:rPr>
              <a:t>Доступ для целого класса</a:t>
            </a:r>
            <a:endParaRPr sz="1400" b="1" dirty="0">
              <a:latin typeface="Helvetica" panose="020B0604020202020204" pitchFamily="2" charset="0"/>
            </a:endParaRPr>
          </a:p>
        </p:txBody>
      </p:sp>
      <p:sp>
        <p:nvSpPr>
          <p:cNvPr id="27" name="Google Shape;750;p25">
            <a:extLst>
              <a:ext uri="{FF2B5EF4-FFF2-40B4-BE49-F238E27FC236}">
                <a16:creationId xmlns:a16="http://schemas.microsoft.com/office/drawing/2014/main" id="{E2656DB3-B7AC-4067-807E-757F4F2ED434}"/>
              </a:ext>
            </a:extLst>
          </p:cNvPr>
          <p:cNvSpPr txBox="1"/>
          <p:nvPr/>
        </p:nvSpPr>
        <p:spPr>
          <a:xfrm>
            <a:off x="672348" y="1541634"/>
            <a:ext cx="5939202" cy="923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ru-RU" sz="1867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Методические наработки «Краткосрочный курс подготовки к выполнению экспериментального задания ОГЭ по физике</a:t>
            </a:r>
            <a:endParaRPr sz="1600" b="1" i="1" dirty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0CC6798-FCEE-4F89-93E0-A21670A20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247" y="1356480"/>
            <a:ext cx="718270" cy="66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50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A39DFF1F-2C88-4076-BB41-75FBF3701ED1}"/>
              </a:ext>
            </a:extLst>
          </p:cNvPr>
          <p:cNvSpPr/>
          <p:nvPr/>
        </p:nvSpPr>
        <p:spPr>
          <a:xfrm>
            <a:off x="-1" y="273742"/>
            <a:ext cx="12192001" cy="752664"/>
          </a:xfrm>
          <a:prstGeom prst="rect">
            <a:avLst/>
          </a:prstGeom>
          <a:solidFill>
            <a:srgbClr val="FDC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72" name="Google Shape;772;p26"/>
          <p:cNvPicPr preferRelativeResize="0"/>
          <p:nvPr/>
        </p:nvPicPr>
        <p:blipFill rotWithShape="1">
          <a:blip r:embed="rId3">
            <a:alphaModFix amt="52999"/>
          </a:blip>
          <a:srcRect l="-24998" t="22472" r="-24997" b="21276"/>
          <a:stretch/>
        </p:blipFill>
        <p:spPr>
          <a:xfrm>
            <a:off x="-3073401" y="-82736"/>
            <a:ext cx="18338801" cy="7052496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26"/>
          <p:cNvSpPr/>
          <p:nvPr/>
        </p:nvSpPr>
        <p:spPr>
          <a:xfrm>
            <a:off x="858808" y="1651550"/>
            <a:ext cx="3448049" cy="4690065"/>
          </a:xfrm>
          <a:custGeom>
            <a:avLst/>
            <a:gdLst/>
            <a:ahLst/>
            <a:cxnLst/>
            <a:rect l="l" t="t" r="r" b="b"/>
            <a:pathLst>
              <a:path w="1316049" h="1777662" extrusionOk="0">
                <a:moveTo>
                  <a:pt x="0" y="0"/>
                </a:moveTo>
                <a:lnTo>
                  <a:pt x="1316049" y="0"/>
                </a:lnTo>
                <a:lnTo>
                  <a:pt x="1316049" y="1777662"/>
                </a:lnTo>
                <a:lnTo>
                  <a:pt x="0" y="17776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4" name="Google Shape;774;p26"/>
          <p:cNvSpPr/>
          <p:nvPr/>
        </p:nvSpPr>
        <p:spPr>
          <a:xfrm>
            <a:off x="4466625" y="1663917"/>
            <a:ext cx="3544559" cy="4690065"/>
          </a:xfrm>
          <a:custGeom>
            <a:avLst/>
            <a:gdLst/>
            <a:ahLst/>
            <a:cxnLst/>
            <a:rect l="l" t="t" r="r" b="b"/>
            <a:pathLst>
              <a:path w="1316049" h="1777662" extrusionOk="0">
                <a:moveTo>
                  <a:pt x="0" y="0"/>
                </a:moveTo>
                <a:lnTo>
                  <a:pt x="1316049" y="0"/>
                </a:lnTo>
                <a:lnTo>
                  <a:pt x="1316049" y="1777662"/>
                </a:lnTo>
                <a:lnTo>
                  <a:pt x="0" y="17776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26"/>
          <p:cNvSpPr/>
          <p:nvPr/>
        </p:nvSpPr>
        <p:spPr>
          <a:xfrm>
            <a:off x="8254192" y="1651550"/>
            <a:ext cx="3331797" cy="4690065"/>
          </a:xfrm>
          <a:custGeom>
            <a:avLst/>
            <a:gdLst/>
            <a:ahLst/>
            <a:cxnLst/>
            <a:rect l="l" t="t" r="r" b="b"/>
            <a:pathLst>
              <a:path w="1316049" h="1777662" extrusionOk="0">
                <a:moveTo>
                  <a:pt x="0" y="0"/>
                </a:moveTo>
                <a:lnTo>
                  <a:pt x="1316049" y="0"/>
                </a:lnTo>
                <a:lnTo>
                  <a:pt x="1316049" y="1777662"/>
                </a:lnTo>
                <a:lnTo>
                  <a:pt x="0" y="17776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pic>
        <p:nvPicPr>
          <p:cNvPr id="776" name="Google Shape;77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7746" y="1896240"/>
            <a:ext cx="1413859" cy="1335901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26"/>
          <p:cNvSpPr txBox="1"/>
          <p:nvPr/>
        </p:nvSpPr>
        <p:spPr>
          <a:xfrm>
            <a:off x="252478" y="250142"/>
            <a:ext cx="1197285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  <a:buClr>
                <a:srgbClr val="000000"/>
              </a:buClr>
              <a:buSzPts val="6000"/>
            </a:pPr>
            <a:r>
              <a:rPr lang="ru-RU" sz="4000" b="1" dirty="0">
                <a:solidFill>
                  <a:srgbClr val="000000"/>
                </a:solidFill>
                <a:latin typeface="Neutral Face" pitchFamily="50" charset="0"/>
                <a:ea typeface="Forum"/>
                <a:cs typeface="Forum"/>
                <a:sym typeface="Forum"/>
              </a:rPr>
              <a:t>РЕАЛИЗУЕМОСТЬ ПРОДУКТА (БИЗНЕСА)</a:t>
            </a:r>
            <a:endParaRPr sz="4000" b="1" dirty="0">
              <a:solidFill>
                <a:srgbClr val="000000"/>
              </a:solidFill>
              <a:latin typeface="Neutral Face" pitchFamily="50" charset="0"/>
              <a:ea typeface="Arial"/>
              <a:cs typeface="Arial"/>
              <a:sym typeface="Arial"/>
            </a:endParaRPr>
          </a:p>
        </p:txBody>
      </p:sp>
      <p:grpSp>
        <p:nvGrpSpPr>
          <p:cNvPr id="779" name="Google Shape;779;p26"/>
          <p:cNvGrpSpPr/>
          <p:nvPr/>
        </p:nvGrpSpPr>
        <p:grpSpPr>
          <a:xfrm>
            <a:off x="1115688" y="3832412"/>
            <a:ext cx="2934300" cy="2090197"/>
            <a:chOff x="466310" y="-2904363"/>
            <a:chExt cx="5868600" cy="4180394"/>
          </a:xfrm>
        </p:grpSpPr>
        <p:sp>
          <p:nvSpPr>
            <p:cNvPr id="780" name="Google Shape;780;p26"/>
            <p:cNvSpPr txBox="1"/>
            <p:nvPr/>
          </p:nvSpPr>
          <p:spPr>
            <a:xfrm>
              <a:off x="670182" y="-2904363"/>
              <a:ext cx="5460900" cy="7877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  <a:buClr>
                  <a:srgbClr val="000000"/>
                </a:buClr>
                <a:buSzPts val="3200"/>
              </a:pPr>
              <a:r>
                <a:rPr lang="ru-RU" sz="2133" b="1">
                  <a:solidFill>
                    <a:srgbClr val="000000"/>
                  </a:solidFill>
                  <a:latin typeface="Sarabun"/>
                  <a:ea typeface="Sarabun"/>
                  <a:cs typeface="Sarabun"/>
                  <a:sym typeface="Sarabun"/>
                </a:rPr>
                <a:t>Инновационность</a:t>
              </a:r>
              <a:endParaRPr sz="9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26"/>
            <p:cNvSpPr txBox="1"/>
            <p:nvPr/>
          </p:nvSpPr>
          <p:spPr>
            <a:xfrm>
              <a:off x="466310" y="-1941773"/>
              <a:ext cx="5868600" cy="32178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40016"/>
                </a:lnSpc>
                <a:buClr>
                  <a:srgbClr val="000000"/>
                </a:buClr>
                <a:buSzPts val="2800"/>
              </a:pPr>
              <a:r>
                <a:rPr lang="ru-RU" sz="1867">
                  <a:solidFill>
                    <a:srgbClr val="000000"/>
                  </a:solidFill>
                  <a:latin typeface="Sarabun"/>
                  <a:ea typeface="Sarabun"/>
                  <a:cs typeface="Sarabun"/>
                  <a:sym typeface="Sarabun"/>
                </a:rPr>
                <a:t>Предлагаемая технология имеет инновационный подход к формированию обучения.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2" name="Google Shape;782;p26"/>
          <p:cNvSpPr txBox="1"/>
          <p:nvPr/>
        </p:nvSpPr>
        <p:spPr>
          <a:xfrm>
            <a:off x="4752520" y="3826671"/>
            <a:ext cx="3056000" cy="393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  <a:buClr>
                <a:srgbClr val="000000"/>
              </a:buClr>
              <a:buSzPts val="3200"/>
            </a:pPr>
            <a:r>
              <a:rPr lang="ru-RU" sz="2133" b="1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Масштабируемость</a:t>
            </a: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74" name="Google Shape;874;p26"/>
          <p:cNvGrpSpPr/>
          <p:nvPr/>
        </p:nvGrpSpPr>
        <p:grpSpPr>
          <a:xfrm>
            <a:off x="5879298" y="3602111"/>
            <a:ext cx="647886" cy="131483"/>
            <a:chOff x="0" y="-14555"/>
            <a:chExt cx="1295772" cy="262966"/>
          </a:xfrm>
        </p:grpSpPr>
        <p:grpSp>
          <p:nvGrpSpPr>
            <p:cNvPr id="875" name="Google Shape;875;p26"/>
            <p:cNvGrpSpPr/>
            <p:nvPr/>
          </p:nvGrpSpPr>
          <p:grpSpPr>
            <a:xfrm>
              <a:off x="0" y="-14555"/>
              <a:ext cx="248411" cy="262966"/>
              <a:chOff x="0" y="-47625"/>
              <a:chExt cx="812800" cy="860425"/>
            </a:xfrm>
          </p:grpSpPr>
          <p:sp>
            <p:nvSpPr>
              <p:cNvPr id="876" name="Google Shape;876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</p:sp>
          <p:sp>
            <p:nvSpPr>
              <p:cNvPr id="877" name="Google Shape;877;p26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algn="ctr">
                  <a:lnSpc>
                    <a:spcPct val="186666"/>
                  </a:lnSpc>
                  <a:buClr>
                    <a:srgbClr val="000000"/>
                  </a:buClr>
                  <a:buSzPts val="1800"/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8" name="Google Shape;878;p26"/>
            <p:cNvGrpSpPr/>
            <p:nvPr/>
          </p:nvGrpSpPr>
          <p:grpSpPr>
            <a:xfrm>
              <a:off x="523681" y="-14555"/>
              <a:ext cx="248411" cy="262966"/>
              <a:chOff x="0" y="-47625"/>
              <a:chExt cx="812800" cy="860425"/>
            </a:xfrm>
          </p:grpSpPr>
          <p:sp>
            <p:nvSpPr>
              <p:cNvPr id="879" name="Google Shape;879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</p:sp>
          <p:sp>
            <p:nvSpPr>
              <p:cNvPr id="880" name="Google Shape;880;p26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algn="ctr">
                  <a:lnSpc>
                    <a:spcPct val="186666"/>
                  </a:lnSpc>
                  <a:buClr>
                    <a:srgbClr val="000000"/>
                  </a:buClr>
                  <a:buSzPts val="1800"/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81" name="Google Shape;881;p26"/>
            <p:cNvGrpSpPr/>
            <p:nvPr/>
          </p:nvGrpSpPr>
          <p:grpSpPr>
            <a:xfrm>
              <a:off x="1047361" y="-14555"/>
              <a:ext cx="248411" cy="262966"/>
              <a:chOff x="0" y="-47625"/>
              <a:chExt cx="812800" cy="860425"/>
            </a:xfrm>
          </p:grpSpPr>
          <p:sp>
            <p:nvSpPr>
              <p:cNvPr id="882" name="Google Shape;882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</p:sp>
          <p:sp>
            <p:nvSpPr>
              <p:cNvPr id="883" name="Google Shape;883;p26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algn="ctr">
                  <a:lnSpc>
                    <a:spcPct val="186666"/>
                  </a:lnSpc>
                  <a:buClr>
                    <a:srgbClr val="000000"/>
                  </a:buClr>
                  <a:buSzPts val="1800"/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84" name="Google Shape;884;p26"/>
          <p:cNvSpPr/>
          <p:nvPr/>
        </p:nvSpPr>
        <p:spPr>
          <a:xfrm>
            <a:off x="2154206" y="1938018"/>
            <a:ext cx="857250" cy="1335621"/>
          </a:xfrm>
          <a:custGeom>
            <a:avLst/>
            <a:gdLst/>
            <a:ahLst/>
            <a:cxnLst/>
            <a:rect l="l" t="t" r="r" b="b"/>
            <a:pathLst>
              <a:path w="4762500" h="6849340" extrusionOk="0">
                <a:moveTo>
                  <a:pt x="4749366" y="2777534"/>
                </a:moveTo>
                <a:cubicBezTo>
                  <a:pt x="4715656" y="2684240"/>
                  <a:pt x="4622363" y="2659155"/>
                  <a:pt x="4580029" y="2641906"/>
                </a:cubicBezTo>
                <a:lnTo>
                  <a:pt x="4562780" y="2641906"/>
                </a:lnTo>
                <a:cubicBezTo>
                  <a:pt x="4537694" y="2633282"/>
                  <a:pt x="4520446" y="2633282"/>
                  <a:pt x="4486736" y="2633282"/>
                </a:cubicBezTo>
                <a:cubicBezTo>
                  <a:pt x="4478111" y="2633282"/>
                  <a:pt x="4469487" y="2633282"/>
                  <a:pt x="4453026" y="2633282"/>
                </a:cubicBezTo>
                <a:lnTo>
                  <a:pt x="2979984" y="2633282"/>
                </a:lnTo>
                <a:lnTo>
                  <a:pt x="3691026" y="364530"/>
                </a:lnTo>
                <a:lnTo>
                  <a:pt x="3699650" y="347282"/>
                </a:lnTo>
                <a:cubicBezTo>
                  <a:pt x="3750609" y="203038"/>
                  <a:pt x="3724736" y="101909"/>
                  <a:pt x="3614982" y="33701"/>
                </a:cubicBezTo>
                <a:cubicBezTo>
                  <a:pt x="3572656" y="8624"/>
                  <a:pt x="3530322" y="0"/>
                  <a:pt x="3487987" y="0"/>
                </a:cubicBezTo>
                <a:cubicBezTo>
                  <a:pt x="3378233" y="0"/>
                  <a:pt x="3318650" y="76044"/>
                  <a:pt x="3284940" y="109754"/>
                </a:cubicBezTo>
                <a:lnTo>
                  <a:pt x="3276316" y="127003"/>
                </a:lnTo>
                <a:cubicBezTo>
                  <a:pt x="2810656" y="634997"/>
                  <a:pt x="2344987" y="1143000"/>
                  <a:pt x="1879319" y="1659627"/>
                </a:cubicBezTo>
                <a:lnTo>
                  <a:pt x="1074984" y="2539997"/>
                </a:lnTo>
                <a:cubicBezTo>
                  <a:pt x="744943" y="2903748"/>
                  <a:pt x="406277" y="3268287"/>
                  <a:pt x="76228" y="3640663"/>
                </a:cubicBezTo>
                <a:cubicBezTo>
                  <a:pt x="16644" y="3700246"/>
                  <a:pt x="-17066" y="3818616"/>
                  <a:pt x="8808" y="3911909"/>
                </a:cubicBezTo>
                <a:cubicBezTo>
                  <a:pt x="42518" y="4005202"/>
                  <a:pt x="135811" y="4038912"/>
                  <a:pt x="195385" y="4056152"/>
                </a:cubicBezTo>
                <a:lnTo>
                  <a:pt x="212634" y="4064777"/>
                </a:lnTo>
                <a:cubicBezTo>
                  <a:pt x="237720" y="4073401"/>
                  <a:pt x="254968" y="4073401"/>
                  <a:pt x="288678" y="4073401"/>
                </a:cubicBezTo>
                <a:cubicBezTo>
                  <a:pt x="297303" y="4073401"/>
                  <a:pt x="305927" y="4073401"/>
                  <a:pt x="331013" y="4073401"/>
                </a:cubicBezTo>
                <a:lnTo>
                  <a:pt x="1677060" y="4073401"/>
                </a:lnTo>
                <a:lnTo>
                  <a:pt x="1135347" y="6172824"/>
                </a:lnTo>
                <a:cubicBezTo>
                  <a:pt x="1101637" y="6299827"/>
                  <a:pt x="1067927" y="6444070"/>
                  <a:pt x="1033429" y="6578909"/>
                </a:cubicBezTo>
                <a:cubicBezTo>
                  <a:pt x="1016180" y="6672202"/>
                  <a:pt x="1075764" y="6781956"/>
                  <a:pt x="1143183" y="6824282"/>
                </a:cubicBezTo>
                <a:cubicBezTo>
                  <a:pt x="1176893" y="6841531"/>
                  <a:pt x="1210603" y="6857992"/>
                  <a:pt x="1252937" y="6857992"/>
                </a:cubicBezTo>
                <a:lnTo>
                  <a:pt x="1252937" y="6857992"/>
                </a:lnTo>
                <a:cubicBezTo>
                  <a:pt x="1286647" y="6857992"/>
                  <a:pt x="1328982" y="6849367"/>
                  <a:pt x="1362691" y="6832906"/>
                </a:cubicBezTo>
                <a:cubicBezTo>
                  <a:pt x="1422275" y="6815657"/>
                  <a:pt x="1447360" y="6773323"/>
                  <a:pt x="1472445" y="6739613"/>
                </a:cubicBezTo>
                <a:lnTo>
                  <a:pt x="4326031" y="3488575"/>
                </a:lnTo>
                <a:cubicBezTo>
                  <a:pt x="4453035" y="3344331"/>
                  <a:pt x="4580029" y="3200868"/>
                  <a:pt x="4698407" y="3056616"/>
                </a:cubicBezTo>
                <a:cubicBezTo>
                  <a:pt x="4749366" y="2980580"/>
                  <a:pt x="4783076" y="2870826"/>
                  <a:pt x="4749366" y="2777534"/>
                </a:cubicBezTo>
                <a:close/>
                <a:moveTo>
                  <a:pt x="4088496" y="3268287"/>
                </a:moveTo>
                <a:lnTo>
                  <a:pt x="1405034" y="6324912"/>
                </a:lnTo>
                <a:cubicBezTo>
                  <a:pt x="1413659" y="6291202"/>
                  <a:pt x="1422283" y="6265329"/>
                  <a:pt x="1430120" y="6231619"/>
                </a:cubicBezTo>
                <a:lnTo>
                  <a:pt x="1971832" y="4123572"/>
                </a:lnTo>
                <a:cubicBezTo>
                  <a:pt x="2005542" y="3987944"/>
                  <a:pt x="1971832" y="3903285"/>
                  <a:pt x="1929498" y="3852326"/>
                </a:cubicBezTo>
                <a:cubicBezTo>
                  <a:pt x="1878539" y="3784906"/>
                  <a:pt x="1793871" y="3742572"/>
                  <a:pt x="1692741" y="3733947"/>
                </a:cubicBezTo>
                <a:lnTo>
                  <a:pt x="389028" y="3733947"/>
                </a:lnTo>
                <a:cubicBezTo>
                  <a:pt x="693984" y="3403906"/>
                  <a:pt x="998940" y="3073865"/>
                  <a:pt x="1295272" y="2735190"/>
                </a:cubicBezTo>
                <a:lnTo>
                  <a:pt x="2099606" y="1854812"/>
                </a:lnTo>
                <a:cubicBezTo>
                  <a:pt x="2497067" y="1414229"/>
                  <a:pt x="2903152" y="973654"/>
                  <a:pt x="3301401" y="542475"/>
                </a:cubicBezTo>
                <a:lnTo>
                  <a:pt x="2657780" y="2608188"/>
                </a:lnTo>
                <a:cubicBezTo>
                  <a:pt x="2657780" y="2608188"/>
                  <a:pt x="2657780" y="2616812"/>
                  <a:pt x="2657780" y="2625437"/>
                </a:cubicBezTo>
                <a:cubicBezTo>
                  <a:pt x="2640531" y="2710105"/>
                  <a:pt x="2657780" y="2786149"/>
                  <a:pt x="2700114" y="2854348"/>
                </a:cubicBezTo>
                <a:cubicBezTo>
                  <a:pt x="2733824" y="2896682"/>
                  <a:pt x="2802032" y="2947641"/>
                  <a:pt x="2929026" y="2947641"/>
                </a:cubicBezTo>
                <a:lnTo>
                  <a:pt x="4368357" y="2947641"/>
                </a:lnTo>
                <a:cubicBezTo>
                  <a:pt x="4275073" y="3056625"/>
                  <a:pt x="4181788" y="3158534"/>
                  <a:pt x="4088496" y="3268287"/>
                </a:cubicBezTo>
                <a:close/>
              </a:path>
            </a:pathLst>
          </a:custGeom>
          <a:solidFill>
            <a:srgbClr val="171616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5" name="Google Shape;885;p26"/>
          <p:cNvSpPr txBox="1"/>
          <p:nvPr/>
        </p:nvSpPr>
        <p:spPr>
          <a:xfrm>
            <a:off x="8422123" y="3859438"/>
            <a:ext cx="3056000" cy="393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  <a:buClr>
                <a:srgbClr val="000000"/>
              </a:buClr>
              <a:buSzPts val="3200"/>
            </a:pPr>
            <a:r>
              <a:rPr lang="ru-RU" sz="2133" b="1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Гибкость</a:t>
            </a: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6" name="Google Shape;886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77324" y="1930174"/>
            <a:ext cx="1679447" cy="1635398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26"/>
          <p:cNvSpPr txBox="1"/>
          <p:nvPr/>
        </p:nvSpPr>
        <p:spPr>
          <a:xfrm>
            <a:off x="8339898" y="4313745"/>
            <a:ext cx="3160400" cy="2011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16"/>
              </a:lnSpc>
              <a:buClr>
                <a:srgbClr val="000000"/>
              </a:buClr>
              <a:buSzPts val="2800"/>
            </a:pPr>
            <a:r>
              <a:rPr lang="ru-RU" sz="1867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Изготовление обучающего контента является гибким процессом, возможна разработка под любую дисциплину.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26"/>
          <p:cNvSpPr txBox="1"/>
          <p:nvPr/>
        </p:nvSpPr>
        <p:spPr>
          <a:xfrm>
            <a:off x="4781425" y="4313749"/>
            <a:ext cx="2934400" cy="160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16"/>
              </a:lnSpc>
              <a:buClr>
                <a:srgbClr val="000000"/>
              </a:buClr>
              <a:buSzPts val="2800"/>
            </a:pPr>
            <a:r>
              <a:rPr lang="ru-RU" sz="1867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Планируется реализации продукции по подписке или приобретению бессрочной копии.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9" name="Google Shape;889;p26"/>
          <p:cNvGrpSpPr/>
          <p:nvPr/>
        </p:nvGrpSpPr>
        <p:grpSpPr>
          <a:xfrm>
            <a:off x="2194740" y="3629695"/>
            <a:ext cx="647633" cy="131473"/>
            <a:chOff x="0" y="-14554"/>
            <a:chExt cx="1295265" cy="262946"/>
          </a:xfrm>
        </p:grpSpPr>
        <p:grpSp>
          <p:nvGrpSpPr>
            <p:cNvPr id="890" name="Google Shape;890;p26"/>
            <p:cNvGrpSpPr/>
            <p:nvPr/>
          </p:nvGrpSpPr>
          <p:grpSpPr>
            <a:xfrm>
              <a:off x="0" y="-14554"/>
              <a:ext cx="248392" cy="262946"/>
              <a:chOff x="0" y="-47625"/>
              <a:chExt cx="812800" cy="860425"/>
            </a:xfrm>
          </p:grpSpPr>
          <p:sp>
            <p:nvSpPr>
              <p:cNvPr id="891" name="Google Shape;891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</p:sp>
          <p:sp>
            <p:nvSpPr>
              <p:cNvPr id="892" name="Google Shape;892;p26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algn="ctr">
                  <a:lnSpc>
                    <a:spcPct val="186666"/>
                  </a:lnSpc>
                  <a:buClr>
                    <a:srgbClr val="000000"/>
                  </a:buClr>
                  <a:buSzPts val="1800"/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93" name="Google Shape;893;p26"/>
            <p:cNvGrpSpPr/>
            <p:nvPr/>
          </p:nvGrpSpPr>
          <p:grpSpPr>
            <a:xfrm>
              <a:off x="523681" y="-14554"/>
              <a:ext cx="248392" cy="262946"/>
              <a:chOff x="0" y="-47625"/>
              <a:chExt cx="812800" cy="860425"/>
            </a:xfrm>
          </p:grpSpPr>
          <p:sp>
            <p:nvSpPr>
              <p:cNvPr id="894" name="Google Shape;894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</p:sp>
          <p:sp>
            <p:nvSpPr>
              <p:cNvPr id="895" name="Google Shape;895;p26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algn="ctr">
                  <a:lnSpc>
                    <a:spcPct val="186666"/>
                  </a:lnSpc>
                  <a:buClr>
                    <a:srgbClr val="000000"/>
                  </a:buClr>
                  <a:buSzPts val="1800"/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6" name="Google Shape;896;p26"/>
            <p:cNvSpPr/>
            <p:nvPr/>
          </p:nvSpPr>
          <p:spPr>
            <a:xfrm>
              <a:off x="1047361" y="0"/>
              <a:ext cx="247904" cy="247904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897" name="Google Shape;897;p26"/>
          <p:cNvGrpSpPr/>
          <p:nvPr/>
        </p:nvGrpSpPr>
        <p:grpSpPr>
          <a:xfrm>
            <a:off x="9564090" y="3609434"/>
            <a:ext cx="772072" cy="145958"/>
            <a:chOff x="-248392" y="-43524"/>
            <a:chExt cx="1544144" cy="291916"/>
          </a:xfrm>
        </p:grpSpPr>
        <p:grpSp>
          <p:nvGrpSpPr>
            <p:cNvPr id="898" name="Google Shape;898;p26"/>
            <p:cNvGrpSpPr/>
            <p:nvPr/>
          </p:nvGrpSpPr>
          <p:grpSpPr>
            <a:xfrm>
              <a:off x="-248392" y="-14554"/>
              <a:ext cx="496783" cy="262946"/>
              <a:chOff x="-812800" y="-47625"/>
              <a:chExt cx="1625600" cy="860425"/>
            </a:xfrm>
          </p:grpSpPr>
          <p:sp>
            <p:nvSpPr>
              <p:cNvPr id="899" name="Google Shape;899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</p:sp>
          <p:sp>
            <p:nvSpPr>
              <p:cNvPr id="900" name="Google Shape;900;p26"/>
              <p:cNvSpPr txBox="1"/>
              <p:nvPr/>
            </p:nvSpPr>
            <p:spPr>
              <a:xfrm>
                <a:off x="-81280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algn="ctr">
                  <a:lnSpc>
                    <a:spcPct val="186666"/>
                  </a:lnSpc>
                  <a:buClr>
                    <a:srgbClr val="000000"/>
                  </a:buClr>
                  <a:buSzPts val="1800"/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1" name="Google Shape;901;p26"/>
            <p:cNvGrpSpPr/>
            <p:nvPr/>
          </p:nvGrpSpPr>
          <p:grpSpPr>
            <a:xfrm>
              <a:off x="223311" y="-43524"/>
              <a:ext cx="548762" cy="291916"/>
              <a:chOff x="-982887" y="-142422"/>
              <a:chExt cx="1795687" cy="955222"/>
            </a:xfrm>
          </p:grpSpPr>
          <p:sp>
            <p:nvSpPr>
              <p:cNvPr id="902" name="Google Shape;902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</p:sp>
          <p:sp>
            <p:nvSpPr>
              <p:cNvPr id="903" name="Google Shape;903;p26"/>
              <p:cNvSpPr txBox="1"/>
              <p:nvPr/>
            </p:nvSpPr>
            <p:spPr>
              <a:xfrm>
                <a:off x="-982887" y="-142422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algn="ctr">
                  <a:lnSpc>
                    <a:spcPct val="186666"/>
                  </a:lnSpc>
                  <a:buClr>
                    <a:srgbClr val="000000"/>
                  </a:buClr>
                  <a:buSzPts val="1800"/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4" name="Google Shape;904;p26"/>
            <p:cNvGrpSpPr/>
            <p:nvPr/>
          </p:nvGrpSpPr>
          <p:grpSpPr>
            <a:xfrm>
              <a:off x="1047361" y="-14554"/>
              <a:ext cx="248392" cy="262946"/>
              <a:chOff x="0" y="-47625"/>
              <a:chExt cx="812800" cy="860425"/>
            </a:xfrm>
          </p:grpSpPr>
          <p:sp>
            <p:nvSpPr>
              <p:cNvPr id="905" name="Google Shape;905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</p:sp>
          <p:sp>
            <p:nvSpPr>
              <p:cNvPr id="906" name="Google Shape;906;p26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algn="ctr">
                  <a:lnSpc>
                    <a:spcPct val="186666"/>
                  </a:lnSpc>
                  <a:buClr>
                    <a:srgbClr val="000000"/>
                  </a:buClr>
                  <a:buSzPts val="1800"/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1420AC7-92AD-44BE-A402-3B9CD6D94456}"/>
              </a:ext>
            </a:extLst>
          </p:cNvPr>
          <p:cNvSpPr/>
          <p:nvPr/>
        </p:nvSpPr>
        <p:spPr>
          <a:xfrm>
            <a:off x="-1" y="273742"/>
            <a:ext cx="12192001" cy="752664"/>
          </a:xfrm>
          <a:prstGeom prst="rect">
            <a:avLst/>
          </a:prstGeom>
          <a:solidFill>
            <a:srgbClr val="FDC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11" name="Google Shape;911;p27"/>
          <p:cNvPicPr preferRelativeResize="0"/>
          <p:nvPr/>
        </p:nvPicPr>
        <p:blipFill rotWithShape="1">
          <a:blip r:embed="rId3">
            <a:alphaModFix amt="38000"/>
          </a:blip>
          <a:srcRect l="-14443" t="35000" r="-14443" b="16666"/>
          <a:stretch/>
        </p:blipFill>
        <p:spPr>
          <a:xfrm>
            <a:off x="-1828800" y="0"/>
            <a:ext cx="15849599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1" name="Google Shape;921;p27"/>
          <p:cNvGrpSpPr/>
          <p:nvPr/>
        </p:nvGrpSpPr>
        <p:grpSpPr>
          <a:xfrm>
            <a:off x="3535056" y="2196697"/>
            <a:ext cx="2491002" cy="3677415"/>
            <a:chOff x="7070111" y="4393392"/>
            <a:chExt cx="4982004" cy="7354831"/>
          </a:xfrm>
        </p:grpSpPr>
        <p:sp>
          <p:nvSpPr>
            <p:cNvPr id="922" name="Google Shape;922;p27"/>
            <p:cNvSpPr/>
            <p:nvPr/>
          </p:nvSpPr>
          <p:spPr>
            <a:xfrm>
              <a:off x="7070111" y="4393392"/>
              <a:ext cx="4981954" cy="7354831"/>
            </a:xfrm>
            <a:prstGeom prst="roundRect">
              <a:avLst>
                <a:gd name="adj" fmla="val 4058"/>
              </a:avLst>
            </a:prstGeom>
            <a:solidFill>
              <a:schemeClr val="accent6">
                <a:alpha val="27843"/>
              </a:scheme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23" name="Google Shape;923;p27"/>
            <p:cNvSpPr/>
            <p:nvPr/>
          </p:nvSpPr>
          <p:spPr>
            <a:xfrm>
              <a:off x="7070140" y="4393457"/>
              <a:ext cx="4981975" cy="1216820"/>
            </a:xfrm>
            <a:custGeom>
              <a:avLst/>
              <a:gdLst/>
              <a:ahLst/>
              <a:cxnLst/>
              <a:rect l="l" t="t" r="r" b="b"/>
              <a:pathLst>
                <a:path w="21599" h="21599" extrusionOk="0">
                  <a:moveTo>
                    <a:pt x="1341" y="0"/>
                  </a:moveTo>
                  <a:cubicBezTo>
                    <a:pt x="947" y="0"/>
                    <a:pt x="712" y="-1"/>
                    <a:pt x="554" y="268"/>
                  </a:cubicBezTo>
                  <a:cubicBezTo>
                    <a:pt x="328" y="606"/>
                    <a:pt x="148" y="1340"/>
                    <a:pt x="66" y="2268"/>
                  </a:cubicBezTo>
                  <a:cubicBezTo>
                    <a:pt x="0" y="2912"/>
                    <a:pt x="0" y="3871"/>
                    <a:pt x="0" y="5481"/>
                  </a:cubicBezTo>
                  <a:lnTo>
                    <a:pt x="0" y="21599"/>
                  </a:lnTo>
                  <a:lnTo>
                    <a:pt x="21600" y="21599"/>
                  </a:lnTo>
                  <a:lnTo>
                    <a:pt x="21600" y="5481"/>
                  </a:lnTo>
                  <a:cubicBezTo>
                    <a:pt x="21600" y="3871"/>
                    <a:pt x="21600" y="2912"/>
                    <a:pt x="21534" y="2268"/>
                  </a:cubicBezTo>
                  <a:cubicBezTo>
                    <a:pt x="21452" y="1340"/>
                    <a:pt x="21272" y="606"/>
                    <a:pt x="21046" y="268"/>
                  </a:cubicBezTo>
                  <a:cubicBezTo>
                    <a:pt x="20888" y="-1"/>
                    <a:pt x="20652" y="0"/>
                    <a:pt x="20259" y="0"/>
                  </a:cubicBezTo>
                  <a:lnTo>
                    <a:pt x="1341" y="0"/>
                  </a:lnTo>
                  <a:close/>
                </a:path>
              </a:pathLst>
            </a:custGeom>
            <a:solidFill>
              <a:srgbClr val="6FCB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24" name="Google Shape;924;p27"/>
            <p:cNvSpPr/>
            <p:nvPr/>
          </p:nvSpPr>
          <p:spPr>
            <a:xfrm>
              <a:off x="8011820" y="10415358"/>
              <a:ext cx="3098534" cy="836222"/>
            </a:xfrm>
            <a:prstGeom prst="roundRect">
              <a:avLst>
                <a:gd name="adj" fmla="val 34231"/>
              </a:avLst>
            </a:prstGeom>
            <a:solidFill>
              <a:srgbClr val="057C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25" name="Google Shape;925;p27"/>
            <p:cNvSpPr txBox="1"/>
            <p:nvPr/>
          </p:nvSpPr>
          <p:spPr>
            <a:xfrm>
              <a:off x="8404381" y="10611219"/>
              <a:ext cx="2313300" cy="4411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algn="ctr"/>
              <a:r>
                <a:rPr lang="ru-RU" sz="1100" b="1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КУПИТЬ</a:t>
              </a:r>
              <a:endParaRPr sz="1200"/>
            </a:p>
          </p:txBody>
        </p:sp>
        <p:sp>
          <p:nvSpPr>
            <p:cNvPr id="926" name="Google Shape;926;p27"/>
            <p:cNvSpPr txBox="1"/>
            <p:nvPr/>
          </p:nvSpPr>
          <p:spPr>
            <a:xfrm>
              <a:off x="7070141" y="6787620"/>
              <a:ext cx="4972500" cy="38266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sz="1100" dirty="0" err="1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Видеолекции</a:t>
              </a:r>
              <a:r>
                <a:rPr lang="ru-RU" sz="1100" dirty="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 к урокам; </a:t>
              </a:r>
              <a:endParaRPr sz="1200" dirty="0"/>
            </a:p>
            <a:p>
              <a:pPr algn="ctr">
                <a:lnSpc>
                  <a:spcPct val="150000"/>
                </a:lnSpc>
              </a:pPr>
              <a:r>
                <a:rPr lang="ru-RU" sz="1100" dirty="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Виртуальная лаборатория; </a:t>
              </a:r>
              <a:endParaRPr sz="1200" dirty="0"/>
            </a:p>
            <a:p>
              <a:pPr algn="ctr">
                <a:lnSpc>
                  <a:spcPct val="150000"/>
                </a:lnSpc>
              </a:pPr>
              <a:r>
                <a:rPr lang="ru-RU" sz="1100" dirty="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Текст лекции; </a:t>
              </a:r>
              <a:endParaRPr sz="1200" dirty="0"/>
            </a:p>
            <a:p>
              <a:pPr algn="ctr">
                <a:lnSpc>
                  <a:spcPct val="150000"/>
                </a:lnSpc>
              </a:pPr>
              <a:r>
                <a:rPr lang="ru-RU" sz="1100" dirty="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Проверка заданий; </a:t>
              </a:r>
              <a:endParaRPr sz="1200" dirty="0"/>
            </a:p>
            <a:p>
              <a:pPr algn="ctr">
                <a:lnSpc>
                  <a:spcPct val="150000"/>
                </a:lnSpc>
              </a:pPr>
              <a:r>
                <a:rPr lang="ru-RU" sz="1100" dirty="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База данных студентов;</a:t>
              </a:r>
              <a:endParaRPr sz="1200" dirty="0"/>
            </a:p>
            <a:p>
              <a:pPr algn="ctr">
                <a:lnSpc>
                  <a:spcPct val="150000"/>
                </a:lnSpc>
              </a:pPr>
              <a:r>
                <a:rPr lang="ru-RU" sz="1100" dirty="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Контент ~ 36 часов.</a:t>
              </a:r>
              <a:endParaRPr sz="1200" dirty="0"/>
            </a:p>
            <a:p>
              <a:pPr>
                <a:lnSpc>
                  <a:spcPct val="200000"/>
                </a:lnSpc>
              </a:pPr>
              <a:endParaRPr sz="1100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27"/>
            <p:cNvSpPr txBox="1"/>
            <p:nvPr/>
          </p:nvSpPr>
          <p:spPr>
            <a:xfrm>
              <a:off x="7070141" y="4792316"/>
              <a:ext cx="4972500" cy="5334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algn="ctr"/>
              <a:r>
                <a:rPr lang="ru-RU" sz="1400" b="1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Готовый курс 36 часов</a:t>
              </a:r>
              <a:endParaRPr sz="1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8" name="Google Shape;928;p27"/>
            <p:cNvSpPr txBox="1"/>
            <p:nvPr/>
          </p:nvSpPr>
          <p:spPr>
            <a:xfrm>
              <a:off x="8011821" y="6089884"/>
              <a:ext cx="3098400" cy="6565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r>
                <a:rPr lang="ru-RU" b="1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75 000 </a:t>
              </a:r>
              <a:r>
                <a:rPr lang="ru-RU" b="1">
                  <a:solidFill>
                    <a:srgbClr val="24242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₽</a:t>
              </a:r>
              <a:endPara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9" name="Google Shape;929;p27"/>
            <p:cNvSpPr txBox="1"/>
            <p:nvPr/>
          </p:nvSpPr>
          <p:spPr>
            <a:xfrm>
              <a:off x="7917855" y="6152044"/>
              <a:ext cx="437100" cy="4411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endParaRPr sz="11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930" name="Google Shape;930;p27"/>
          <p:cNvGrpSpPr/>
          <p:nvPr/>
        </p:nvGrpSpPr>
        <p:grpSpPr>
          <a:xfrm>
            <a:off x="6158802" y="2196697"/>
            <a:ext cx="2491065" cy="3677415"/>
            <a:chOff x="12317604" y="4393392"/>
            <a:chExt cx="4982129" cy="7354831"/>
          </a:xfrm>
        </p:grpSpPr>
        <p:sp>
          <p:nvSpPr>
            <p:cNvPr id="931" name="Google Shape;931;p27"/>
            <p:cNvSpPr/>
            <p:nvPr/>
          </p:nvSpPr>
          <p:spPr>
            <a:xfrm>
              <a:off x="12317604" y="4393392"/>
              <a:ext cx="4981954" cy="7354831"/>
            </a:xfrm>
            <a:prstGeom prst="roundRect">
              <a:avLst>
                <a:gd name="adj" fmla="val 4058"/>
              </a:avLst>
            </a:prstGeom>
            <a:solidFill>
              <a:schemeClr val="accent6">
                <a:alpha val="27843"/>
              </a:scheme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32" name="Google Shape;932;p27"/>
            <p:cNvSpPr/>
            <p:nvPr/>
          </p:nvSpPr>
          <p:spPr>
            <a:xfrm>
              <a:off x="12317633" y="4393457"/>
              <a:ext cx="4981975" cy="1216820"/>
            </a:xfrm>
            <a:custGeom>
              <a:avLst/>
              <a:gdLst/>
              <a:ahLst/>
              <a:cxnLst/>
              <a:rect l="l" t="t" r="r" b="b"/>
              <a:pathLst>
                <a:path w="21599" h="21599" extrusionOk="0">
                  <a:moveTo>
                    <a:pt x="1341" y="0"/>
                  </a:moveTo>
                  <a:cubicBezTo>
                    <a:pt x="947" y="0"/>
                    <a:pt x="712" y="-1"/>
                    <a:pt x="554" y="268"/>
                  </a:cubicBezTo>
                  <a:cubicBezTo>
                    <a:pt x="328" y="606"/>
                    <a:pt x="148" y="1340"/>
                    <a:pt x="66" y="2268"/>
                  </a:cubicBezTo>
                  <a:cubicBezTo>
                    <a:pt x="0" y="2912"/>
                    <a:pt x="0" y="3871"/>
                    <a:pt x="0" y="5481"/>
                  </a:cubicBezTo>
                  <a:lnTo>
                    <a:pt x="0" y="21599"/>
                  </a:lnTo>
                  <a:lnTo>
                    <a:pt x="21600" y="21599"/>
                  </a:lnTo>
                  <a:lnTo>
                    <a:pt x="21600" y="5481"/>
                  </a:lnTo>
                  <a:cubicBezTo>
                    <a:pt x="21600" y="3871"/>
                    <a:pt x="21600" y="2912"/>
                    <a:pt x="21534" y="2268"/>
                  </a:cubicBezTo>
                  <a:cubicBezTo>
                    <a:pt x="21452" y="1340"/>
                    <a:pt x="21272" y="606"/>
                    <a:pt x="21046" y="268"/>
                  </a:cubicBezTo>
                  <a:cubicBezTo>
                    <a:pt x="20888" y="-1"/>
                    <a:pt x="20652" y="0"/>
                    <a:pt x="20259" y="0"/>
                  </a:cubicBezTo>
                  <a:lnTo>
                    <a:pt x="1341" y="0"/>
                  </a:lnTo>
                  <a:close/>
                </a:path>
              </a:pathLst>
            </a:custGeom>
            <a:solidFill>
              <a:srgbClr val="6FCB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33" name="Google Shape;933;p27"/>
            <p:cNvSpPr/>
            <p:nvPr/>
          </p:nvSpPr>
          <p:spPr>
            <a:xfrm>
              <a:off x="13259313" y="10415358"/>
              <a:ext cx="3098534" cy="836222"/>
            </a:xfrm>
            <a:prstGeom prst="roundRect">
              <a:avLst>
                <a:gd name="adj" fmla="val 34231"/>
              </a:avLst>
            </a:prstGeom>
            <a:solidFill>
              <a:srgbClr val="057C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34" name="Google Shape;934;p27"/>
            <p:cNvSpPr txBox="1"/>
            <p:nvPr/>
          </p:nvSpPr>
          <p:spPr>
            <a:xfrm>
              <a:off x="13651874" y="10611219"/>
              <a:ext cx="2313300" cy="4411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algn="ctr"/>
              <a:r>
                <a:rPr lang="ru-RU" sz="1100" b="1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КУПИТЬ</a:t>
              </a:r>
              <a:endParaRPr sz="1200"/>
            </a:p>
          </p:txBody>
        </p:sp>
        <p:sp>
          <p:nvSpPr>
            <p:cNvPr id="935" name="Google Shape;935;p27"/>
            <p:cNvSpPr txBox="1"/>
            <p:nvPr/>
          </p:nvSpPr>
          <p:spPr>
            <a:xfrm>
              <a:off x="12317634" y="6858616"/>
              <a:ext cx="4982099" cy="3149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sz="11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Видеолекции к урокам; 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1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Виртуальная лаборатория;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1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Реализация ВАШЕЙ программы; 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1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Проверка заданий; 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1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База данных студентов;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1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 Контент по согласованию.</a:t>
              </a:r>
              <a:endParaRPr sz="1200"/>
            </a:p>
          </p:txBody>
        </p:sp>
        <p:sp>
          <p:nvSpPr>
            <p:cNvPr id="936" name="Google Shape;936;p27"/>
            <p:cNvSpPr txBox="1"/>
            <p:nvPr/>
          </p:nvSpPr>
          <p:spPr>
            <a:xfrm>
              <a:off x="12830352" y="4699778"/>
              <a:ext cx="3956399" cy="5334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algn="ctr"/>
              <a:r>
                <a:rPr lang="ru-RU" sz="1400" b="1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 заказ</a:t>
              </a:r>
              <a:endParaRPr sz="1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7" name="Google Shape;937;p27"/>
            <p:cNvSpPr txBox="1"/>
            <p:nvPr/>
          </p:nvSpPr>
          <p:spPr>
            <a:xfrm>
              <a:off x="12461036" y="6089884"/>
              <a:ext cx="4838399" cy="6565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r>
                <a:rPr lang="ru-RU" b="1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3000 </a:t>
              </a:r>
              <a:r>
                <a:rPr lang="ru-RU" b="1">
                  <a:solidFill>
                    <a:srgbClr val="24242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₽</a:t>
              </a:r>
              <a:r>
                <a:rPr lang="ru-RU" b="1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/ ак.час</a:t>
              </a:r>
              <a:endPara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8" name="Google Shape;938;p27"/>
            <p:cNvSpPr txBox="1"/>
            <p:nvPr/>
          </p:nvSpPr>
          <p:spPr>
            <a:xfrm>
              <a:off x="13165348" y="6152044"/>
              <a:ext cx="437100" cy="4411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endParaRPr sz="11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939" name="Google Shape;939;p27"/>
          <p:cNvGrpSpPr/>
          <p:nvPr/>
        </p:nvGrpSpPr>
        <p:grpSpPr>
          <a:xfrm>
            <a:off x="8764174" y="2196697"/>
            <a:ext cx="2516450" cy="3677415"/>
            <a:chOff x="17528346" y="4393392"/>
            <a:chExt cx="5032900" cy="7354831"/>
          </a:xfrm>
        </p:grpSpPr>
        <p:sp>
          <p:nvSpPr>
            <p:cNvPr id="940" name="Google Shape;940;p27"/>
            <p:cNvSpPr/>
            <p:nvPr/>
          </p:nvSpPr>
          <p:spPr>
            <a:xfrm>
              <a:off x="17565096" y="4393392"/>
              <a:ext cx="4981954" cy="7354831"/>
            </a:xfrm>
            <a:prstGeom prst="roundRect">
              <a:avLst>
                <a:gd name="adj" fmla="val 4058"/>
              </a:avLst>
            </a:prstGeom>
            <a:solidFill>
              <a:schemeClr val="accent6">
                <a:alpha val="27843"/>
              </a:scheme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41" name="Google Shape;941;p27"/>
            <p:cNvSpPr/>
            <p:nvPr/>
          </p:nvSpPr>
          <p:spPr>
            <a:xfrm>
              <a:off x="17565125" y="4393457"/>
              <a:ext cx="4981975" cy="1216820"/>
            </a:xfrm>
            <a:custGeom>
              <a:avLst/>
              <a:gdLst/>
              <a:ahLst/>
              <a:cxnLst/>
              <a:rect l="l" t="t" r="r" b="b"/>
              <a:pathLst>
                <a:path w="21599" h="21599" extrusionOk="0">
                  <a:moveTo>
                    <a:pt x="1341" y="0"/>
                  </a:moveTo>
                  <a:cubicBezTo>
                    <a:pt x="947" y="0"/>
                    <a:pt x="712" y="-1"/>
                    <a:pt x="554" y="268"/>
                  </a:cubicBezTo>
                  <a:cubicBezTo>
                    <a:pt x="328" y="606"/>
                    <a:pt x="148" y="1340"/>
                    <a:pt x="66" y="2268"/>
                  </a:cubicBezTo>
                  <a:cubicBezTo>
                    <a:pt x="0" y="2912"/>
                    <a:pt x="0" y="3871"/>
                    <a:pt x="0" y="5481"/>
                  </a:cubicBezTo>
                  <a:lnTo>
                    <a:pt x="0" y="21599"/>
                  </a:lnTo>
                  <a:lnTo>
                    <a:pt x="21600" y="21599"/>
                  </a:lnTo>
                  <a:lnTo>
                    <a:pt x="21600" y="5481"/>
                  </a:lnTo>
                  <a:cubicBezTo>
                    <a:pt x="21600" y="3871"/>
                    <a:pt x="21600" y="2912"/>
                    <a:pt x="21534" y="2268"/>
                  </a:cubicBezTo>
                  <a:cubicBezTo>
                    <a:pt x="21452" y="1340"/>
                    <a:pt x="21272" y="606"/>
                    <a:pt x="21046" y="268"/>
                  </a:cubicBezTo>
                  <a:cubicBezTo>
                    <a:pt x="20888" y="-1"/>
                    <a:pt x="20652" y="0"/>
                    <a:pt x="20259" y="0"/>
                  </a:cubicBezTo>
                  <a:lnTo>
                    <a:pt x="1341" y="0"/>
                  </a:lnTo>
                  <a:close/>
                </a:path>
              </a:pathLst>
            </a:custGeom>
            <a:solidFill>
              <a:srgbClr val="6FCB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42" name="Google Shape;942;p27"/>
            <p:cNvSpPr/>
            <p:nvPr/>
          </p:nvSpPr>
          <p:spPr>
            <a:xfrm>
              <a:off x="18506805" y="10415358"/>
              <a:ext cx="3098534" cy="836222"/>
            </a:xfrm>
            <a:prstGeom prst="roundRect">
              <a:avLst>
                <a:gd name="adj" fmla="val 34231"/>
              </a:avLst>
            </a:prstGeom>
            <a:solidFill>
              <a:srgbClr val="057C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43" name="Google Shape;943;p27"/>
            <p:cNvSpPr txBox="1"/>
            <p:nvPr/>
          </p:nvSpPr>
          <p:spPr>
            <a:xfrm>
              <a:off x="18899366" y="10611219"/>
              <a:ext cx="2313300" cy="4411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algn="ctr"/>
              <a:r>
                <a:rPr lang="ru-RU" sz="1100" b="1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КУПИТЬ</a:t>
              </a:r>
              <a:endParaRPr sz="1200"/>
            </a:p>
          </p:txBody>
        </p:sp>
        <p:sp>
          <p:nvSpPr>
            <p:cNvPr id="944" name="Google Shape;944;p27"/>
            <p:cNvSpPr txBox="1"/>
            <p:nvPr/>
          </p:nvSpPr>
          <p:spPr>
            <a:xfrm>
              <a:off x="17528346" y="6864938"/>
              <a:ext cx="4982100" cy="3949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sz="10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Видеолекции к урокам; 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0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Виртуальная лаборатория; 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0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Полная разработка ВАШЕЙ программы;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0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Проверка заданий; 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0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База данных студентов;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0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 Контент по согласованию.</a:t>
              </a:r>
              <a:endParaRPr sz="1200"/>
            </a:p>
            <a:p>
              <a:pPr>
                <a:lnSpc>
                  <a:spcPct val="200000"/>
                </a:lnSpc>
              </a:pPr>
              <a:endParaRPr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27"/>
            <p:cNvSpPr txBox="1"/>
            <p:nvPr/>
          </p:nvSpPr>
          <p:spPr>
            <a:xfrm>
              <a:off x="17621582" y="4673790"/>
              <a:ext cx="4869000" cy="5334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algn="ctr"/>
              <a:r>
                <a:rPr lang="ru-RU" sz="1400" b="1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Программа под ключ</a:t>
              </a:r>
              <a:endParaRPr sz="1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46" name="Google Shape;946;p27"/>
            <p:cNvSpPr txBox="1"/>
            <p:nvPr/>
          </p:nvSpPr>
          <p:spPr>
            <a:xfrm>
              <a:off x="17565046" y="6089884"/>
              <a:ext cx="4996200" cy="6565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r>
                <a:rPr lang="ru-RU" b="1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5000 </a:t>
              </a:r>
              <a:r>
                <a:rPr lang="ru-RU" b="1">
                  <a:solidFill>
                    <a:srgbClr val="24242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₽</a:t>
              </a:r>
              <a:r>
                <a:rPr lang="ru-RU" b="1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/ ак.час</a:t>
              </a:r>
              <a:endPara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47" name="Google Shape;947;p27"/>
            <p:cNvSpPr txBox="1"/>
            <p:nvPr/>
          </p:nvSpPr>
          <p:spPr>
            <a:xfrm>
              <a:off x="18412840" y="6152044"/>
              <a:ext cx="437100" cy="4411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endParaRPr sz="11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949" name="Google Shape;949;p27"/>
          <p:cNvSpPr txBox="1"/>
          <p:nvPr/>
        </p:nvSpPr>
        <p:spPr>
          <a:xfrm>
            <a:off x="634229" y="1088342"/>
            <a:ext cx="51400" cy="78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endParaRPr sz="4800">
              <a:solidFill>
                <a:srgbClr val="FFD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50" name="Google Shape;950;p27"/>
          <p:cNvSpPr txBox="1"/>
          <p:nvPr/>
        </p:nvSpPr>
        <p:spPr>
          <a:xfrm>
            <a:off x="411264" y="326810"/>
            <a:ext cx="11369469" cy="800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4334" b="1" dirty="0">
                <a:solidFill>
                  <a:srgbClr val="000000"/>
                </a:solidFill>
                <a:latin typeface="Neutral Face" pitchFamily="50" charset="0"/>
                <a:ea typeface="Forum"/>
                <a:cs typeface="Forum"/>
                <a:sym typeface="Forum"/>
              </a:rPr>
              <a:t>ЦЕНОВАЯ ПОЛИТИКА</a:t>
            </a:r>
            <a:endParaRPr sz="1200" b="1" dirty="0">
              <a:latin typeface="Neutral Face" pitchFamily="50" charset="0"/>
            </a:endParaRPr>
          </a:p>
        </p:txBody>
      </p:sp>
      <p:grpSp>
        <p:nvGrpSpPr>
          <p:cNvPr id="912" name="Google Shape;912;p27"/>
          <p:cNvGrpSpPr/>
          <p:nvPr/>
        </p:nvGrpSpPr>
        <p:grpSpPr>
          <a:xfrm>
            <a:off x="880781" y="2196697"/>
            <a:ext cx="2521579" cy="3677400"/>
            <a:chOff x="1761559" y="4393392"/>
            <a:chExt cx="5043159" cy="7354800"/>
          </a:xfrm>
        </p:grpSpPr>
        <p:sp>
          <p:nvSpPr>
            <p:cNvPr id="913" name="Google Shape;913;p27"/>
            <p:cNvSpPr/>
            <p:nvPr/>
          </p:nvSpPr>
          <p:spPr>
            <a:xfrm>
              <a:off x="1822618" y="4393392"/>
              <a:ext cx="4982100" cy="7354800"/>
            </a:xfrm>
            <a:prstGeom prst="roundRect">
              <a:avLst>
                <a:gd name="adj" fmla="val 4058"/>
              </a:avLst>
            </a:prstGeom>
            <a:solidFill>
              <a:schemeClr val="accent6">
                <a:alpha val="27843"/>
              </a:scheme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14" name="Google Shape;914;p27"/>
            <p:cNvSpPr/>
            <p:nvPr/>
          </p:nvSpPr>
          <p:spPr>
            <a:xfrm>
              <a:off x="1822647" y="4393457"/>
              <a:ext cx="4981975" cy="1216820"/>
            </a:xfrm>
            <a:custGeom>
              <a:avLst/>
              <a:gdLst/>
              <a:ahLst/>
              <a:cxnLst/>
              <a:rect l="l" t="t" r="r" b="b"/>
              <a:pathLst>
                <a:path w="21599" h="21599" extrusionOk="0">
                  <a:moveTo>
                    <a:pt x="1341" y="0"/>
                  </a:moveTo>
                  <a:cubicBezTo>
                    <a:pt x="947" y="0"/>
                    <a:pt x="712" y="-1"/>
                    <a:pt x="554" y="268"/>
                  </a:cubicBezTo>
                  <a:cubicBezTo>
                    <a:pt x="328" y="606"/>
                    <a:pt x="148" y="1340"/>
                    <a:pt x="66" y="2268"/>
                  </a:cubicBezTo>
                  <a:cubicBezTo>
                    <a:pt x="0" y="2912"/>
                    <a:pt x="0" y="3871"/>
                    <a:pt x="0" y="5481"/>
                  </a:cubicBezTo>
                  <a:lnTo>
                    <a:pt x="0" y="21599"/>
                  </a:lnTo>
                  <a:lnTo>
                    <a:pt x="21600" y="21599"/>
                  </a:lnTo>
                  <a:lnTo>
                    <a:pt x="21600" y="5481"/>
                  </a:lnTo>
                  <a:cubicBezTo>
                    <a:pt x="21600" y="3871"/>
                    <a:pt x="21600" y="2912"/>
                    <a:pt x="21534" y="2268"/>
                  </a:cubicBezTo>
                  <a:cubicBezTo>
                    <a:pt x="21452" y="1340"/>
                    <a:pt x="21272" y="606"/>
                    <a:pt x="21046" y="268"/>
                  </a:cubicBezTo>
                  <a:cubicBezTo>
                    <a:pt x="20888" y="-1"/>
                    <a:pt x="20652" y="0"/>
                    <a:pt x="20259" y="0"/>
                  </a:cubicBezTo>
                  <a:lnTo>
                    <a:pt x="1341" y="0"/>
                  </a:lnTo>
                  <a:close/>
                </a:path>
              </a:pathLst>
            </a:custGeom>
            <a:solidFill>
              <a:srgbClr val="6FCB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FFD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15" name="Google Shape;915;p27"/>
            <p:cNvSpPr/>
            <p:nvPr/>
          </p:nvSpPr>
          <p:spPr>
            <a:xfrm>
              <a:off x="2764327" y="10415358"/>
              <a:ext cx="3098534" cy="836222"/>
            </a:xfrm>
            <a:prstGeom prst="roundRect">
              <a:avLst>
                <a:gd name="adj" fmla="val 34231"/>
              </a:avLst>
            </a:prstGeom>
            <a:solidFill>
              <a:srgbClr val="057C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16" name="Google Shape;916;p27"/>
            <p:cNvSpPr txBox="1"/>
            <p:nvPr/>
          </p:nvSpPr>
          <p:spPr>
            <a:xfrm>
              <a:off x="3156887" y="10611220"/>
              <a:ext cx="2313300" cy="4411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algn="ctr"/>
              <a:r>
                <a:rPr lang="ru-RU" sz="1100" b="1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КУПИТЬ</a:t>
              </a:r>
              <a:endParaRPr sz="11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7" name="Google Shape;917;p27"/>
            <p:cNvSpPr txBox="1"/>
            <p:nvPr/>
          </p:nvSpPr>
          <p:spPr>
            <a:xfrm>
              <a:off x="1822647" y="6787620"/>
              <a:ext cx="4802401" cy="3149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sz="11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Видеолекции к урокам; 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1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Виртуальная лаборатория; 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1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Текст лекции;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1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Проверка заданий;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1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База данных студентов;</a:t>
              </a:r>
              <a:endParaRPr sz="1200"/>
            </a:p>
            <a:p>
              <a:pPr algn="ctr">
                <a:lnSpc>
                  <a:spcPct val="150000"/>
                </a:lnSpc>
              </a:pPr>
              <a:r>
                <a:rPr lang="ru-RU" sz="11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Контент ~ 18 часов.</a:t>
              </a:r>
              <a:endParaRPr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918" name="Google Shape;918;p27"/>
            <p:cNvSpPr txBox="1"/>
            <p:nvPr/>
          </p:nvSpPr>
          <p:spPr>
            <a:xfrm>
              <a:off x="1761559" y="4792318"/>
              <a:ext cx="4982101" cy="5334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algn="ctr"/>
              <a:r>
                <a:rPr lang="ru-RU" sz="1400" b="1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Готовый курс 18 часов</a:t>
              </a:r>
              <a:endParaRPr sz="1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9" name="Google Shape;919;p27"/>
            <p:cNvSpPr txBox="1"/>
            <p:nvPr/>
          </p:nvSpPr>
          <p:spPr>
            <a:xfrm>
              <a:off x="2764327" y="6089886"/>
              <a:ext cx="3098401" cy="6565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r>
                <a:rPr lang="ru-RU" b="1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40 000</a:t>
              </a:r>
              <a:r>
                <a:rPr lang="ru-RU" b="1">
                  <a:solidFill>
                    <a:srgbClr val="24242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₽</a:t>
              </a:r>
              <a:endPara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0" name="Google Shape;920;p27"/>
            <p:cNvSpPr txBox="1"/>
            <p:nvPr/>
          </p:nvSpPr>
          <p:spPr>
            <a:xfrm>
              <a:off x="2670359" y="6152046"/>
              <a:ext cx="437100" cy="4411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endParaRPr sz="11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5" name="Google Shape;955;p28"/>
          <p:cNvPicPr preferRelativeResize="0"/>
          <p:nvPr/>
        </p:nvPicPr>
        <p:blipFill rotWithShape="1">
          <a:blip r:embed="rId3">
            <a:alphaModFix amt="38000"/>
          </a:blip>
          <a:srcRect l="-14447" t="34999" r="-14434" b="16665"/>
          <a:stretch/>
        </p:blipFill>
        <p:spPr>
          <a:xfrm>
            <a:off x="-1828800" y="0"/>
            <a:ext cx="158495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6" name="Google Shape;956;p28"/>
          <p:cNvSpPr txBox="1"/>
          <p:nvPr/>
        </p:nvSpPr>
        <p:spPr>
          <a:xfrm>
            <a:off x="0" y="787483"/>
            <a:ext cx="11914000" cy="543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endParaRPr sz="3200">
              <a:solidFill>
                <a:srgbClr val="FFD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pSp>
        <p:nvGrpSpPr>
          <p:cNvPr id="957" name="Google Shape;957;p28"/>
          <p:cNvGrpSpPr/>
          <p:nvPr/>
        </p:nvGrpSpPr>
        <p:grpSpPr>
          <a:xfrm>
            <a:off x="2014800" y="1803480"/>
            <a:ext cx="3775969" cy="4755614"/>
            <a:chOff x="1822618" y="4393392"/>
            <a:chExt cx="5319764" cy="7354800"/>
          </a:xfrm>
        </p:grpSpPr>
        <p:sp>
          <p:nvSpPr>
            <p:cNvPr id="958" name="Google Shape;958;p28"/>
            <p:cNvSpPr/>
            <p:nvPr/>
          </p:nvSpPr>
          <p:spPr>
            <a:xfrm>
              <a:off x="1822618" y="4393392"/>
              <a:ext cx="4982100" cy="7354800"/>
            </a:xfrm>
            <a:prstGeom prst="roundRect">
              <a:avLst>
                <a:gd name="adj" fmla="val 4058"/>
              </a:avLst>
            </a:prstGeom>
            <a:solidFill>
              <a:schemeClr val="accent6">
                <a:alpha val="27840"/>
              </a:scheme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59" name="Google Shape;959;p28"/>
            <p:cNvSpPr/>
            <p:nvPr/>
          </p:nvSpPr>
          <p:spPr>
            <a:xfrm>
              <a:off x="1822648" y="4393458"/>
              <a:ext cx="4981971" cy="1216834"/>
            </a:xfrm>
            <a:custGeom>
              <a:avLst/>
              <a:gdLst/>
              <a:ahLst/>
              <a:cxnLst/>
              <a:rect l="l" t="t" r="r" b="b"/>
              <a:pathLst>
                <a:path w="21599" h="21599" extrusionOk="0">
                  <a:moveTo>
                    <a:pt x="1341" y="0"/>
                  </a:moveTo>
                  <a:cubicBezTo>
                    <a:pt x="947" y="0"/>
                    <a:pt x="712" y="-1"/>
                    <a:pt x="554" y="268"/>
                  </a:cubicBezTo>
                  <a:cubicBezTo>
                    <a:pt x="328" y="606"/>
                    <a:pt x="148" y="1340"/>
                    <a:pt x="66" y="2268"/>
                  </a:cubicBezTo>
                  <a:cubicBezTo>
                    <a:pt x="0" y="2912"/>
                    <a:pt x="0" y="3871"/>
                    <a:pt x="0" y="5481"/>
                  </a:cubicBezTo>
                  <a:lnTo>
                    <a:pt x="0" y="21599"/>
                  </a:lnTo>
                  <a:lnTo>
                    <a:pt x="21600" y="21599"/>
                  </a:lnTo>
                  <a:lnTo>
                    <a:pt x="21600" y="5481"/>
                  </a:lnTo>
                  <a:cubicBezTo>
                    <a:pt x="21600" y="3871"/>
                    <a:pt x="21600" y="2912"/>
                    <a:pt x="21534" y="2268"/>
                  </a:cubicBezTo>
                  <a:cubicBezTo>
                    <a:pt x="21452" y="1340"/>
                    <a:pt x="21272" y="606"/>
                    <a:pt x="21046" y="268"/>
                  </a:cubicBezTo>
                  <a:cubicBezTo>
                    <a:pt x="20888" y="-1"/>
                    <a:pt x="20652" y="0"/>
                    <a:pt x="20259" y="0"/>
                  </a:cubicBezTo>
                  <a:lnTo>
                    <a:pt x="1341" y="0"/>
                  </a:lnTo>
                  <a:close/>
                </a:path>
              </a:pathLst>
            </a:custGeom>
            <a:solidFill>
              <a:srgbClr val="057C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FFD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60" name="Google Shape;960;p28"/>
            <p:cNvSpPr txBox="1"/>
            <p:nvPr/>
          </p:nvSpPr>
          <p:spPr>
            <a:xfrm>
              <a:off x="2030382" y="4533800"/>
              <a:ext cx="5112000" cy="936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algn="ctr"/>
              <a:r>
                <a:rPr lang="ru-RU" b="1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Свидетельство</a:t>
              </a:r>
              <a:endParaRPr sz="1200"/>
            </a:p>
            <a:p>
              <a:pPr algn="ctr"/>
              <a:r>
                <a:rPr lang="ru-RU" b="1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 программу для ЭВМ</a:t>
              </a:r>
              <a:endPara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61" name="Google Shape;961;p28"/>
            <p:cNvSpPr txBox="1"/>
            <p:nvPr/>
          </p:nvSpPr>
          <p:spPr>
            <a:xfrm>
              <a:off x="2670361" y="6152045"/>
              <a:ext cx="437101" cy="3411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endParaRPr sz="11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62" name="Google Shape;962;p28" descr="Патентование решений в сфере IT, получить патент на программу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2799" y="2742500"/>
            <a:ext cx="2360149" cy="3328018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p28"/>
          <p:cNvSpPr txBox="1"/>
          <p:nvPr/>
        </p:nvSpPr>
        <p:spPr>
          <a:xfrm>
            <a:off x="2252454" y="6119777"/>
            <a:ext cx="3060800" cy="297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algn="ctr"/>
            <a:r>
              <a:rPr lang="ru-RU" sz="1600" b="1">
                <a:solidFill>
                  <a:srgbClr val="456CF9"/>
                </a:solidFill>
                <a:latin typeface="Montserrat"/>
                <a:ea typeface="Montserrat"/>
                <a:cs typeface="Montserrat"/>
                <a:sym typeface="Montserrat"/>
              </a:rPr>
              <a:t>На каждый тренажер</a:t>
            </a:r>
            <a:endParaRPr sz="1600" b="1">
              <a:solidFill>
                <a:srgbClr val="456CF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964" name="Google Shape;964;p28"/>
          <p:cNvGrpSpPr/>
          <p:nvPr/>
        </p:nvGrpSpPr>
        <p:grpSpPr>
          <a:xfrm>
            <a:off x="6401383" y="1803480"/>
            <a:ext cx="3538287" cy="4755614"/>
            <a:chOff x="1822618" y="4393392"/>
            <a:chExt cx="4982100" cy="7354800"/>
          </a:xfrm>
        </p:grpSpPr>
        <p:sp>
          <p:nvSpPr>
            <p:cNvPr id="965" name="Google Shape;965;p28"/>
            <p:cNvSpPr/>
            <p:nvPr/>
          </p:nvSpPr>
          <p:spPr>
            <a:xfrm>
              <a:off x="1822618" y="4393392"/>
              <a:ext cx="4982100" cy="7354800"/>
            </a:xfrm>
            <a:prstGeom prst="roundRect">
              <a:avLst>
                <a:gd name="adj" fmla="val 4058"/>
              </a:avLst>
            </a:prstGeom>
            <a:solidFill>
              <a:schemeClr val="accent6">
                <a:alpha val="27840"/>
              </a:scheme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66" name="Google Shape;966;p28"/>
            <p:cNvSpPr/>
            <p:nvPr/>
          </p:nvSpPr>
          <p:spPr>
            <a:xfrm>
              <a:off x="1822647" y="4393457"/>
              <a:ext cx="4981971" cy="1216834"/>
            </a:xfrm>
            <a:custGeom>
              <a:avLst/>
              <a:gdLst/>
              <a:ahLst/>
              <a:cxnLst/>
              <a:rect l="l" t="t" r="r" b="b"/>
              <a:pathLst>
                <a:path w="21599" h="21599" extrusionOk="0">
                  <a:moveTo>
                    <a:pt x="1341" y="0"/>
                  </a:moveTo>
                  <a:cubicBezTo>
                    <a:pt x="947" y="0"/>
                    <a:pt x="712" y="-1"/>
                    <a:pt x="554" y="268"/>
                  </a:cubicBezTo>
                  <a:cubicBezTo>
                    <a:pt x="328" y="606"/>
                    <a:pt x="148" y="1340"/>
                    <a:pt x="66" y="2268"/>
                  </a:cubicBezTo>
                  <a:cubicBezTo>
                    <a:pt x="0" y="2912"/>
                    <a:pt x="0" y="3871"/>
                    <a:pt x="0" y="5481"/>
                  </a:cubicBezTo>
                  <a:lnTo>
                    <a:pt x="0" y="21599"/>
                  </a:lnTo>
                  <a:lnTo>
                    <a:pt x="21600" y="21599"/>
                  </a:lnTo>
                  <a:lnTo>
                    <a:pt x="21600" y="5481"/>
                  </a:lnTo>
                  <a:cubicBezTo>
                    <a:pt x="21600" y="3871"/>
                    <a:pt x="21600" y="2912"/>
                    <a:pt x="21534" y="2268"/>
                  </a:cubicBezTo>
                  <a:cubicBezTo>
                    <a:pt x="21452" y="1340"/>
                    <a:pt x="21272" y="606"/>
                    <a:pt x="21046" y="268"/>
                  </a:cubicBezTo>
                  <a:cubicBezTo>
                    <a:pt x="20888" y="-1"/>
                    <a:pt x="20652" y="0"/>
                    <a:pt x="20259" y="0"/>
                  </a:cubicBezTo>
                  <a:lnTo>
                    <a:pt x="1341" y="0"/>
                  </a:lnTo>
                  <a:close/>
                </a:path>
              </a:pathLst>
            </a:custGeom>
            <a:solidFill>
              <a:srgbClr val="057C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1600">
                <a:solidFill>
                  <a:srgbClr val="FFD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967" name="Google Shape;967;p28"/>
            <p:cNvSpPr txBox="1"/>
            <p:nvPr/>
          </p:nvSpPr>
          <p:spPr>
            <a:xfrm>
              <a:off x="1822648" y="4440529"/>
              <a:ext cx="4981800" cy="1221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pPr algn="ctr"/>
              <a:r>
                <a:rPr lang="ru-RU" sz="1600" b="1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Актуализированные программы и методический материал</a:t>
              </a:r>
              <a:endParaRPr sz="1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68" name="Google Shape;968;p28"/>
            <p:cNvSpPr txBox="1"/>
            <p:nvPr/>
          </p:nvSpPr>
          <p:spPr>
            <a:xfrm>
              <a:off x="2670361" y="6152045"/>
              <a:ext cx="437099" cy="3411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spAutoFit/>
            </a:bodyPr>
            <a:lstStyle/>
            <a:p>
              <a:endParaRPr sz="11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969" name="Google Shape;969;p28"/>
          <p:cNvSpPr txBox="1"/>
          <p:nvPr/>
        </p:nvSpPr>
        <p:spPr>
          <a:xfrm>
            <a:off x="6828487" y="6119777"/>
            <a:ext cx="2785000" cy="297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algn="ctr"/>
            <a:r>
              <a:rPr lang="ru-RU" sz="1600" b="1">
                <a:solidFill>
                  <a:srgbClr val="456CF9"/>
                </a:solidFill>
                <a:latin typeface="Montserrat"/>
                <a:ea typeface="Montserrat"/>
                <a:cs typeface="Montserrat"/>
                <a:sym typeface="Montserrat"/>
              </a:rPr>
              <a:t>Для школ, СПО и ВУЗ</a:t>
            </a:r>
            <a:endParaRPr sz="1600" b="1">
              <a:solidFill>
                <a:srgbClr val="456CF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0" name="Google Shape;970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08897" y="2744892"/>
            <a:ext cx="2323087" cy="3316207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8"/>
          <p:cNvSpPr/>
          <p:nvPr/>
        </p:nvSpPr>
        <p:spPr>
          <a:xfrm>
            <a:off x="11217053" y="6172577"/>
            <a:ext cx="893400" cy="246200"/>
          </a:xfrm>
          <a:prstGeom prst="rect">
            <a:avLst/>
          </a:prstGeom>
          <a:solidFill>
            <a:srgbClr val="EFF0E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p28"/>
          <p:cNvSpPr txBox="1"/>
          <p:nvPr/>
        </p:nvSpPr>
        <p:spPr>
          <a:xfrm>
            <a:off x="118082" y="174979"/>
            <a:ext cx="11955833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3600" b="1" dirty="0">
                <a:solidFill>
                  <a:srgbClr val="000000"/>
                </a:solidFill>
                <a:latin typeface="Neutral Face" pitchFamily="50" charset="0"/>
                <a:ea typeface="Forum"/>
                <a:cs typeface="Forum"/>
                <a:sym typeface="Forum"/>
              </a:rPr>
              <a:t>ЗАЩИТА ИНТЕЛЛЕКТУАЛЬНОЙ      СОБСТВЕННОСТИ</a:t>
            </a:r>
            <a:endParaRPr sz="1100" b="1" dirty="0">
              <a:latin typeface="Neutral Face" pitchFamily="50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4EED859-2989-4A3E-843B-1769B3BD0923}"/>
              </a:ext>
            </a:extLst>
          </p:cNvPr>
          <p:cNvSpPr/>
          <p:nvPr/>
        </p:nvSpPr>
        <p:spPr>
          <a:xfrm>
            <a:off x="-2" y="85178"/>
            <a:ext cx="12192001" cy="752664"/>
          </a:xfrm>
          <a:prstGeom prst="rect">
            <a:avLst/>
          </a:prstGeom>
          <a:solidFill>
            <a:srgbClr val="FDC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Google Shape;772;p26">
            <a:extLst>
              <a:ext uri="{FF2B5EF4-FFF2-40B4-BE49-F238E27FC236}">
                <a16:creationId xmlns:a16="http://schemas.microsoft.com/office/drawing/2014/main" id="{3EFB36A5-4712-4E0C-A0A6-CED00C576EE6}"/>
              </a:ext>
            </a:extLst>
          </p:cNvPr>
          <p:cNvPicPr preferRelativeResize="0"/>
          <p:nvPr/>
        </p:nvPicPr>
        <p:blipFill rotWithShape="1">
          <a:blip r:embed="rId3">
            <a:alphaModFix amt="52999"/>
          </a:blip>
          <a:srcRect l="-24998" t="22472" r="-24997" b="21276"/>
          <a:stretch/>
        </p:blipFill>
        <p:spPr>
          <a:xfrm>
            <a:off x="-3073401" y="-82736"/>
            <a:ext cx="18338801" cy="7052496"/>
          </a:xfrm>
          <a:prstGeom prst="rect">
            <a:avLst/>
          </a:prstGeom>
          <a:noFill/>
          <a:ln>
            <a:noFill/>
          </a:ln>
        </p:spPr>
      </p:pic>
      <p:sp>
        <p:nvSpPr>
          <p:cNvPr id="979" name="Google Shape;979;p29"/>
          <p:cNvSpPr txBox="1"/>
          <p:nvPr/>
        </p:nvSpPr>
        <p:spPr>
          <a:xfrm>
            <a:off x="320033" y="1032910"/>
            <a:ext cx="51339" cy="728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endParaRPr sz="4400">
              <a:solidFill>
                <a:srgbClr val="FFD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80" name="Google Shape;980;p29"/>
          <p:cNvSpPr/>
          <p:nvPr/>
        </p:nvSpPr>
        <p:spPr>
          <a:xfrm>
            <a:off x="11065697" y="6008735"/>
            <a:ext cx="893443" cy="246221"/>
          </a:xfrm>
          <a:prstGeom prst="rect">
            <a:avLst/>
          </a:prstGeom>
          <a:solidFill>
            <a:srgbClr val="EFF0E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81" name="Google Shape;981;p29"/>
          <p:cNvGraphicFramePr/>
          <p:nvPr/>
        </p:nvGraphicFramePr>
        <p:xfrm>
          <a:off x="320033" y="937020"/>
          <a:ext cx="11251584" cy="563316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619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5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7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lt1"/>
                          </a:solidFill>
                        </a:rPr>
                        <a:t>Номер этапа</a:t>
                      </a:r>
                      <a:endParaRPr sz="1200" b="1">
                        <a:solidFill>
                          <a:schemeClr val="lt1"/>
                        </a:solidFill>
                      </a:endParaRPr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56C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lt1"/>
                          </a:solidFill>
                        </a:rPr>
                        <a:t>Наименование задач</a:t>
                      </a:r>
                      <a:endParaRPr sz="1200" b="1">
                        <a:solidFill>
                          <a:schemeClr val="lt1"/>
                        </a:solidFill>
                      </a:endParaRPr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56C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lt1"/>
                          </a:solidFill>
                        </a:rPr>
                        <a:t>Срок реализации</a:t>
                      </a:r>
                      <a:endParaRPr sz="1200" b="1">
                        <a:solidFill>
                          <a:schemeClr val="lt1"/>
                        </a:solidFill>
                      </a:endParaRPr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56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183">
                <a:tc row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/>
                        <a:t>1 этап</a:t>
                      </a:r>
                      <a:endParaRPr sz="1900" u="none" strike="noStrike" cap="none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FC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/>
                        <a:t>Разработка методических рекомендаций по проведению лабораторных работ</a:t>
                      </a:r>
                      <a:endParaRPr sz="12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strike="noStrike" cap="none" dirty="0"/>
                        <a:t>Декабрь – Январь</a:t>
                      </a:r>
                      <a:endParaRPr sz="1100" dirty="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ru-RU" sz="1800" u="none" strike="noStrike" cap="none"/>
                        <a:t>Запись и монтаж видео лекций</a:t>
                      </a:r>
                      <a:endParaRPr sz="12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strike="noStrike" cap="none"/>
                        <a:t>Январь – Март</a:t>
                      </a:r>
                      <a:endParaRPr sz="11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ru-RU" sz="1800" u="none" strike="noStrike" cap="none"/>
                        <a:t>Разработка 3D моделей окружения</a:t>
                      </a:r>
                      <a:endParaRPr sz="12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strike="noStrike" cap="none"/>
                        <a:t>Январь – Март</a:t>
                      </a:r>
                      <a:endParaRPr sz="11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ru-RU" sz="1800" u="none" strike="noStrike" cap="none"/>
                        <a:t>Создание дизайна и компоновка виртуальной лаборатории</a:t>
                      </a:r>
                      <a:endParaRPr sz="12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strike="noStrike" cap="none"/>
                        <a:t>Март – Апрель</a:t>
                      </a:r>
                      <a:endParaRPr sz="11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5183">
                <a:tc row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/>
                        <a:t>2 этап</a:t>
                      </a:r>
                      <a:endParaRPr sz="12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FC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/>
                        <a:t>Разработка игровых механик для выполнения лабораторных работ</a:t>
                      </a:r>
                      <a:endParaRPr sz="12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strike="noStrike" cap="none"/>
                        <a:t>Май – Август</a:t>
                      </a:r>
                      <a:endParaRPr sz="11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2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ru-RU" sz="1800" u="none" strike="noStrike" cap="none"/>
                        <a:t>Разработка системы диагностики и анализа данных от ученика</a:t>
                      </a:r>
                      <a:endParaRPr sz="12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strike="noStrike" cap="none"/>
                        <a:t>Август – Октябрь</a:t>
                      </a:r>
                      <a:endParaRPr sz="11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2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ru-RU" sz="1800" u="none" strike="noStrike" cap="none"/>
                        <a:t>Оформление результатов РИД</a:t>
                      </a:r>
                      <a:endParaRPr sz="12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strike="noStrike" cap="none"/>
                        <a:t>Сентябрь – Октябрь</a:t>
                      </a:r>
                      <a:endParaRPr sz="11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2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ru-RU" sz="1800" u="none" strike="noStrike" cap="none"/>
                        <a:t>Апробация результатов на фокус группах</a:t>
                      </a:r>
                      <a:endParaRPr sz="120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strike="noStrike" cap="none" dirty="0"/>
                        <a:t>Октябрь - Декабрь</a:t>
                      </a:r>
                      <a:endParaRPr sz="1100" dirty="0"/>
                    </a:p>
                  </a:txBody>
                  <a:tcPr marL="45717" marR="45717" marT="22867" marB="228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83" name="Google Shape;983;p29"/>
          <p:cNvSpPr txBox="1"/>
          <p:nvPr/>
        </p:nvSpPr>
        <p:spPr>
          <a:xfrm>
            <a:off x="143477" y="99178"/>
            <a:ext cx="1160469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4000" b="1" dirty="0">
                <a:solidFill>
                  <a:srgbClr val="000000"/>
                </a:solidFill>
                <a:latin typeface="Neutral Face" pitchFamily="50" charset="0"/>
                <a:ea typeface="Forum"/>
                <a:cs typeface="Forum"/>
                <a:sym typeface="Forum"/>
              </a:rPr>
              <a:t>КАЛЕНДАРНЫЙ ПЛАН ПРОЕКТА</a:t>
            </a:r>
            <a:endParaRPr sz="1200" b="1" dirty="0">
              <a:latin typeface="Neutral Face" pitchFamily="50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63B8B0B-EC1B-4889-A998-23C38436D0C6}"/>
              </a:ext>
            </a:extLst>
          </p:cNvPr>
          <p:cNvSpPr txBox="1">
            <a:spLocks/>
          </p:cNvSpPr>
          <p:nvPr/>
        </p:nvSpPr>
        <p:spPr>
          <a:xfrm>
            <a:off x="2472858" y="1222577"/>
            <a:ext cx="10237470" cy="10164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200" b="1" dirty="0">
                <a:solidFill>
                  <a:srgbClr val="181823"/>
                </a:solidFill>
                <a:latin typeface="Neutral Face" pitchFamily="50" charset="0"/>
              </a:rPr>
              <a:t>Цифровое образование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1C30459-7AD3-430B-8C67-1890B1023C3E}"/>
              </a:ext>
            </a:extLst>
          </p:cNvPr>
          <p:cNvSpPr txBox="1">
            <a:spLocks/>
          </p:cNvSpPr>
          <p:nvPr/>
        </p:nvSpPr>
        <p:spPr>
          <a:xfrm>
            <a:off x="2496104" y="2155670"/>
            <a:ext cx="9695896" cy="698835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200" b="1" dirty="0">
                <a:solidFill>
                  <a:srgbClr val="181823"/>
                </a:solidFill>
                <a:latin typeface="Random Grotesque Spacious Book" panose="02000503000000000000" pitchFamily="2" charset="-52"/>
                <a:ea typeface="Random Grotesque Spacious Book" panose="02000503000000000000" pitchFamily="2" charset="-52"/>
              </a:rPr>
              <a:t>Виртуальные лаборатории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A1E0465-D271-41F2-911B-1543B9FB8BBD}"/>
              </a:ext>
            </a:extLst>
          </p:cNvPr>
          <p:cNvSpPr txBox="1">
            <a:spLocks/>
          </p:cNvSpPr>
          <p:nvPr/>
        </p:nvSpPr>
        <p:spPr>
          <a:xfrm>
            <a:off x="755795" y="3076440"/>
            <a:ext cx="10237469" cy="108585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400" dirty="0">
                <a:latin typeface="Gilroy" panose="00000500000000000000" pitchFamily="2" charset="-52"/>
                <a:ea typeface="Random Grotesque Spacious Book" panose="02000503000000000000" pitchFamily="2" charset="-52"/>
                <a:cs typeface="Roboto" panose="02000000000000000000" pitchFamily="2" charset="0"/>
              </a:rPr>
              <a:t>цифровые решения в образовании для поддержки учебного процесса: виртуальные лаборатории технической направленности, цифровые тренажёры, методические наработки, учебный материал, видео-лекции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51CC839-73AC-4537-BAFB-C1A63DA6B908}"/>
              </a:ext>
            </a:extLst>
          </p:cNvPr>
          <p:cNvSpPr txBox="1">
            <a:spLocks/>
          </p:cNvSpPr>
          <p:nvPr/>
        </p:nvSpPr>
        <p:spPr>
          <a:xfrm>
            <a:off x="1868161" y="5173534"/>
            <a:ext cx="2819732" cy="5659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latin typeface="Gilroy" panose="00000500000000000000" pitchFamily="2" charset="-52"/>
                <a:ea typeface="Random Grotesque Spacious Book" panose="02000503000000000000" pitchFamily="2" charset="-52"/>
                <a:cs typeface="Roboto" panose="02000000000000000000" pitchFamily="2" charset="0"/>
              </a:rPr>
              <a:t>+79873260255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5A5937A9-78EB-4554-8CFE-BE4782E77356}"/>
              </a:ext>
            </a:extLst>
          </p:cNvPr>
          <p:cNvSpPr txBox="1">
            <a:spLocks/>
          </p:cNvSpPr>
          <p:nvPr/>
        </p:nvSpPr>
        <p:spPr>
          <a:xfrm>
            <a:off x="1868161" y="4641499"/>
            <a:ext cx="7273036" cy="5659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latin typeface="Gilroy" panose="00000500000000000000" pitchFamily="2" charset="-52"/>
                <a:ea typeface="Random Grotesque Spacious Book" panose="02000503000000000000" pitchFamily="2" charset="-52"/>
                <a:cs typeface="Roboto" panose="02000000000000000000" pitchFamily="2" charset="0"/>
              </a:rPr>
              <a:t>marktsagareishvili@gmail.com</a:t>
            </a:r>
            <a:endParaRPr lang="ru-RU" sz="3200" dirty="0">
              <a:latin typeface="Gilroy" panose="00000500000000000000" pitchFamily="2" charset="-52"/>
              <a:ea typeface="Random Grotesque Spacious Book" panose="02000503000000000000" pitchFamily="2" charset="-52"/>
              <a:cs typeface="Roboto" panose="02000000000000000000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797328-2A0E-45D9-BA65-B8FBBC0BB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795" y="4586465"/>
            <a:ext cx="1112366" cy="126395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8C5699-92DC-473D-9E99-817BF3010C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1" r="12786"/>
          <a:stretch/>
        </p:blipFill>
        <p:spPr>
          <a:xfrm>
            <a:off x="641495" y="977219"/>
            <a:ext cx="1701655" cy="207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662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5947</TotalTime>
  <Words>1207</Words>
  <Application>Microsoft Office PowerPoint</Application>
  <PresentationFormat>Широкоэкранный</PresentationFormat>
  <Paragraphs>186</Paragraphs>
  <Slides>15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34" baseType="lpstr">
      <vt:lpstr>Arial</vt:lpstr>
      <vt:lpstr>Arial Black</vt:lpstr>
      <vt:lpstr>Calibri</vt:lpstr>
      <vt:lpstr>Calibri Light</vt:lpstr>
      <vt:lpstr>Century Gothic</vt:lpstr>
      <vt:lpstr>Forum</vt:lpstr>
      <vt:lpstr>Gilroy</vt:lpstr>
      <vt:lpstr>Helvetica</vt:lpstr>
      <vt:lpstr>Helvetica Bold</vt:lpstr>
      <vt:lpstr>Helvetica Neue</vt:lpstr>
      <vt:lpstr>Montserrat</vt:lpstr>
      <vt:lpstr>Montserrat ExtraBold</vt:lpstr>
      <vt:lpstr>Montserrat Light</vt:lpstr>
      <vt:lpstr>Neutral Face</vt:lpstr>
      <vt:lpstr>Open Sans</vt:lpstr>
      <vt:lpstr>Random Grotesque Spacious Book</vt:lpstr>
      <vt:lpstr>Sarabun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Леона Радзиковская</dc:creator>
  <cp:lastModifiedBy>Леона Радзиковская</cp:lastModifiedBy>
  <cp:revision>80</cp:revision>
  <dcterms:created xsi:type="dcterms:W3CDTF">2023-08-27T19:12:56Z</dcterms:created>
  <dcterms:modified xsi:type="dcterms:W3CDTF">2023-10-23T10:00:01Z</dcterms:modified>
</cp:coreProperties>
</file>