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68" r:id="rId12"/>
    <p:sldId id="265" r:id="rId13"/>
    <p:sldId id="267" r:id="rId14"/>
  </p:sldIdLst>
  <p:sldSz cx="9144000" cy="5143500" type="screen16x9"/>
  <p:notesSz cx="6858000" cy="9144000"/>
  <p:embeddedFontLs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Raleway SemiBold" panose="020B0604020202020204" charset="-52"/>
      <p:regular r:id="rId20"/>
      <p:bold r:id="rId21"/>
      <p:italic r:id="rId22"/>
      <p:boldItalic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BC3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D99DDF-036F-4E3C-9F49-7B86F65513F8}">
  <a:tblStyle styleId="{43D99DDF-036F-4E3C-9F49-7B86F65513F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8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0761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403997" y="734577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 smtClean="0"/>
              <a:t>Арктический </a:t>
            </a:r>
            <a:r>
              <a:rPr lang="ru-RU" sz="3100" dirty="0" err="1" smtClean="0"/>
              <a:t>Стритфуд</a:t>
            </a:r>
            <a:endParaRPr sz="3100" dirty="0"/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62604" y="4351275"/>
            <a:ext cx="679547" cy="6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94" y="1566052"/>
            <a:ext cx="2985844" cy="2335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1"/>
          </p:nvPr>
        </p:nvSpPr>
        <p:spPr>
          <a:xfrm>
            <a:off x="456825" y="1772875"/>
            <a:ext cx="6153300" cy="272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Aft>
                <a:spcPts val="1200"/>
              </a:spcAft>
              <a:buSzPct val="142857"/>
            </a:pPr>
            <a:r>
              <a:rPr lang="ru-RU" dirty="0"/>
              <a:t>Потребность в </a:t>
            </a:r>
            <a:r>
              <a:rPr lang="ru-RU" b="1" dirty="0">
                <a:solidFill>
                  <a:srgbClr val="893BC3"/>
                </a:solidFill>
              </a:rPr>
              <a:t>питании</a:t>
            </a:r>
            <a:r>
              <a:rPr lang="ru-RU" dirty="0"/>
              <a:t> на массовых мероприятиях на улице</a:t>
            </a:r>
          </a:p>
          <a:p>
            <a:pPr marL="285750" indent="-285750">
              <a:spcAft>
                <a:spcPts val="1200"/>
              </a:spcAft>
              <a:buSzPct val="142857"/>
            </a:pPr>
            <a:r>
              <a:rPr lang="ru-RU" dirty="0" smtClean="0"/>
              <a:t>Тренд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b="1" dirty="0" smtClean="0">
                <a:solidFill>
                  <a:srgbClr val="7030A0"/>
                </a:solidFill>
              </a:rPr>
              <a:t>персонализацию городов </a:t>
            </a:r>
            <a:r>
              <a:rPr lang="ru-RU" dirty="0" smtClean="0"/>
              <a:t>и применение этнических элементов в дизайне</a:t>
            </a:r>
            <a:endParaRPr lang="ru-RU" dirty="0"/>
          </a:p>
          <a:p>
            <a:pPr marL="285750" indent="-285750">
              <a:spcAft>
                <a:spcPts val="1200"/>
              </a:spcAft>
              <a:buSzPct val="142857"/>
            </a:pPr>
            <a:r>
              <a:rPr lang="ru-RU" dirty="0"/>
              <a:t>Мировой тренд организации точек быстрого </a:t>
            </a:r>
            <a:r>
              <a:rPr lang="ru-RU" b="1" dirty="0">
                <a:solidFill>
                  <a:srgbClr val="893BC3"/>
                </a:solidFill>
              </a:rPr>
              <a:t>питания в туристических местах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endParaRPr dirty="0"/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456817" y="1344140"/>
            <a:ext cx="489103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>
            <a:spLocks noGrp="1"/>
          </p:cNvSpPr>
          <p:nvPr>
            <p:ph type="body" idx="1"/>
          </p:nvPr>
        </p:nvSpPr>
        <p:spPr>
          <a:xfrm>
            <a:off x="456825" y="2088579"/>
            <a:ext cx="7993200" cy="260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rgbClr val="132C40"/>
              </a:buClr>
            </a:pPr>
            <a:r>
              <a:rPr lang="ru-RU" sz="1400" dirty="0">
                <a:solidFill>
                  <a:srgbClr val="132C40"/>
                </a:solidFill>
              </a:rPr>
              <a:t>Т</a:t>
            </a:r>
            <a:r>
              <a:rPr lang="ru" sz="1400" dirty="0">
                <a:solidFill>
                  <a:srgbClr val="132C40"/>
                </a:solidFill>
              </a:rPr>
              <a:t>уристы города и посетители туристических объектов в области</a:t>
            </a:r>
          </a:p>
          <a:p>
            <a:pPr marL="406400" lvl="0" indent="-266700">
              <a:buClr>
                <a:srgbClr val="132C40"/>
              </a:buClr>
            </a:pP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buClr>
                <a:srgbClr val="132C40"/>
              </a:buClr>
            </a:pPr>
            <a:r>
              <a:rPr lang="ru-RU" sz="1400" dirty="0">
                <a:solidFill>
                  <a:srgbClr val="132C40"/>
                </a:solidFill>
              </a:rPr>
              <a:t>Посетители городских мероприятий на улице, фестивалей</a:t>
            </a:r>
          </a:p>
          <a:p>
            <a:pPr marL="406400" lvl="0" indent="-266700">
              <a:buClr>
                <a:srgbClr val="132C40"/>
              </a:buClr>
            </a:pPr>
            <a:endParaRPr lang="ru-RU" sz="1400" dirty="0" smtClean="0">
              <a:solidFill>
                <a:srgbClr val="132C40"/>
              </a:solidFill>
            </a:endParaRPr>
          </a:p>
          <a:p>
            <a:pPr marL="406400" lvl="0" indent="-266700">
              <a:buClr>
                <a:srgbClr val="132C40"/>
              </a:buClr>
            </a:pPr>
            <a:r>
              <a:rPr lang="ru-RU" sz="1400" dirty="0" smtClean="0">
                <a:solidFill>
                  <a:srgbClr val="132C40"/>
                </a:solidFill>
              </a:rPr>
              <a:t>Молодая аудитория, заинтересованная в быстром питании в принципе</a:t>
            </a:r>
          </a:p>
          <a:p>
            <a:pPr marL="406400" lvl="0" indent="-266700">
              <a:buClr>
                <a:srgbClr val="132C40"/>
              </a:buClr>
            </a:pP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buClr>
                <a:srgbClr val="132C40"/>
              </a:buClr>
            </a:pPr>
            <a:r>
              <a:rPr lang="ru-RU" sz="1400" dirty="0" smtClean="0">
                <a:solidFill>
                  <a:srgbClr val="132C40"/>
                </a:solidFill>
              </a:rPr>
              <a:t>Взрослая аудитория, заинтересованная в питании, отличном от более стандартного </a:t>
            </a:r>
            <a:r>
              <a:rPr lang="ru-RU" sz="1400" dirty="0" err="1" smtClean="0">
                <a:solidFill>
                  <a:srgbClr val="132C40"/>
                </a:solidFill>
              </a:rPr>
              <a:t>фастфуда</a:t>
            </a:r>
            <a:endParaRPr lang="ru-RU" sz="1400" dirty="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>
            <a:spLocks noGrp="1"/>
          </p:cNvSpPr>
          <p:nvPr>
            <p:ph type="body" idx="1"/>
          </p:nvPr>
        </p:nvSpPr>
        <p:spPr>
          <a:xfrm>
            <a:off x="456817" y="2568881"/>
            <a:ext cx="7551110" cy="2347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285750" indent="-285750"/>
            <a:r>
              <a:rPr lang="ru" sz="1400" dirty="0">
                <a:solidFill>
                  <a:srgbClr val="132C40"/>
                </a:solidFill>
              </a:rPr>
              <a:t>Малое количество пунктов быстрого питания во многих туристических местах и населенных пунктах Мурманской </a:t>
            </a:r>
            <a:r>
              <a:rPr lang="ru" sz="1400" dirty="0" smtClean="0">
                <a:solidFill>
                  <a:srgbClr val="132C40"/>
                </a:solidFill>
              </a:rPr>
              <a:t>области</a:t>
            </a:r>
          </a:p>
          <a:p>
            <a:pPr marL="285750" indent="-285750"/>
            <a:endParaRPr lang="ru" sz="1400" dirty="0">
              <a:solidFill>
                <a:srgbClr val="132C40"/>
              </a:solidFill>
            </a:endParaRPr>
          </a:p>
          <a:p>
            <a:pPr marL="285750" indent="-285750"/>
            <a:r>
              <a:rPr lang="ru" sz="1400" dirty="0" smtClean="0">
                <a:solidFill>
                  <a:srgbClr val="132C40"/>
                </a:solidFill>
              </a:rPr>
              <a:t>Не нативное представление северной идентичности как </a:t>
            </a:r>
            <a:r>
              <a:rPr lang="ru" sz="1400" dirty="0" smtClean="0">
                <a:solidFill>
                  <a:srgbClr val="132C40"/>
                </a:solidFill>
              </a:rPr>
              <a:t>бренда</a:t>
            </a:r>
          </a:p>
          <a:p>
            <a:pPr marL="285750" indent="-285750"/>
            <a:endParaRPr lang="ru" sz="1400" dirty="0">
              <a:solidFill>
                <a:srgbClr val="132C40"/>
              </a:solidFill>
            </a:endParaRPr>
          </a:p>
          <a:p>
            <a:pPr marL="285750" indent="-285750"/>
            <a:r>
              <a:rPr lang="ru" sz="1400" dirty="0" smtClean="0">
                <a:solidFill>
                  <a:srgbClr val="132C40"/>
                </a:solidFill>
              </a:rPr>
              <a:t>(про вредную еду)</a:t>
            </a:r>
            <a:endParaRPr lang="ru" sz="1400" dirty="0" smtClean="0">
              <a:solidFill>
                <a:srgbClr val="132C40"/>
              </a:solidFill>
            </a:endParaRPr>
          </a:p>
          <a:p>
            <a:pPr marL="0" indent="0">
              <a:buNone/>
            </a:pPr>
            <a:endParaRPr lang="ru" sz="1400" dirty="0">
              <a:solidFill>
                <a:srgbClr val="132C40"/>
              </a:solidFill>
            </a:endParaRPr>
          </a:p>
          <a:p>
            <a:pPr marL="0" indent="0">
              <a:buNone/>
            </a:pPr>
            <a:endParaRPr lang="ru" sz="14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>
            <a:spLocks noGrp="1"/>
          </p:cNvSpPr>
          <p:nvPr>
            <p:ph type="body" idx="1"/>
          </p:nvPr>
        </p:nvSpPr>
        <p:spPr>
          <a:xfrm>
            <a:off x="401716" y="2328158"/>
            <a:ext cx="7993200" cy="160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sz="1400" dirty="0">
                <a:solidFill>
                  <a:srgbClr val="132C40"/>
                </a:solidFill>
              </a:rPr>
              <a:t>Передвижные точки быстрого питания, </a:t>
            </a:r>
            <a:r>
              <a:rPr lang="ru-RU" sz="1400" dirty="0" smtClean="0">
                <a:solidFill>
                  <a:srgbClr val="132C40"/>
                </a:solidFill>
              </a:rPr>
              <a:t>отражающие северную идентичность</a:t>
            </a:r>
          </a:p>
          <a:p>
            <a:pPr marL="406400" lvl="0" indent="-266700">
              <a:buClr>
                <a:schemeClr val="dk1"/>
              </a:buClr>
            </a:pP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sz="1400" dirty="0">
                <a:solidFill>
                  <a:srgbClr val="132C40"/>
                </a:solidFill>
              </a:rPr>
              <a:t>Проект возможен для реализации на мероприятиях на </a:t>
            </a:r>
            <a:r>
              <a:rPr lang="ru-RU" sz="1400" dirty="0" smtClean="0">
                <a:solidFill>
                  <a:srgbClr val="132C40"/>
                </a:solidFill>
              </a:rPr>
              <a:t>улице</a:t>
            </a:r>
          </a:p>
          <a:p>
            <a:pPr marL="406400" lvl="0" indent="-266700">
              <a:buClr>
                <a:schemeClr val="dk1"/>
              </a:buClr>
            </a:pP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buClr>
                <a:srgbClr val="132C40"/>
              </a:buClr>
            </a:pPr>
            <a:r>
              <a:rPr lang="ru-RU" sz="1400" dirty="0">
                <a:solidFill>
                  <a:srgbClr val="132C40"/>
                </a:solidFill>
              </a:rPr>
              <a:t>Обеспечение питания рядом с мероприятием, </a:t>
            </a:r>
            <a:r>
              <a:rPr lang="ru-RU" sz="1400" dirty="0" smtClean="0">
                <a:solidFill>
                  <a:srgbClr val="132C40"/>
                </a:solidFill>
              </a:rPr>
              <a:t>туристическим </a:t>
            </a:r>
            <a:r>
              <a:rPr lang="ru-RU" sz="1400" dirty="0" smtClean="0">
                <a:solidFill>
                  <a:srgbClr val="132C40"/>
                </a:solidFill>
              </a:rPr>
              <a:t>объектом</a:t>
            </a:r>
          </a:p>
          <a:p>
            <a:pPr marL="406400" lvl="0" indent="-266700">
              <a:buClr>
                <a:srgbClr val="132C40"/>
              </a:buClr>
            </a:pPr>
            <a:r>
              <a:rPr lang="ru-RU" sz="1400" dirty="0" smtClean="0">
                <a:solidFill>
                  <a:srgbClr val="132C40"/>
                </a:solidFill>
              </a:rPr>
              <a:t>(про </a:t>
            </a:r>
            <a:r>
              <a:rPr lang="ru-RU" sz="1400" smtClean="0">
                <a:solidFill>
                  <a:srgbClr val="132C40"/>
                </a:solidFill>
              </a:rPr>
              <a:t>правильное питание)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731855" y="1463276"/>
            <a:ext cx="6735743" cy="3019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 sz="12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команда Арктический стритфуд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местным и зарубежным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посетителям получать питание на туристических местах и уличных мероприятиях, а также заинтересовываться северной тематикой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современного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рынка питания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доступа к питанию у туристических объектов и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недостатка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оригинальных точек быстрого питания с местным колоритом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специализированного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питания.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удовлетворение потребности в еде на улице а также эстетической потребности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488944" y="2340288"/>
            <a:ext cx="69366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точки быстрого питания ( кафе, кофейни, производители шаурмы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 узнаваемость брендов, понятное и знакомое клиенту меню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endParaRPr lang="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Стратегия: курс на легко считываемый клиетном северный колорит</a:t>
            </a: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/>
        </p:nvSpPr>
        <p:spPr>
          <a:xfrm>
            <a:off x="488944" y="1604338"/>
            <a:ext cx="6936600" cy="271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Точки представляют собой </a:t>
            </a:r>
            <a:r>
              <a:rPr lang="ru-RU" sz="13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фудтраки</a:t>
            </a:r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оборудованные для приготовления пищи</a:t>
            </a: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endParaRPr lang="ru-RU" sz="13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Оформление внешнего вида </a:t>
            </a:r>
            <a:r>
              <a:rPr lang="ru-RU" sz="13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фудтрака</a:t>
            </a:r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будет отсылать к природе Мурманской области, для оформления меню и упаковки продуктов используется саамская символика</a:t>
            </a: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endParaRPr lang="ru-RU" sz="13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Размещение точек в небольших населенных пунктах и возле туристических объектов</a:t>
            </a: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endParaRPr lang="ru-RU" sz="13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Сотрудничество с администрацией области и организаторами мероприятий для размещения точек на мероприятиях на улице, фестивалях</a:t>
            </a:r>
            <a:endParaRPr sz="13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88944" y="672981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401716" y="57548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 smtClean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01716" y="412090"/>
            <a:ext cx="4281120" cy="68242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401716" y="412090"/>
            <a:ext cx="428112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 dirty="0" smtClean="0">
                <a:solidFill>
                  <a:schemeClr val="lt1"/>
                </a:solidFill>
              </a:rPr>
              <a:t>Визуальная концепция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198" y="1176679"/>
            <a:ext cx="4461164" cy="2071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117" y="2957263"/>
            <a:ext cx="4731327" cy="219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8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7"/>
          <p:cNvSpPr txBox="1"/>
          <p:nvPr/>
        </p:nvSpPr>
        <p:spPr>
          <a:xfrm>
            <a:off x="793744" y="2088579"/>
            <a:ext cx="6936600" cy="191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893BC3"/>
                </a:solidFill>
              </a:rPr>
              <a:t>B2C </a:t>
            </a:r>
            <a:r>
              <a:rPr lang="ru-RU" dirty="0">
                <a:solidFill>
                  <a:srgbClr val="893BC3"/>
                </a:solidFill>
              </a:rPr>
              <a:t>(</a:t>
            </a:r>
            <a:r>
              <a:rPr lang="ru-RU" dirty="0" err="1">
                <a:solidFill>
                  <a:srgbClr val="893BC3"/>
                </a:solidFill>
              </a:rPr>
              <a:t>business-to-consumer</a:t>
            </a:r>
            <a:r>
              <a:rPr lang="ru-RU" dirty="0">
                <a:solidFill>
                  <a:srgbClr val="893BC3"/>
                </a:solidFill>
              </a:rPr>
              <a:t>, «бизнес для потребителя</a:t>
            </a:r>
            <a:r>
              <a:rPr lang="ru-RU" dirty="0" smtClean="0">
                <a:solidFill>
                  <a:srgbClr val="893BC3"/>
                </a:solidFill>
              </a:rPr>
              <a:t>»)</a:t>
            </a:r>
          </a:p>
          <a:p>
            <a:pPr marL="285750" lvl="0" indent="-2857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893BC3"/>
              </a:solidFill>
            </a:endParaRPr>
          </a:p>
          <a:p>
            <a:pPr marL="285750" lvl="0" indent="-2857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893BC3"/>
                </a:solidFill>
              </a:rPr>
              <a:t>Ожидаемый охват на городских праздниках до 3 тыс. человек</a:t>
            </a:r>
          </a:p>
          <a:p>
            <a:pPr marL="285750" lvl="0" indent="-2857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893BC3"/>
              </a:solidFill>
            </a:endParaRPr>
          </a:p>
          <a:p>
            <a:pPr marL="285750" lvl="0" indent="-2857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893BC3"/>
                </a:solidFill>
              </a:rPr>
              <a:t>Городские праздники: высокий уровень конкуренции</a:t>
            </a:r>
          </a:p>
          <a:p>
            <a:pPr marL="285750" lvl="0" indent="-2857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893BC3"/>
              </a:solidFill>
            </a:endParaRPr>
          </a:p>
          <a:p>
            <a:pPr marL="285750" lvl="0" indent="-2857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893BC3"/>
                </a:solidFill>
              </a:rPr>
              <a:t>Ожидаемый охват на мероприятиях в Териберке до 1 тыс. человек</a:t>
            </a:r>
          </a:p>
        </p:txBody>
      </p:sp>
      <p:sp>
        <p:nvSpPr>
          <p:cNvPr id="278" name="Google Shape;278;p3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0" name="Google Shape;230;p34"/>
          <p:cNvGraphicFramePr/>
          <p:nvPr>
            <p:extLst>
              <p:ext uri="{D42A27DB-BD31-4B8C-83A1-F6EECF244321}">
                <p14:modId xmlns:p14="http://schemas.microsoft.com/office/powerpoint/2010/main" val="2148389012"/>
              </p:ext>
            </p:extLst>
          </p:nvPr>
        </p:nvGraphicFramePr>
        <p:xfrm>
          <a:off x="456809" y="921625"/>
          <a:ext cx="7682735" cy="2941230"/>
        </p:xfrm>
        <a:graphic>
          <a:graphicData uri="http://schemas.openxmlformats.org/drawingml/2006/table">
            <a:tbl>
              <a:tblPr>
                <a:noFill/>
                <a:tableStyleId>{43D99DDF-036F-4E3C-9F49-7B86F65513F8}</a:tableStyleId>
              </a:tblPr>
              <a:tblGrid>
                <a:gridCol w="2557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5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Колесникова Анна</a:t>
                      </a: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Корепин Степан,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Шепелев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Кирилл</a:t>
                      </a: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Миловидова Анастасия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Ващенко Светлана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3" name="Google Shape;233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ССЫЛКА НА ПРОЕКТ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846" y="1543631"/>
            <a:ext cx="3491554" cy="34915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09" y="2085149"/>
            <a:ext cx="3438005" cy="26888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9573</TotalTime>
  <Words>364</Words>
  <Application>Microsoft Office PowerPoint</Application>
  <PresentationFormat>Экран (16:9)</PresentationFormat>
  <Paragraphs>84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Helvetica Neue</vt:lpstr>
      <vt:lpstr>Raleway SemiBold</vt:lpstr>
      <vt:lpstr>Raleway</vt:lpstr>
      <vt:lpstr>Calibri</vt:lpstr>
      <vt:lpstr>Century Gothic</vt:lpstr>
      <vt:lpstr>Simple Light</vt:lpstr>
      <vt:lpstr>Simple Light</vt:lpstr>
      <vt:lpstr>Арктический Стритфуд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КОНКУРЕНТЫ</vt:lpstr>
      <vt:lpstr>БИЗНЕС-МОДЕЛЬ</vt:lpstr>
      <vt:lpstr>Визуальная концепция</vt:lpstr>
      <vt:lpstr>РЫНОК</vt:lpstr>
      <vt:lpstr>КОМАНДА СТАРТАПА</vt:lpstr>
      <vt:lpstr>ССЫЛКА НА ПРОЕКТ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Анна Колесникова</dc:creator>
  <cp:lastModifiedBy>Анна Колесникова</cp:lastModifiedBy>
  <cp:revision>33</cp:revision>
  <dcterms:modified xsi:type="dcterms:W3CDTF">2023-11-30T18:16:39Z</dcterms:modified>
</cp:coreProperties>
</file>