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Helvetica Neue" panose="020B0604020202020204" charset="0"/>
      <p:regular r:id="rId26"/>
      <p:bold r:id="rId27"/>
      <p:italic r:id="rId28"/>
      <p:boldItalic r:id="rId29"/>
    </p:embeddedFont>
    <p:embeddedFont>
      <p:font typeface="Montserrat" panose="00000500000000000000" pitchFamily="2" charset="-52"/>
      <p:regular r:id="rId30"/>
      <p:bold r:id="rId31"/>
      <p:italic r:id="rId32"/>
      <p:boldItalic r:id="rId33"/>
    </p:embeddedFont>
    <p:embeddedFont>
      <p:font typeface="Montserrat Medium" panose="00000600000000000000" pitchFamily="2" charset="-52"/>
      <p:regular r:id="rId34"/>
      <p:bold r:id="rId35"/>
      <p:italic r:id="rId36"/>
      <p:boldItalic r:id="rId37"/>
    </p:embeddedFont>
    <p:embeddedFont>
      <p:font typeface="Montserrat SemiBold" panose="00000700000000000000" pitchFamily="2" charset="-52"/>
      <p:regular r:id="rId38"/>
      <p:bold r:id="rId39"/>
      <p:italic r:id="rId40"/>
      <p:boldItalic r:id="rId41"/>
    </p:embeddedFont>
    <p:embeddedFont>
      <p:font typeface="Raleway" pitchFamily="2" charset="-52"/>
      <p:regular r:id="rId42"/>
      <p:bold r:id="rId43"/>
      <p:italic r:id="rId44"/>
      <p:boldItalic r:id="rId45"/>
    </p:embeddedFont>
    <p:embeddedFont>
      <p:font typeface="Raleway Medium" pitchFamily="2" charset="-52"/>
      <p:regular r:id="rId46"/>
      <p:bold r:id="rId47"/>
      <p:italic r:id="rId48"/>
      <p:boldItalic r:id="rId49"/>
    </p:embeddedFont>
    <p:embeddedFont>
      <p:font typeface="Raleway SemiBold" pitchFamily="2" charset="-52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189F776-6401-488F-8DC6-5980DB66A9B7}">
  <a:tblStyle styleId="{6189F776-6401-488F-8DC6-5980DB66A9B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400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font" Target="fonts/font25.fntdata"/><Relationship Id="rId47" Type="http://schemas.openxmlformats.org/officeDocument/2006/relationships/font" Target="fonts/font30.fntdata"/><Relationship Id="rId50" Type="http://schemas.openxmlformats.org/officeDocument/2006/relationships/font" Target="fonts/font33.fntdata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46" Type="http://schemas.openxmlformats.org/officeDocument/2006/relationships/font" Target="fonts/font2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font" Target="fonts/font24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font" Target="fonts/font23.fntdata"/><Relationship Id="rId45" Type="http://schemas.openxmlformats.org/officeDocument/2006/relationships/font" Target="fonts/font28.fntdata"/><Relationship Id="rId53" Type="http://schemas.openxmlformats.org/officeDocument/2006/relationships/font" Target="fonts/font3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49" Type="http://schemas.openxmlformats.org/officeDocument/2006/relationships/font" Target="fonts/font32.fntdata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4" Type="http://schemas.openxmlformats.org/officeDocument/2006/relationships/font" Target="fonts/font27.fntdata"/><Relationship Id="rId52" Type="http://schemas.openxmlformats.org/officeDocument/2006/relationships/font" Target="fonts/font3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font" Target="fonts/font26.fntdata"/><Relationship Id="rId48" Type="http://schemas.openxmlformats.org/officeDocument/2006/relationships/font" Target="fonts/font31.fntdata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font" Target="fonts/font34.fntdata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9888043577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g29888043577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0" name="Google Shape;2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5" name="Google Shape;2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8" name="Google Shape;2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a176c04b3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2" name="Google Shape;262;g2a176c04b3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9" name="Google Shape;2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3" name="Google Shape;34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6" name="Google Shape;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FEFE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FEFEF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Relationship Id="rId9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hyperlink" Target="mailto:f.o.m.i.n.a.nastasia@yandex.ru" TargetMode="Externa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8672" y="4607587"/>
            <a:ext cx="512349" cy="379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6842" y="4611863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589672" y="1700625"/>
            <a:ext cx="3033900" cy="1046700"/>
          </a:xfrm>
          <a:prstGeom prst="rect">
            <a:avLst/>
          </a:prstGeom>
          <a:noFill/>
          <a:ln>
            <a:noFill/>
          </a:ln>
          <a:effectLst>
            <a:outerShdw blurRad="85725" dist="57150" algn="bl" rotWithShape="0">
              <a:srgbClr val="674EA7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5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 Диет</a:t>
            </a:r>
            <a:endParaRPr sz="56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644000" y="2657775"/>
            <a:ext cx="40755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 b="1"/>
              <a:t>Приложение для помощи врачам и их пациентам в подборе рационального питания для улучшения и поддержания здоровья</a:t>
            </a:r>
            <a:endParaRPr/>
          </a:p>
        </p:txBody>
      </p:sp>
      <p:sp>
        <p:nvSpPr>
          <p:cNvPr id="108" name="Google Shape;108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700" y="101475"/>
            <a:ext cx="976975" cy="97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 rotWithShape="1">
          <a:blip r:embed="rId7">
            <a:alphaModFix/>
          </a:blip>
          <a:srcRect l="48519"/>
          <a:stretch/>
        </p:blipFill>
        <p:spPr>
          <a:xfrm>
            <a:off x="5253219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5253150" y="0"/>
            <a:ext cx="28329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 txBox="1">
            <a:spLocks noGrp="1"/>
          </p:cNvSpPr>
          <p:nvPr>
            <p:ph type="body" idx="1"/>
          </p:nvPr>
        </p:nvSpPr>
        <p:spPr>
          <a:xfrm>
            <a:off x="5235558" y="938108"/>
            <a:ext cx="3511800" cy="9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Каждый день человек, имеющий хроническое заболевание, задаётся вопросом:</a:t>
            </a:r>
            <a:r>
              <a:rPr lang="ru" sz="14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4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just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just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dirty="0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300" dirty="0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2571"/>
              <a:buNone/>
            </a:pPr>
            <a:endParaRPr dirty="0">
              <a:solidFill>
                <a:srgbClr val="8F00FF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2" name="Google Shape;122;p26"/>
          <p:cNvSpPr txBox="1"/>
          <p:nvPr/>
        </p:nvSpPr>
        <p:spPr>
          <a:xfrm>
            <a:off x="401725" y="22820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АКТУАЛЬНОСТЬ ПРОЕКТА</a:t>
            </a:r>
            <a:endParaRPr sz="3000" b="1" i="0" u="none" strike="noStrike" cap="non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ru" sz="1000">
                <a:solidFill>
                  <a:schemeClr val="lt1"/>
                </a:solidFill>
              </a:rPr>
              <a:t>2</a:t>
            </a:r>
            <a:endParaRPr sz="1000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457200" y="763400"/>
            <a:ext cx="8332800" cy="83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6"/>
          <p:cNvSpPr/>
          <p:nvPr/>
        </p:nvSpPr>
        <p:spPr>
          <a:xfrm>
            <a:off x="8789100" y="3994525"/>
            <a:ext cx="354900" cy="1159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8789100" y="24"/>
            <a:ext cx="354900" cy="1791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8789104" y="179162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/>
          <p:nvPr/>
        </p:nvSpPr>
        <p:spPr>
          <a:xfrm>
            <a:off x="8789104" y="2951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240275" y="1047575"/>
            <a:ext cx="4480800" cy="25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Хронические неинфекционные заболевания определяют 76% всех причин смерти населения в Российской Федерации. </a:t>
            </a:r>
            <a:br>
              <a:rPr lang="ru" sz="13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</a:br>
            <a:br>
              <a:rPr lang="ru" sz="13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</a:br>
            <a:r>
              <a:rPr lang="ru" sz="13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Как правило, основные причины развития заболеваний берут свое начало от неправильного питания.</a:t>
            </a:r>
            <a:endParaRPr sz="13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30" name="Google Shape;130;p26"/>
          <p:cNvSpPr/>
          <p:nvPr/>
        </p:nvSpPr>
        <p:spPr>
          <a:xfrm>
            <a:off x="5314600" y="2116400"/>
            <a:ext cx="3135600" cy="1299300"/>
          </a:xfrm>
          <a:prstGeom prst="wedgeRectCallout">
            <a:avLst>
              <a:gd name="adj1" fmla="val 21123"/>
              <a:gd name="adj2" fmla="val -74415"/>
            </a:avLst>
          </a:prstGeom>
          <a:solidFill>
            <a:srgbClr val="8F00FF"/>
          </a:solidFill>
          <a:ln w="38100" cap="flat" cmpd="sng">
            <a:solidFill>
              <a:srgbClr val="FF2F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“Как быстро и правильно организовать собственное питание с учётом рекомендаций врача, не навредив здоровью и не затратив большое количество времени и денег?”</a:t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31" name="Google Shape;131;p26"/>
          <p:cNvPicPr preferRelativeResize="0"/>
          <p:nvPr/>
        </p:nvPicPr>
        <p:blipFill rotWithShape="1">
          <a:blip r:embed="rId3">
            <a:alphaModFix/>
          </a:blip>
          <a:srcRect l="-5140" t="-11380" r="5139" b="11380"/>
          <a:stretch/>
        </p:blipFill>
        <p:spPr>
          <a:xfrm rot="-5">
            <a:off x="6856525" y="2898045"/>
            <a:ext cx="2224101" cy="228894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26"/>
          <p:cNvCxnSpPr>
            <a:cxnSpLocks/>
          </p:cNvCxnSpPr>
          <p:nvPr/>
        </p:nvCxnSpPr>
        <p:spPr>
          <a:xfrm>
            <a:off x="2428400" y="2865150"/>
            <a:ext cx="0" cy="844097"/>
          </a:xfrm>
          <a:prstGeom prst="straightConnector1">
            <a:avLst/>
          </a:prstGeom>
          <a:noFill/>
          <a:ln w="28575" cap="flat" cmpd="sng">
            <a:solidFill>
              <a:srgbClr val="FF2F2D"/>
            </a:solidFill>
            <a:prstDash val="dash"/>
            <a:round/>
            <a:headEnd type="none" w="med" len="med"/>
            <a:tailEnd type="triangle" w="med" len="med"/>
          </a:ln>
        </p:spPr>
      </p:cxnSp>
      <p:sp>
        <p:nvSpPr>
          <p:cNvPr id="133" name="Google Shape;133;p26"/>
          <p:cNvSpPr txBox="1"/>
          <p:nvPr/>
        </p:nvSpPr>
        <p:spPr>
          <a:xfrm>
            <a:off x="506600" y="3715850"/>
            <a:ext cx="3843600" cy="1400353"/>
          </a:xfrm>
          <a:prstGeom prst="rect">
            <a:avLst/>
          </a:prstGeom>
          <a:noFill/>
          <a:ln w="28575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Когда пациент с хроническим заболеванием обращается к врачу, он часто получает определённые пищевые рекомендации, соблюдение которых напрямую влияет на дальнейшее течение заболевания. </a:t>
            </a:r>
            <a:endParaRPr sz="1200" dirty="0"/>
          </a:p>
        </p:txBody>
      </p:sp>
      <p:sp>
        <p:nvSpPr>
          <p:cNvPr id="134" name="Google Shape;134;p26"/>
          <p:cNvSpPr/>
          <p:nvPr/>
        </p:nvSpPr>
        <p:spPr>
          <a:xfrm>
            <a:off x="4429250" y="1270000"/>
            <a:ext cx="806308" cy="3125101"/>
          </a:xfrm>
          <a:custGeom>
            <a:avLst/>
            <a:gdLst/>
            <a:ahLst/>
            <a:cxnLst/>
            <a:rect l="l" t="t" r="r" b="b"/>
            <a:pathLst>
              <a:path w="29701" h="116272" extrusionOk="0">
                <a:moveTo>
                  <a:pt x="0" y="116272"/>
                </a:moveTo>
                <a:lnTo>
                  <a:pt x="14850" y="116272"/>
                </a:lnTo>
                <a:lnTo>
                  <a:pt x="14850" y="0"/>
                </a:lnTo>
                <a:lnTo>
                  <a:pt x="29701" y="0"/>
                </a:lnTo>
              </a:path>
            </a:pathLst>
          </a:custGeom>
          <a:noFill/>
          <a:ln w="28575" cap="flat" cmpd="sng">
            <a:solidFill>
              <a:srgbClr val="FF2F2D"/>
            </a:solidFill>
            <a:prstDash val="dash"/>
            <a:round/>
            <a:headEnd type="none" w="med" len="med"/>
            <a:tailEnd type="triangle" w="med" len="me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>
            <a:spLocks noGrp="1"/>
          </p:cNvSpPr>
          <p:nvPr>
            <p:ph type="body" idx="1"/>
          </p:nvPr>
        </p:nvSpPr>
        <p:spPr>
          <a:xfrm>
            <a:off x="1526550" y="1663225"/>
            <a:ext cx="6090900" cy="6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latin typeface="Raleway SemiBold"/>
                <a:ea typeface="Raleway SemiBold"/>
                <a:cs typeface="Raleway SemiBold"/>
                <a:sym typeface="Raleway SemiBold"/>
              </a:rPr>
              <a:t>Лю</a:t>
            </a:r>
            <a:r>
              <a:rPr lang="ru" sz="1800">
                <a:latin typeface="Raleway SemiBold"/>
                <a:ea typeface="Raleway SemiBold"/>
                <a:cs typeface="Raleway SemiBold"/>
                <a:sym typeface="Raleway SemiBold"/>
              </a:rPr>
              <a:t>ди, имеющие врачебные показания к питанию по определенному медицинскому столу.</a:t>
            </a:r>
            <a:r>
              <a:rPr lang="ru" sz="1900"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endParaRPr sz="1900"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  <p:sp>
        <p:nvSpPr>
          <p:cNvPr id="140" name="Google Shape;140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8788175" y="3309925"/>
            <a:ext cx="354900" cy="1808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8788175" y="2380550"/>
            <a:ext cx="354900" cy="9471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8788175" y="1"/>
            <a:ext cx="354900" cy="13098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175" y="1309729"/>
            <a:ext cx="354900" cy="1070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 rot="-5400000">
            <a:off x="4489800" y="-1549700"/>
            <a:ext cx="210300" cy="5120400"/>
          </a:xfrm>
          <a:prstGeom prst="rect">
            <a:avLst/>
          </a:prstGeom>
          <a:solidFill>
            <a:srgbClr val="FCAF17">
              <a:alpha val="64709"/>
            </a:srgb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 txBox="1">
            <a:spLocks noGrp="1"/>
          </p:cNvSpPr>
          <p:nvPr>
            <p:ph type="title"/>
          </p:nvPr>
        </p:nvSpPr>
        <p:spPr>
          <a:xfrm>
            <a:off x="1834650" y="489850"/>
            <a:ext cx="5474700" cy="6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3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ЦЕЛЕВАЯ АУДИТОРИЯ</a:t>
            </a:r>
            <a:endParaRPr sz="3300" b="1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8" name="Google Shape;14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551" y="3323625"/>
            <a:ext cx="2710799" cy="18080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7"/>
          <p:cNvSpPr/>
          <p:nvPr/>
        </p:nvSpPr>
        <p:spPr>
          <a:xfrm>
            <a:off x="3112575" y="3327663"/>
            <a:ext cx="126900" cy="1800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5950375" y="3323663"/>
            <a:ext cx="126900" cy="1800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4">
            <a:alphaModFix/>
          </a:blip>
          <a:srcRect l="1829" r="22874"/>
          <a:stretch/>
        </p:blipFill>
        <p:spPr>
          <a:xfrm>
            <a:off x="401775" y="3327675"/>
            <a:ext cx="27108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7"/>
          <p:cNvPicPr preferRelativeResize="0"/>
          <p:nvPr/>
        </p:nvPicPr>
        <p:blipFill rotWithShape="1">
          <a:blip r:embed="rId5">
            <a:alphaModFix/>
          </a:blip>
          <a:srcRect r="5873"/>
          <a:stretch/>
        </p:blipFill>
        <p:spPr>
          <a:xfrm>
            <a:off x="6077300" y="3323625"/>
            <a:ext cx="2710800" cy="18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7"/>
          <p:cNvSpPr/>
          <p:nvPr/>
        </p:nvSpPr>
        <p:spPr>
          <a:xfrm>
            <a:off x="-5125" y="3327675"/>
            <a:ext cx="406800" cy="14922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" name="Google Shape;154;p27"/>
          <p:cNvSpPr/>
          <p:nvPr/>
        </p:nvSpPr>
        <p:spPr>
          <a:xfrm rot="5400000">
            <a:off x="4519050" y="-1200675"/>
            <a:ext cx="104100" cy="91527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>
            <a:spLocks noGrp="1"/>
          </p:cNvSpPr>
          <p:nvPr>
            <p:ph type="title"/>
          </p:nvPr>
        </p:nvSpPr>
        <p:spPr>
          <a:xfrm>
            <a:off x="158817" y="13788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sz="3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5" y="3248075"/>
            <a:ext cx="354900" cy="1084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5" y="7"/>
            <a:ext cx="354900" cy="20886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 txBox="1"/>
          <p:nvPr/>
        </p:nvSpPr>
        <p:spPr>
          <a:xfrm>
            <a:off x="6821350" y="3394725"/>
            <a:ext cx="1874700" cy="16440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Невозможность </a:t>
            </a:r>
            <a:r>
              <a:rPr lang="ru" sz="1200" u="sng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быстро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и </a:t>
            </a:r>
            <a:r>
              <a:rPr lang="ru" sz="1200" u="sng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доступно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за приём у врача объяснить пациенту о </a:t>
            </a:r>
            <a:r>
              <a:rPr lang="ru" sz="1200" b="1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всех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важных деталях соблюдения питания по столу.</a:t>
            </a:r>
            <a:endParaRPr sz="1200"/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 l="20892" t="5744" b="10510"/>
          <a:stretch/>
        </p:blipFill>
        <p:spPr>
          <a:xfrm>
            <a:off x="6136775" y="0"/>
            <a:ext cx="2653225" cy="1874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8"/>
          <p:cNvSpPr/>
          <p:nvPr/>
        </p:nvSpPr>
        <p:spPr>
          <a:xfrm>
            <a:off x="5781875" y="0"/>
            <a:ext cx="354900" cy="1958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9" name="Google Shape;169;p28"/>
          <p:cNvPicPr preferRelativeResize="0"/>
          <p:nvPr/>
        </p:nvPicPr>
        <p:blipFill rotWithShape="1">
          <a:blip r:embed="rId4">
            <a:alphaModFix/>
          </a:blip>
          <a:srcRect l="2027" r="9804" b="6489"/>
          <a:stretch/>
        </p:blipFill>
        <p:spPr>
          <a:xfrm>
            <a:off x="3297900" y="0"/>
            <a:ext cx="2651400" cy="187470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8"/>
          <p:cNvSpPr/>
          <p:nvPr/>
        </p:nvSpPr>
        <p:spPr>
          <a:xfrm>
            <a:off x="2943000" y="0"/>
            <a:ext cx="354900" cy="1958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8"/>
          <p:cNvSpPr txBox="1"/>
          <p:nvPr/>
        </p:nvSpPr>
        <p:spPr>
          <a:xfrm>
            <a:off x="2263963" y="3394725"/>
            <a:ext cx="1974000" cy="16440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Отсутствие 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доступных и достоверных </a:t>
            </a:r>
            <a:r>
              <a:rPr lang="ru" sz="1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источников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с </a:t>
            </a:r>
            <a:r>
              <a:rPr lang="ru" sz="1200" u="sng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понятной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и </a:t>
            </a:r>
            <a:r>
              <a:rPr lang="ru" sz="1200" u="sng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подробной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u" sz="1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информацией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о питании </a:t>
            </a:r>
            <a:r>
              <a:rPr lang="ru" sz="1200" b="1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по всем </a:t>
            </a:r>
            <a:r>
              <a:rPr lang="ru" sz="1200" u="sng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медицинским столам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</a:t>
            </a:r>
            <a:endParaRPr sz="12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72" name="Google Shape;172;p28"/>
          <p:cNvSpPr txBox="1"/>
          <p:nvPr/>
        </p:nvSpPr>
        <p:spPr>
          <a:xfrm>
            <a:off x="4369113" y="2450725"/>
            <a:ext cx="2360100" cy="1431600"/>
          </a:xfrm>
          <a:prstGeom prst="rect">
            <a:avLst/>
          </a:prstGeom>
          <a:solidFill>
            <a:srgbClr val="ADDAE3">
              <a:alpha val="2956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Отсутствие </a:t>
            </a:r>
            <a:r>
              <a:rPr lang="ru" sz="1200" u="sng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единого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и </a:t>
            </a:r>
            <a:r>
              <a:rPr lang="ru" sz="1200" u="sng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удобного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u" sz="1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сервиса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с подбором рецептов, исходя из требований медицинской диеты и личных предпочтений пользователя.</a:t>
            </a:r>
            <a:endParaRPr sz="12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73" name="Google Shape;173;p28"/>
          <p:cNvSpPr txBox="1"/>
          <p:nvPr/>
        </p:nvSpPr>
        <p:spPr>
          <a:xfrm>
            <a:off x="158825" y="2450725"/>
            <a:ext cx="1974000" cy="1431600"/>
          </a:xfrm>
          <a:prstGeom prst="rect">
            <a:avLst/>
          </a:prstGeom>
          <a:solidFill>
            <a:srgbClr val="ADDAE3">
              <a:alpha val="2956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Пациенты </a:t>
            </a:r>
            <a:r>
              <a:rPr lang="ru" sz="1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тратят большое количество времени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и </a:t>
            </a:r>
            <a:r>
              <a:rPr lang="ru" sz="1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денег</a:t>
            </a:r>
            <a:r>
              <a:rPr lang="ru" sz="12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для составления подходящего им рациона питания.</a:t>
            </a:r>
            <a:endParaRPr sz="12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cxnSp>
        <p:nvCxnSpPr>
          <p:cNvPr id="174" name="Google Shape;174;p28"/>
          <p:cNvCxnSpPr/>
          <p:nvPr/>
        </p:nvCxnSpPr>
        <p:spPr>
          <a:xfrm>
            <a:off x="1140275" y="1874700"/>
            <a:ext cx="11100" cy="605700"/>
          </a:xfrm>
          <a:prstGeom prst="straightConnector1">
            <a:avLst/>
          </a:prstGeom>
          <a:noFill/>
          <a:ln w="38100" cap="flat" cmpd="sng">
            <a:solidFill>
              <a:srgbClr val="FD493D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75" name="Google Shape;175;p28"/>
          <p:cNvCxnSpPr>
            <a:stCxn id="173" idx="3"/>
          </p:cNvCxnSpPr>
          <p:nvPr/>
        </p:nvCxnSpPr>
        <p:spPr>
          <a:xfrm rot="10800000" flipH="1">
            <a:off x="2132825" y="3163225"/>
            <a:ext cx="1096500" cy="330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76" name="Google Shape;176;p28"/>
          <p:cNvCxnSpPr>
            <a:stCxn id="171" idx="0"/>
          </p:cNvCxnSpPr>
          <p:nvPr/>
        </p:nvCxnSpPr>
        <p:spPr>
          <a:xfrm rot="10800000">
            <a:off x="3250963" y="3163425"/>
            <a:ext cx="0" cy="23130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77" name="Google Shape;177;p28"/>
          <p:cNvCxnSpPr>
            <a:stCxn id="171" idx="3"/>
          </p:cNvCxnSpPr>
          <p:nvPr/>
        </p:nvCxnSpPr>
        <p:spPr>
          <a:xfrm rot="10800000" flipH="1">
            <a:off x="4237963" y="4208925"/>
            <a:ext cx="1326000" cy="780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78" name="Google Shape;178;p28"/>
          <p:cNvCxnSpPr>
            <a:stCxn id="172" idx="2"/>
          </p:cNvCxnSpPr>
          <p:nvPr/>
        </p:nvCxnSpPr>
        <p:spPr>
          <a:xfrm>
            <a:off x="5549163" y="3882325"/>
            <a:ext cx="0" cy="31500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79" name="Google Shape;179;p28"/>
          <p:cNvCxnSpPr>
            <a:stCxn id="172" idx="3"/>
          </p:cNvCxnSpPr>
          <p:nvPr/>
        </p:nvCxnSpPr>
        <p:spPr>
          <a:xfrm>
            <a:off x="6729213" y="3166525"/>
            <a:ext cx="1053300" cy="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80" name="Google Shape;180;p28"/>
          <p:cNvCxnSpPr>
            <a:stCxn id="166" idx="0"/>
          </p:cNvCxnSpPr>
          <p:nvPr/>
        </p:nvCxnSpPr>
        <p:spPr>
          <a:xfrm rot="10800000">
            <a:off x="7758700" y="3175125"/>
            <a:ext cx="0" cy="21960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81" name="Google Shape;181;p28"/>
          <p:cNvSpPr/>
          <p:nvPr/>
        </p:nvSpPr>
        <p:spPr>
          <a:xfrm>
            <a:off x="158825" y="1874700"/>
            <a:ext cx="8631300" cy="837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6" name="Google Shape;186;p29"/>
          <p:cNvCxnSpPr/>
          <p:nvPr/>
        </p:nvCxnSpPr>
        <p:spPr>
          <a:xfrm>
            <a:off x="151100" y="4436725"/>
            <a:ext cx="2497200" cy="0"/>
          </a:xfrm>
          <a:prstGeom prst="straightConnector1">
            <a:avLst/>
          </a:prstGeom>
          <a:noFill/>
          <a:ln w="76200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87" name="Google Shape;187;p29"/>
          <p:cNvSpPr/>
          <p:nvPr/>
        </p:nvSpPr>
        <p:spPr>
          <a:xfrm>
            <a:off x="151100" y="3100325"/>
            <a:ext cx="8277600" cy="83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</p:txBody>
      </p:sp>
      <p:sp>
        <p:nvSpPr>
          <p:cNvPr id="188" name="Google Shape;188;p29"/>
          <p:cNvSpPr/>
          <p:nvPr/>
        </p:nvSpPr>
        <p:spPr>
          <a:xfrm rot="5400000">
            <a:off x="6295650" y="2184450"/>
            <a:ext cx="2356500" cy="83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</p:txBody>
      </p:sp>
      <p:sp>
        <p:nvSpPr>
          <p:cNvPr id="189" name="Google Shape;189;p29"/>
          <p:cNvSpPr/>
          <p:nvPr/>
        </p:nvSpPr>
        <p:spPr>
          <a:xfrm>
            <a:off x="267275" y="1426650"/>
            <a:ext cx="8277600" cy="83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</p:txBody>
      </p:sp>
      <p:sp>
        <p:nvSpPr>
          <p:cNvPr id="190" name="Google Shape;190;p29"/>
          <p:cNvSpPr txBox="1">
            <a:spLocks noGrp="1"/>
          </p:cNvSpPr>
          <p:nvPr>
            <p:ph type="title"/>
          </p:nvPr>
        </p:nvSpPr>
        <p:spPr>
          <a:xfrm>
            <a:off x="512704" y="131856"/>
            <a:ext cx="4655700" cy="6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3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РЕШЕНИЕ</a:t>
            </a:r>
            <a:endParaRPr sz="33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1" name="Google Shape;19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9"/>
          <p:cNvSpPr/>
          <p:nvPr/>
        </p:nvSpPr>
        <p:spPr>
          <a:xfrm>
            <a:off x="8788175" y="2088600"/>
            <a:ext cx="354900" cy="1159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29"/>
          <p:cNvSpPr/>
          <p:nvPr/>
        </p:nvSpPr>
        <p:spPr>
          <a:xfrm>
            <a:off x="8788175" y="-7"/>
            <a:ext cx="354900" cy="2088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29"/>
          <p:cNvSpPr/>
          <p:nvPr/>
        </p:nvSpPr>
        <p:spPr>
          <a:xfrm>
            <a:off x="8788175" y="4333223"/>
            <a:ext cx="354900" cy="8103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29"/>
          <p:cNvSpPr/>
          <p:nvPr/>
        </p:nvSpPr>
        <p:spPr>
          <a:xfrm>
            <a:off x="512700" y="673950"/>
            <a:ext cx="2182200" cy="83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8" name="Google Shape;198;p29"/>
          <p:cNvCxnSpPr/>
          <p:nvPr/>
        </p:nvCxnSpPr>
        <p:spPr>
          <a:xfrm rot="10800000">
            <a:off x="151112" y="700950"/>
            <a:ext cx="816000" cy="5700"/>
          </a:xfrm>
          <a:prstGeom prst="straightConnector1">
            <a:avLst/>
          </a:prstGeom>
          <a:noFill/>
          <a:ln w="76200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99" name="Google Shape;199;p29"/>
          <p:cNvCxnSpPr/>
          <p:nvPr/>
        </p:nvCxnSpPr>
        <p:spPr>
          <a:xfrm flipH="1">
            <a:off x="151100" y="673950"/>
            <a:ext cx="11700" cy="836400"/>
          </a:xfrm>
          <a:prstGeom prst="straightConnector1">
            <a:avLst/>
          </a:prstGeom>
          <a:noFill/>
          <a:ln w="76200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00" name="Google Shape;200;p29"/>
          <p:cNvSpPr/>
          <p:nvPr/>
        </p:nvSpPr>
        <p:spPr>
          <a:xfrm>
            <a:off x="512700" y="986500"/>
            <a:ext cx="2507400" cy="10851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Подробная, достоверная и понятная информация по </a:t>
            </a:r>
            <a:r>
              <a:rPr lang="ru" sz="1300" b="1" u="sng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каждому</a:t>
            </a:r>
            <a:r>
              <a:rPr lang="ru" sz="13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медицинскому столу</a:t>
            </a:r>
            <a:endParaRPr sz="13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1" name="Google Shape;201;p29"/>
          <p:cNvSpPr/>
          <p:nvPr/>
        </p:nvSpPr>
        <p:spPr>
          <a:xfrm>
            <a:off x="3293775" y="986500"/>
            <a:ext cx="2625300" cy="10851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Предоставление </a:t>
            </a:r>
            <a:r>
              <a:rPr lang="ru" sz="1300" b="1" u="sng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всего списка продуктов</a:t>
            </a:r>
            <a:r>
              <a:rPr lang="ru" sz="13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, которые можно или нельзя употреблять при диете</a:t>
            </a:r>
            <a:endParaRPr sz="13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2" name="Google Shape;202;p29"/>
          <p:cNvSpPr/>
          <p:nvPr/>
        </p:nvSpPr>
        <p:spPr>
          <a:xfrm>
            <a:off x="6192750" y="986500"/>
            <a:ext cx="2507400" cy="10851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Наличие </a:t>
            </a:r>
            <a:r>
              <a:rPr lang="ru" sz="1300" b="1" u="sng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готовых</a:t>
            </a:r>
            <a:r>
              <a:rPr lang="ru" sz="13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" sz="1300" b="1" u="sng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рецептов блюд, </a:t>
            </a:r>
            <a:r>
              <a:rPr lang="ru" sz="13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подходящих диете</a:t>
            </a:r>
            <a:endParaRPr sz="13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3" name="Google Shape;203;p29"/>
          <p:cNvSpPr/>
          <p:nvPr/>
        </p:nvSpPr>
        <p:spPr>
          <a:xfrm>
            <a:off x="3307500" y="2513575"/>
            <a:ext cx="2611500" cy="10851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u="sng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Функция </a:t>
            </a:r>
            <a:r>
              <a:rPr lang="ru" sz="13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напоминания о приёме пищи</a:t>
            </a:r>
            <a:endParaRPr sz="13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4" name="Google Shape;204;p29"/>
          <p:cNvSpPr/>
          <p:nvPr/>
        </p:nvSpPr>
        <p:spPr>
          <a:xfrm>
            <a:off x="6220200" y="2513575"/>
            <a:ext cx="2507400" cy="10851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u="sng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Автоматический подсчет -КБЖУ</a:t>
            </a:r>
            <a:endParaRPr sz="13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5" name="Google Shape;205;p29"/>
          <p:cNvSpPr/>
          <p:nvPr/>
        </p:nvSpPr>
        <p:spPr>
          <a:xfrm>
            <a:off x="2313300" y="3806900"/>
            <a:ext cx="4517400" cy="11595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Функционирование </a:t>
            </a:r>
            <a:r>
              <a:rPr lang="ru" sz="1300" b="1" u="sng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чат-бота</a:t>
            </a:r>
            <a:r>
              <a:rPr lang="ru" sz="13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, который сможет быстро ответить на тот или иной запрос пользователя в рамках рассматриваемой темы</a:t>
            </a:r>
            <a:endParaRPr sz="13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6" name="Google Shape;206;p29"/>
          <p:cNvSpPr/>
          <p:nvPr/>
        </p:nvSpPr>
        <p:spPr>
          <a:xfrm>
            <a:off x="512700" y="2513575"/>
            <a:ext cx="2507400" cy="10851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Возможность </a:t>
            </a:r>
            <a:r>
              <a:rPr lang="ru" sz="1300" b="1" u="sng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составления рациона питания</a:t>
            </a:r>
            <a:r>
              <a:rPr lang="ru" sz="13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на необходимый срок</a:t>
            </a:r>
            <a:endParaRPr sz="13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cxnSp>
        <p:nvCxnSpPr>
          <p:cNvPr id="207" name="Google Shape;207;p29"/>
          <p:cNvCxnSpPr/>
          <p:nvPr/>
        </p:nvCxnSpPr>
        <p:spPr>
          <a:xfrm>
            <a:off x="162800" y="3144625"/>
            <a:ext cx="0" cy="1292100"/>
          </a:xfrm>
          <a:prstGeom prst="straightConnector1">
            <a:avLst/>
          </a:prstGeom>
          <a:noFill/>
          <a:ln w="76200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0"/>
          <p:cNvSpPr txBox="1"/>
          <p:nvPr/>
        </p:nvSpPr>
        <p:spPr>
          <a:xfrm>
            <a:off x="192950" y="892725"/>
            <a:ext cx="8474700" cy="3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 b="1" i="0" u="none" strike="noStrike" cap="none" dirty="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Мы, компания</a:t>
            </a:r>
            <a:r>
              <a:rPr lang="ru" sz="13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300" b="1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i="0" u="none" strike="noStrike" cap="none" dirty="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помогаем</a:t>
            </a:r>
            <a:r>
              <a:rPr lang="ru" sz="1200" dirty="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300" dirty="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людям, которые имеют врачебные показания к определенному пищевому рациону, направленному на сохранение и поддержание здоровья </a:t>
            </a:r>
            <a:endParaRPr sz="2200" i="0" u="none" strike="noStrike" cap="none" dirty="0">
              <a:solidFill>
                <a:schemeClr val="lt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 b="1" i="0" u="none" strike="noStrike" cap="none" dirty="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в ситуации</a:t>
            </a:r>
            <a:r>
              <a:rPr lang="ru" sz="13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" sz="1300" dirty="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когда человек не располагает полноценной и понятной информацией для составления собственного рациона питания, </a:t>
            </a:r>
            <a:endParaRPr sz="1300" dirty="0">
              <a:solidFill>
                <a:schemeClr val="dk2"/>
              </a:solidFill>
              <a:highlight>
                <a:schemeClr val="lt1"/>
              </a:highlight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 b="1" dirty="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предлагаем </a:t>
            </a:r>
            <a:r>
              <a:rPr lang="ru" sz="1300" b="1" i="0" u="none" strike="noStrike" cap="none" dirty="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решать проблему</a:t>
            </a:r>
            <a:r>
              <a:rPr lang="ru" sz="13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300" dirty="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нехватки времени для поиска готовых вкусных, недорогих и полезных пищевых решений,  расположенных в одном месте,</a:t>
            </a:r>
            <a:endParaRPr sz="1300" i="0" u="none" strike="noStrike" cap="none" dirty="0">
              <a:solidFill>
                <a:schemeClr val="lt2"/>
              </a:solidFill>
              <a:highlight>
                <a:schemeClr val="lt1"/>
              </a:highlight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 b="1" i="0" u="none" strike="noStrike" cap="none" dirty="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с помощью</a:t>
            </a:r>
            <a:r>
              <a:rPr lang="ru" sz="13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300" dirty="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приложения-помощника, который будет направлен на составление плана питания на основе требований 15 медицинских столов и других возможных рекомендаций,</a:t>
            </a:r>
            <a:endParaRPr sz="1300" dirty="0">
              <a:solidFill>
                <a:schemeClr val="lt2"/>
              </a:solidFill>
              <a:highlight>
                <a:schemeClr val="lt1"/>
              </a:highlight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 b="1" i="0" u="none" strike="noStrike" cap="none" dirty="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и получать</a:t>
            </a:r>
            <a:r>
              <a:rPr lang="ru" sz="13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3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ценность</a:t>
            </a:r>
            <a:r>
              <a:rPr lang="ru" sz="13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300" dirty="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в виде</a:t>
            </a:r>
            <a:r>
              <a:rPr lang="ru" sz="13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300" dirty="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наличия всей необходимой и достоверной информации о каждом медицинском столе в легкодоступном формате, а также возможности быстрого составления индивидуального плана питания.</a:t>
            </a:r>
            <a:endParaRPr sz="1600" dirty="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13" name="Google Shape;213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7C56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solidFill>
            <a:srgbClr val="F7C5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0"/>
          <p:cNvSpPr/>
          <p:nvPr/>
        </p:nvSpPr>
        <p:spPr>
          <a:xfrm>
            <a:off x="1509575" y="936390"/>
            <a:ext cx="1592100" cy="280800"/>
          </a:xfrm>
          <a:prstGeom prst="rect">
            <a:avLst/>
          </a:prstGeom>
          <a:solidFill>
            <a:srgbClr val="FCAF17">
              <a:alpha val="647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30"/>
          <p:cNvSpPr txBox="1"/>
          <p:nvPr/>
        </p:nvSpPr>
        <p:spPr>
          <a:xfrm>
            <a:off x="1728575" y="828750"/>
            <a:ext cx="1154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“15 Диет”</a:t>
            </a:r>
            <a:r>
              <a:rPr lang="ru" sz="16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600" b="1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0"/>
          <p:cNvSpPr/>
          <p:nvPr/>
        </p:nvSpPr>
        <p:spPr>
          <a:xfrm rot="-5400000">
            <a:off x="4319425" y="-3414825"/>
            <a:ext cx="185700" cy="8021100"/>
          </a:xfrm>
          <a:prstGeom prst="rect">
            <a:avLst/>
          </a:prstGeom>
          <a:solidFill>
            <a:srgbClr val="F7C56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0"/>
          <p:cNvSpPr txBox="1">
            <a:spLocks noGrp="1"/>
          </p:cNvSpPr>
          <p:nvPr>
            <p:ph type="title"/>
          </p:nvPr>
        </p:nvSpPr>
        <p:spPr>
          <a:xfrm>
            <a:off x="-141700" y="172740"/>
            <a:ext cx="9144000" cy="5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9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ЦЕННОСТЬ, ЦЕННОСТНОЕ ПРЕДЛОЖЕНИЕ</a:t>
            </a:r>
            <a:endParaRPr sz="29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1"/>
          <p:cNvSpPr txBox="1">
            <a:spLocks noGrp="1"/>
          </p:cNvSpPr>
          <p:nvPr>
            <p:ph type="title"/>
          </p:nvPr>
        </p:nvSpPr>
        <p:spPr>
          <a:xfrm>
            <a:off x="516095" y="103875"/>
            <a:ext cx="1631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РЫНОК</a:t>
            </a:r>
            <a:endParaRPr sz="3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8" name="Google Shape;228;p31"/>
          <p:cNvSpPr/>
          <p:nvPr/>
        </p:nvSpPr>
        <p:spPr>
          <a:xfrm>
            <a:off x="0" y="2082650"/>
            <a:ext cx="354900" cy="10854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1"/>
          <p:cNvSpPr/>
          <p:nvPr/>
        </p:nvSpPr>
        <p:spPr>
          <a:xfrm>
            <a:off x="4" y="432743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rPr lang="ru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endParaRPr sz="13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1"/>
          <p:cNvSpPr/>
          <p:nvPr/>
        </p:nvSpPr>
        <p:spPr>
          <a:xfrm>
            <a:off x="4" y="3167954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1"/>
          <p:cNvSpPr/>
          <p:nvPr/>
        </p:nvSpPr>
        <p:spPr>
          <a:xfrm>
            <a:off x="0" y="-5950"/>
            <a:ext cx="354900" cy="20886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1"/>
          <p:cNvSpPr txBox="1"/>
          <p:nvPr/>
        </p:nvSpPr>
        <p:spPr>
          <a:xfrm>
            <a:off x="354900" y="752475"/>
            <a:ext cx="8327100" cy="12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3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работаем на рынке B2C.</a:t>
            </a:r>
            <a:br>
              <a:rPr lang="ru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00"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Наша ЦА - </a:t>
            </a:r>
            <a:r>
              <a:rPr lang="ru" sz="1300" b="1">
                <a:solidFill>
                  <a:srgbClr val="1F1F1F"/>
                </a:solidFill>
                <a:latin typeface="Raleway"/>
                <a:ea typeface="Raleway"/>
                <a:cs typeface="Raleway"/>
                <a:sym typeface="Raleway"/>
              </a:rPr>
              <a:t>люди, имеющие врачебные показания к определенному пищевому рациону, направленному на сохранение и поддержание здоровья.</a:t>
            </a:r>
            <a:br>
              <a:rPr lang="ru" b="1">
                <a:solidFill>
                  <a:srgbClr val="1F1F1F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300" b="1">
              <a:solidFill>
                <a:srgbClr val="1F1F1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1">
                <a:solidFill>
                  <a:srgbClr val="1F1F1F"/>
                </a:solidFill>
                <a:latin typeface="Raleway"/>
                <a:ea typeface="Raleway"/>
                <a:cs typeface="Raleway"/>
                <a:sym typeface="Raleway"/>
              </a:rPr>
              <a:t>Наше решение будет стоить - </a:t>
            </a:r>
            <a:endParaRPr sz="1200"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31"/>
          <p:cNvSpPr/>
          <p:nvPr/>
        </p:nvSpPr>
        <p:spPr>
          <a:xfrm>
            <a:off x="110050" y="599775"/>
            <a:ext cx="8571900" cy="837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31"/>
          <p:cNvSpPr txBox="1"/>
          <p:nvPr/>
        </p:nvSpPr>
        <p:spPr>
          <a:xfrm>
            <a:off x="691825" y="1887875"/>
            <a:ext cx="5764200" cy="7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SemiBold"/>
              <a:buAutoNum type="arabicPeriod"/>
            </a:pPr>
            <a:r>
              <a:rPr lang="ru" sz="1200">
                <a:solidFill>
                  <a:srgbClr val="1F1F1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один стол: 299руб/мес.; 1199руб/год; 1999руб/навсегда; </a:t>
            </a:r>
            <a:endParaRPr sz="1200">
              <a:solidFill>
                <a:srgbClr val="1F1F1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SemiBold"/>
              <a:buAutoNum type="arabicPeriod"/>
            </a:pPr>
            <a:r>
              <a:rPr lang="ru" sz="1200">
                <a:solidFill>
                  <a:srgbClr val="1F1F1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все столы: 999руб/мес.; 2499руб/год; 4799руб/навсегда</a:t>
            </a:r>
            <a:endParaRPr sz="1200">
              <a:solidFill>
                <a:srgbClr val="1F1F1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200"/>
              <a:buFont typeface="Raleway SemiBold"/>
              <a:buAutoNum type="arabicPeriod"/>
            </a:pPr>
            <a:r>
              <a:rPr lang="ru" sz="1200">
                <a:solidFill>
                  <a:srgbClr val="1F1F1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(средняя стоимость продукта составляет 3,7 тыс. рублей/год)</a:t>
            </a:r>
            <a:endParaRPr sz="1200"/>
          </a:p>
        </p:txBody>
      </p:sp>
      <p:graphicFrame>
        <p:nvGraphicFramePr>
          <p:cNvPr id="235" name="Google Shape;235;p31"/>
          <p:cNvGraphicFramePr/>
          <p:nvPr/>
        </p:nvGraphicFramePr>
        <p:xfrm>
          <a:off x="614300" y="2896900"/>
          <a:ext cx="8327125" cy="2228476"/>
        </p:xfrm>
        <a:graphic>
          <a:graphicData uri="http://schemas.openxmlformats.org/drawingml/2006/table">
            <a:tbl>
              <a:tblPr>
                <a:noFill/>
                <a:tableStyleId>{6189F776-6401-488F-8DC6-5980DB66A9B7}</a:tableStyleId>
              </a:tblPr>
              <a:tblGrid>
                <a:gridCol w="1224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6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9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59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Рынок</a:t>
                      </a:r>
                      <a:endParaRPr sz="11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DDAE3">
                        <a:alpha val="295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Краткое описание рынка</a:t>
                      </a:r>
                      <a:endParaRPr sz="11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DDAE3">
                        <a:alpha val="295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Кол-во человек</a:t>
                      </a:r>
                      <a:endParaRPr sz="11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DDAE3">
                        <a:alpha val="295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Среднегодовой чек (руб.)</a:t>
                      </a:r>
                      <a:endParaRPr sz="11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DDAE3">
                        <a:alpha val="295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Размер рынка (руб.)</a:t>
                      </a:r>
                      <a:endParaRPr sz="11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DDAE3">
                        <a:alpha val="2956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9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TAM</a:t>
                      </a:r>
                      <a:endParaRPr sz="11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Люди в России старше 18 лет, пользующиеся любыми мобильными приложениями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78, 7 млн.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779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61,3 млрд.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34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SAM</a:t>
                      </a:r>
                      <a:endParaRPr sz="11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Люди, пользующиеся схожими приложениями («Стол №5», «Диета стол 5», «Lifesum», «Klinio»), соблюдающих диету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20,4 млн.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779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15,9 млрд.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3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SOM</a:t>
                      </a:r>
                      <a:endParaRPr sz="11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Люди, которые приобретут услуги нашего приложения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5,1 млн.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779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3,9 млрд.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9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2"/>
          <p:cNvSpPr/>
          <p:nvPr/>
        </p:nvSpPr>
        <p:spPr>
          <a:xfrm>
            <a:off x="2776675" y="482275"/>
            <a:ext cx="3039600" cy="77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2"/>
          <p:cNvSpPr txBox="1">
            <a:spLocks noGrp="1"/>
          </p:cNvSpPr>
          <p:nvPr>
            <p:ph type="title"/>
          </p:nvPr>
        </p:nvSpPr>
        <p:spPr>
          <a:xfrm>
            <a:off x="2873125" y="57767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4" name="Google Shape;244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2"/>
          <p:cNvSpPr/>
          <p:nvPr/>
        </p:nvSpPr>
        <p:spPr>
          <a:xfrm rot="5401350">
            <a:off x="1615250" y="1648275"/>
            <a:ext cx="764100" cy="441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CAF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9" name="Google Shape;249;p32"/>
          <p:cNvSpPr/>
          <p:nvPr/>
        </p:nvSpPr>
        <p:spPr>
          <a:xfrm>
            <a:off x="788000" y="2318400"/>
            <a:ext cx="2418600" cy="5067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0" name="Google Shape;250;p32"/>
          <p:cNvSpPr/>
          <p:nvPr/>
        </p:nvSpPr>
        <p:spPr>
          <a:xfrm>
            <a:off x="4121750" y="1248813"/>
            <a:ext cx="165000" cy="238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1" name="Google Shape;251;p32"/>
          <p:cNvSpPr/>
          <p:nvPr/>
        </p:nvSpPr>
        <p:spPr>
          <a:xfrm rot="5401350">
            <a:off x="6029150" y="1648275"/>
            <a:ext cx="764100" cy="441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CAF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2" name="Google Shape;252;p32"/>
          <p:cNvSpPr txBox="1"/>
          <p:nvPr/>
        </p:nvSpPr>
        <p:spPr>
          <a:xfrm>
            <a:off x="788000" y="2317800"/>
            <a:ext cx="2418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ПРЯМЫЕ</a:t>
            </a:r>
            <a:endParaRPr sz="2100"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3" name="Google Shape;253;p32"/>
          <p:cNvSpPr/>
          <p:nvPr/>
        </p:nvSpPr>
        <p:spPr>
          <a:xfrm>
            <a:off x="797750" y="2861125"/>
            <a:ext cx="2399100" cy="1859100"/>
          </a:xfrm>
          <a:prstGeom prst="rect">
            <a:avLst/>
          </a:prstGeom>
          <a:solidFill>
            <a:srgbClr val="ADDAE3">
              <a:alpha val="29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4" name="Google Shape;254;p32"/>
          <p:cNvSpPr/>
          <p:nvPr/>
        </p:nvSpPr>
        <p:spPr>
          <a:xfrm>
            <a:off x="5201900" y="2318400"/>
            <a:ext cx="2418600" cy="5067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5" name="Google Shape;255;p32"/>
          <p:cNvSpPr txBox="1"/>
          <p:nvPr/>
        </p:nvSpPr>
        <p:spPr>
          <a:xfrm>
            <a:off x="5201900" y="2300225"/>
            <a:ext cx="2418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КОСВЕННЫЕ</a:t>
            </a:r>
            <a:endParaRPr sz="2100"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6" name="Google Shape;256;p32"/>
          <p:cNvSpPr txBox="1"/>
          <p:nvPr/>
        </p:nvSpPr>
        <p:spPr>
          <a:xfrm>
            <a:off x="788000" y="3002725"/>
            <a:ext cx="2418600" cy="14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u="sng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Мобильные приложения:</a:t>
            </a:r>
            <a:r>
              <a:rPr lang="ru" b="1" u="sng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u="sng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69999" lvl="0" indent="-101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AutoNum type="arabicPeriod"/>
            </a:pPr>
            <a:r>
              <a:rPr lang="ru" sz="16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"Стол №5";</a:t>
            </a:r>
            <a:endParaRPr sz="16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269999" lvl="0" indent="-101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AutoNum type="arabicPeriod"/>
            </a:pPr>
            <a:r>
              <a:rPr lang="ru" sz="16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“Диета стол 5”;</a:t>
            </a:r>
            <a:endParaRPr sz="16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269999" lvl="0" indent="-101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AutoNum type="arabicPeriod"/>
            </a:pPr>
            <a:r>
              <a:rPr lang="ru" sz="16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“DietPro”;</a:t>
            </a:r>
            <a:endParaRPr sz="16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269999" lvl="0" indent="-88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SemiBold"/>
              <a:buAutoNum type="arabicPeriod"/>
            </a:pPr>
            <a:r>
              <a:rPr lang="ru" sz="16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“ПП”</a:t>
            </a:r>
            <a:r>
              <a:rPr lang="ru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;</a:t>
            </a:r>
            <a:endParaRPr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269999" lvl="0" indent="-88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SemiBold"/>
              <a:buAutoNum type="arabicPeriod"/>
            </a:pPr>
            <a:r>
              <a:rPr lang="ru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ru" sz="16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“Klinio”.</a:t>
            </a:r>
            <a:endParaRPr sz="16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57" name="Google Shape;257;p32"/>
          <p:cNvSpPr/>
          <p:nvPr/>
        </p:nvSpPr>
        <p:spPr>
          <a:xfrm>
            <a:off x="5211650" y="2857225"/>
            <a:ext cx="2399100" cy="1859100"/>
          </a:xfrm>
          <a:prstGeom prst="rect">
            <a:avLst/>
          </a:prstGeom>
          <a:solidFill>
            <a:srgbClr val="ADDAE3">
              <a:alpha val="29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8" name="Google Shape;258;p32"/>
          <p:cNvSpPr txBox="1"/>
          <p:nvPr/>
        </p:nvSpPr>
        <p:spPr>
          <a:xfrm>
            <a:off x="5201900" y="3248075"/>
            <a:ext cx="24186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600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 SemiBold"/>
              <a:buAutoNum type="arabicPeriod"/>
            </a:pPr>
            <a:r>
              <a:rPr lang="ru" sz="1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Врачи-диетологи;</a:t>
            </a:r>
            <a:endParaRPr sz="15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3600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 SemiBold"/>
              <a:buAutoNum type="arabicPeriod"/>
            </a:pPr>
            <a:r>
              <a:rPr lang="ru" sz="1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Интернет-сайты. </a:t>
            </a:r>
            <a:endParaRPr sz="15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59" name="Google Shape;259;p32"/>
          <p:cNvSpPr/>
          <p:nvPr/>
        </p:nvSpPr>
        <p:spPr>
          <a:xfrm>
            <a:off x="1888300" y="1487025"/>
            <a:ext cx="4616100" cy="119100"/>
          </a:xfrm>
          <a:prstGeom prst="rect">
            <a:avLst/>
          </a:prstGeom>
          <a:gradFill>
            <a:gsLst>
              <a:gs pos="0">
                <a:schemeClr val="dk1"/>
              </a:gs>
              <a:gs pos="35000">
                <a:srgbClr val="C6588B"/>
              </a:gs>
              <a:gs pos="100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7C56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6" name="Google Shape;266;p33"/>
          <p:cNvGraphicFramePr/>
          <p:nvPr/>
        </p:nvGraphicFramePr>
        <p:xfrm>
          <a:off x="175338" y="195425"/>
          <a:ext cx="8793300" cy="4495900"/>
        </p:xfrm>
        <a:graphic>
          <a:graphicData uri="http://schemas.openxmlformats.org/drawingml/2006/table">
            <a:tbl>
              <a:tblPr>
                <a:noFill/>
                <a:tableStyleId>{6189F776-6401-488F-8DC6-5980DB66A9B7}</a:tableStyleId>
              </a:tblPr>
              <a:tblGrid>
                <a:gridCol w="18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6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8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5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85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84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Параметры</a:t>
                      </a:r>
                      <a:endParaRPr sz="1100" b="1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5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Наше приложение</a:t>
                      </a:r>
                      <a:endParaRPr sz="1100" b="1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5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«Стол №5»</a:t>
                      </a:r>
                      <a:endParaRPr sz="1100" b="1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5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«Диета стол 5»</a:t>
                      </a:r>
                      <a:endParaRPr sz="1100" b="1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5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«DietPro»</a:t>
                      </a:r>
                      <a:endParaRPr sz="1100" b="1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5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0960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Врачи- диетологи</a:t>
                      </a:r>
                      <a:endParaRPr sz="1100" b="1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5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Интернет-сайты</a:t>
                      </a:r>
                      <a:endParaRPr sz="1100" b="1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5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Концепция 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_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_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Доступность 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4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Ценовая политика (средний чек)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Разнообразие столов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Наличие искусственного интеллекта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_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_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_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_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_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54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Время поиска информации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54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Доступность среди стран СНГ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6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Средний показатель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2,7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1,4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1,6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1,9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1,5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1,5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4"/>
          <p:cNvSpPr txBox="1">
            <a:spLocks noGrp="1"/>
          </p:cNvSpPr>
          <p:nvPr>
            <p:ph type="title"/>
          </p:nvPr>
        </p:nvSpPr>
        <p:spPr>
          <a:xfrm>
            <a:off x="210192" y="139506"/>
            <a:ext cx="4655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БИЗНЕС-МОДЕЛЬ</a:t>
            </a:r>
            <a:endParaRPr sz="28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4" name="Google Shape;274;p34"/>
          <p:cNvSpPr txBox="1">
            <a:spLocks noGrp="1"/>
          </p:cNvSpPr>
          <p:nvPr>
            <p:ph type="body" idx="1"/>
          </p:nvPr>
        </p:nvSpPr>
        <p:spPr>
          <a:xfrm>
            <a:off x="4057252" y="4223334"/>
            <a:ext cx="1264500" cy="553968"/>
          </a:xfrm>
          <a:prstGeom prst="rect">
            <a:avLst/>
          </a:prstGeom>
          <a:solidFill>
            <a:srgbClr val="FCAF17">
              <a:alpha val="29560"/>
            </a:srgbClr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Raleway Medium"/>
                <a:ea typeface="Raleway Medium"/>
                <a:cs typeface="Raleway Medium"/>
                <a:sym typeface="Raleway Medium"/>
              </a:rPr>
              <a:t>П</a:t>
            </a:r>
            <a:r>
              <a:rPr lang="ru" sz="1600" dirty="0">
                <a:latin typeface="Raleway Medium"/>
                <a:ea typeface="Raleway Medium"/>
                <a:cs typeface="Raleway Medium"/>
                <a:sym typeface="Raleway Medium"/>
              </a:rPr>
              <a:t>одписка</a:t>
            </a:r>
          </a:p>
        </p:txBody>
      </p:sp>
      <p:sp>
        <p:nvSpPr>
          <p:cNvPr id="275" name="Google Shape;275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4"/>
          <p:cNvSpPr/>
          <p:nvPr/>
        </p:nvSpPr>
        <p:spPr>
          <a:xfrm>
            <a:off x="286050" y="671400"/>
            <a:ext cx="8571900" cy="8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4"/>
          <p:cNvSpPr txBox="1"/>
          <p:nvPr/>
        </p:nvSpPr>
        <p:spPr>
          <a:xfrm>
            <a:off x="-127750" y="2370000"/>
            <a:ext cx="32100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b="1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ВАРИАНТЫ МОНЕТИЗАЦИИ</a:t>
            </a:r>
            <a:endParaRPr sz="2500" b="1">
              <a:solidFill>
                <a:srgbClr val="FF2F2D"/>
              </a:solidFill>
            </a:endParaRPr>
          </a:p>
        </p:txBody>
      </p:sp>
      <p:sp>
        <p:nvSpPr>
          <p:cNvPr id="281" name="Google Shape;281;p34"/>
          <p:cNvSpPr txBox="1">
            <a:spLocks noGrp="1"/>
          </p:cNvSpPr>
          <p:nvPr>
            <p:ph type="body" idx="1"/>
          </p:nvPr>
        </p:nvSpPr>
        <p:spPr>
          <a:xfrm>
            <a:off x="3956902" y="989975"/>
            <a:ext cx="1465200" cy="553968"/>
          </a:xfrm>
          <a:prstGeom prst="rect">
            <a:avLst/>
          </a:prstGeom>
          <a:solidFill>
            <a:srgbClr val="FCAF17">
              <a:alpha val="29560"/>
            </a:srgbClr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Raleway Medium"/>
                <a:ea typeface="Raleway Medium"/>
                <a:cs typeface="Raleway Medium"/>
                <a:sym typeface="Raleway Medium"/>
              </a:rPr>
              <a:t>Р</a:t>
            </a:r>
            <a:r>
              <a:rPr lang="ru" sz="1600" dirty="0">
                <a:latin typeface="Raleway Medium"/>
                <a:ea typeface="Raleway Medium"/>
                <a:cs typeface="Raleway Medium"/>
                <a:sym typeface="Raleway Medium"/>
              </a:rPr>
              <a:t>еклама</a:t>
            </a:r>
          </a:p>
        </p:txBody>
      </p:sp>
      <p:sp>
        <p:nvSpPr>
          <p:cNvPr id="282" name="Google Shape;282;p34"/>
          <p:cNvSpPr txBox="1">
            <a:spLocks noGrp="1"/>
          </p:cNvSpPr>
          <p:nvPr>
            <p:ph type="body" idx="1"/>
          </p:nvPr>
        </p:nvSpPr>
        <p:spPr>
          <a:xfrm>
            <a:off x="3852350" y="2452750"/>
            <a:ext cx="1985400" cy="738633"/>
          </a:xfrm>
          <a:prstGeom prst="rect">
            <a:avLst/>
          </a:prstGeom>
          <a:solidFill>
            <a:srgbClr val="F4CCCC"/>
          </a:solidFill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Raleway SemiBold"/>
                <a:ea typeface="Raleway SemiBold"/>
                <a:cs typeface="Raleway SemiBold"/>
                <a:sym typeface="Raleway SemiBold"/>
              </a:rPr>
              <a:t>Сотрудничество с кейтеринговыми компаниями</a:t>
            </a:r>
          </a:p>
        </p:txBody>
      </p:sp>
      <p:sp>
        <p:nvSpPr>
          <p:cNvPr id="283" name="Google Shape;283;p34"/>
          <p:cNvSpPr/>
          <p:nvPr/>
        </p:nvSpPr>
        <p:spPr>
          <a:xfrm rot="1350">
            <a:off x="3016517" y="4276584"/>
            <a:ext cx="764100" cy="324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CAF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4" name="Google Shape;284;p34"/>
          <p:cNvSpPr/>
          <p:nvPr/>
        </p:nvSpPr>
        <p:spPr>
          <a:xfrm rot="-5400000">
            <a:off x="2836650" y="2697191"/>
            <a:ext cx="121500" cy="238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5" name="Google Shape;285;p34"/>
          <p:cNvSpPr/>
          <p:nvPr/>
        </p:nvSpPr>
        <p:spPr>
          <a:xfrm rot="1350">
            <a:off x="3016517" y="1031625"/>
            <a:ext cx="764100" cy="324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CAF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6" name="Google Shape;286;p34"/>
          <p:cNvSpPr/>
          <p:nvPr/>
        </p:nvSpPr>
        <p:spPr>
          <a:xfrm rot="-5400000">
            <a:off x="1379268" y="2762653"/>
            <a:ext cx="3393600" cy="119100"/>
          </a:xfrm>
          <a:prstGeom prst="rect">
            <a:avLst/>
          </a:prstGeom>
          <a:gradFill>
            <a:gsLst>
              <a:gs pos="0">
                <a:schemeClr val="accent3"/>
              </a:gs>
              <a:gs pos="35000">
                <a:schemeClr val="accent3"/>
              </a:gs>
              <a:gs pos="100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7" name="Google Shape;287;p34"/>
          <p:cNvSpPr/>
          <p:nvPr/>
        </p:nvSpPr>
        <p:spPr>
          <a:xfrm rot="1325">
            <a:off x="3009468" y="2681453"/>
            <a:ext cx="778200" cy="27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8" name="Google Shape;28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7750" y="1912750"/>
            <a:ext cx="3613000" cy="361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5300" y="2088575"/>
            <a:ext cx="2939700" cy="293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5"/>
          <p:cNvSpPr txBox="1">
            <a:spLocks noGrp="1"/>
          </p:cNvSpPr>
          <p:nvPr>
            <p:ph type="title"/>
          </p:nvPr>
        </p:nvSpPr>
        <p:spPr>
          <a:xfrm>
            <a:off x="2460300" y="86525"/>
            <a:ext cx="6683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5" name="Google Shape;295;p35"/>
          <p:cNvSpPr txBox="1">
            <a:spLocks noGrp="1"/>
          </p:cNvSpPr>
          <p:nvPr>
            <p:ph type="body" idx="1"/>
          </p:nvPr>
        </p:nvSpPr>
        <p:spPr>
          <a:xfrm>
            <a:off x="6105850" y="973125"/>
            <a:ext cx="31356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 Medium"/>
                <a:ea typeface="Raleway Medium"/>
                <a:cs typeface="Raleway Medium"/>
                <a:sym typeface="Raleway Medium"/>
              </a:rPr>
              <a:t>Создали сайт о нашем приложении</a:t>
            </a:r>
            <a:endParaRPr sz="1600"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96" name="Google Shape;296;p35"/>
          <p:cNvSpPr/>
          <p:nvPr/>
        </p:nvSpPr>
        <p:spPr>
          <a:xfrm>
            <a:off x="0" y="4333213"/>
            <a:ext cx="354900" cy="8103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rPr lang="ru" sz="11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11</a:t>
            </a:r>
            <a:endParaRPr sz="11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35"/>
          <p:cNvSpPr/>
          <p:nvPr/>
        </p:nvSpPr>
        <p:spPr>
          <a:xfrm>
            <a:off x="0" y="-19"/>
            <a:ext cx="354900" cy="2088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35"/>
          <p:cNvSpPr/>
          <p:nvPr/>
        </p:nvSpPr>
        <p:spPr>
          <a:xfrm>
            <a:off x="4" y="2088567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35"/>
          <p:cNvSpPr/>
          <p:nvPr/>
        </p:nvSpPr>
        <p:spPr>
          <a:xfrm>
            <a:off x="4" y="3248105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0" name="Google Shape;30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268" y="825188"/>
            <a:ext cx="654499" cy="51757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5"/>
          <p:cNvSpPr txBox="1"/>
          <p:nvPr/>
        </p:nvSpPr>
        <p:spPr>
          <a:xfrm>
            <a:off x="1058700" y="945775"/>
            <a:ext cx="30000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Составили гипотезы</a:t>
            </a:r>
            <a:endParaRPr sz="1500"/>
          </a:p>
        </p:txBody>
      </p:sp>
      <p:pic>
        <p:nvPicPr>
          <p:cNvPr id="302" name="Google Shape;30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268" y="1525051"/>
            <a:ext cx="654499" cy="51757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5"/>
          <p:cNvSpPr txBox="1"/>
          <p:nvPr/>
        </p:nvSpPr>
        <p:spPr>
          <a:xfrm>
            <a:off x="1058700" y="1673750"/>
            <a:ext cx="42228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Провели опрос людей, которые соблюдают медицинские диеты, и врачей</a:t>
            </a:r>
            <a:endParaRPr/>
          </a:p>
        </p:txBody>
      </p:sp>
      <p:pic>
        <p:nvPicPr>
          <p:cNvPr id="304" name="Google Shape;30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281" y="2659401"/>
            <a:ext cx="654499" cy="51757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5"/>
          <p:cNvSpPr txBox="1"/>
          <p:nvPr/>
        </p:nvSpPr>
        <p:spPr>
          <a:xfrm>
            <a:off x="1058700" y="2825325"/>
            <a:ext cx="43023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Проанализировали результаты опроса и удостоверились в их совпадении с потребностями будущих пользователей</a:t>
            </a:r>
            <a:endParaRPr sz="16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306" name="Google Shape;30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281" y="3793738"/>
            <a:ext cx="654499" cy="517575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5"/>
          <p:cNvSpPr txBox="1"/>
          <p:nvPr/>
        </p:nvSpPr>
        <p:spPr>
          <a:xfrm>
            <a:off x="1085100" y="3899825"/>
            <a:ext cx="4302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Изучили конкурентов и их предложения</a:t>
            </a:r>
            <a:endParaRPr/>
          </a:p>
        </p:txBody>
      </p:sp>
      <p:pic>
        <p:nvPicPr>
          <p:cNvPr id="308" name="Google Shape;30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281" y="4407913"/>
            <a:ext cx="654499" cy="517575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5"/>
          <p:cNvSpPr txBox="1"/>
          <p:nvPr/>
        </p:nvSpPr>
        <p:spPr>
          <a:xfrm>
            <a:off x="1085100" y="4564050"/>
            <a:ext cx="417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Сформировали бизнес-модель</a:t>
            </a:r>
            <a:endParaRPr/>
          </a:p>
        </p:txBody>
      </p:sp>
      <p:pic>
        <p:nvPicPr>
          <p:cNvPr id="310" name="Google Shape;31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2006" y="852551"/>
            <a:ext cx="654499" cy="51757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5"/>
          <p:cNvSpPr/>
          <p:nvPr/>
        </p:nvSpPr>
        <p:spPr>
          <a:xfrm>
            <a:off x="7102478" y="1646900"/>
            <a:ext cx="205375" cy="351775"/>
          </a:xfrm>
          <a:custGeom>
            <a:avLst/>
            <a:gdLst/>
            <a:ahLst/>
            <a:cxnLst/>
            <a:rect l="l" t="t" r="r" b="b"/>
            <a:pathLst>
              <a:path w="8215" h="14071" extrusionOk="0">
                <a:moveTo>
                  <a:pt x="3161" y="0"/>
                </a:moveTo>
                <a:cubicBezTo>
                  <a:pt x="3161" y="3807"/>
                  <a:pt x="3902" y="13271"/>
                  <a:pt x="734" y="11160"/>
                </a:cubicBezTo>
                <a:cubicBezTo>
                  <a:pt x="-1582" y="9617"/>
                  <a:pt x="2887" y="3692"/>
                  <a:pt x="5587" y="4367"/>
                </a:cubicBezTo>
                <a:cubicBezTo>
                  <a:pt x="8822" y="5175"/>
                  <a:pt x="8013" y="10737"/>
                  <a:pt x="8013" y="14071"/>
                </a:cubicBezTo>
              </a:path>
            </a:pathLst>
          </a:custGeom>
          <a:noFill/>
          <a:ln w="38100" cap="flat" cmpd="sng">
            <a:solidFill>
              <a:srgbClr val="59D50B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312" name="Google Shape;312;p35"/>
          <p:cNvCxnSpPr/>
          <p:nvPr/>
        </p:nvCxnSpPr>
        <p:spPr>
          <a:xfrm>
            <a:off x="7307850" y="1973725"/>
            <a:ext cx="0" cy="303300"/>
          </a:xfrm>
          <a:prstGeom prst="straightConnector1">
            <a:avLst/>
          </a:prstGeom>
          <a:noFill/>
          <a:ln w="38100" cap="flat" cmpd="sng">
            <a:solidFill>
              <a:srgbClr val="59D50B"/>
            </a:solidFill>
            <a:prstDash val="solid"/>
            <a:round/>
            <a:headEnd type="none" w="med" len="med"/>
            <a:tailEnd type="stealth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7C56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8" name="Google Shape;318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36"/>
          <p:cNvSpPr txBox="1"/>
          <p:nvPr/>
        </p:nvSpPr>
        <p:spPr>
          <a:xfrm>
            <a:off x="3614050" y="1112425"/>
            <a:ext cx="1823400" cy="415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ЛИДЕР</a:t>
            </a:r>
            <a:endParaRPr sz="15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20" name="Google Shape;320;p36"/>
          <p:cNvSpPr txBox="1"/>
          <p:nvPr/>
        </p:nvSpPr>
        <p:spPr>
          <a:xfrm>
            <a:off x="7471750" y="49775"/>
            <a:ext cx="1487400" cy="415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Инженер</a:t>
            </a:r>
            <a:endParaRPr sz="15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21" name="Google Shape;321;p36"/>
          <p:cNvSpPr txBox="1"/>
          <p:nvPr/>
        </p:nvSpPr>
        <p:spPr>
          <a:xfrm>
            <a:off x="6693225" y="2617038"/>
            <a:ext cx="1487400" cy="384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Коммуникатор </a:t>
            </a:r>
            <a:endParaRPr sz="13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22" name="Google Shape;322;p36"/>
          <p:cNvSpPr txBox="1"/>
          <p:nvPr/>
        </p:nvSpPr>
        <p:spPr>
          <a:xfrm>
            <a:off x="183425" y="68138"/>
            <a:ext cx="1487400" cy="415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Финансист</a:t>
            </a:r>
            <a:endParaRPr sz="15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23" name="Google Shape;323;p36"/>
          <p:cNvSpPr txBox="1"/>
          <p:nvPr/>
        </p:nvSpPr>
        <p:spPr>
          <a:xfrm>
            <a:off x="956325" y="2617062"/>
            <a:ext cx="1501500" cy="44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Аналитик</a:t>
            </a:r>
            <a:endParaRPr sz="17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24" name="Google Shape;324;p36"/>
          <p:cNvSpPr txBox="1"/>
          <p:nvPr/>
        </p:nvSpPr>
        <p:spPr>
          <a:xfrm>
            <a:off x="5825325" y="49775"/>
            <a:ext cx="1581900" cy="415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Дизайнер</a:t>
            </a:r>
            <a:endParaRPr sz="15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25" name="Google Shape;325;p36"/>
          <p:cNvSpPr txBox="1"/>
          <p:nvPr/>
        </p:nvSpPr>
        <p:spPr>
          <a:xfrm>
            <a:off x="1761600" y="68150"/>
            <a:ext cx="1487400" cy="415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Маркетолог</a:t>
            </a:r>
            <a:endParaRPr sz="150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26" name="Google Shape;326;p36"/>
          <p:cNvSpPr txBox="1"/>
          <p:nvPr/>
        </p:nvSpPr>
        <p:spPr>
          <a:xfrm>
            <a:off x="7471750" y="2162325"/>
            <a:ext cx="1487400" cy="431100"/>
          </a:xfrm>
          <a:prstGeom prst="rect">
            <a:avLst/>
          </a:prstGeom>
          <a:solidFill>
            <a:srgbClr val="FCAF17">
              <a:alpha val="2956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Гайнеева Арина </a:t>
            </a:r>
            <a:endParaRPr sz="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Андреевна</a:t>
            </a:r>
            <a:endParaRPr sz="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27" name="Google Shape;327;p36"/>
          <p:cNvSpPr txBox="1"/>
          <p:nvPr/>
        </p:nvSpPr>
        <p:spPr>
          <a:xfrm>
            <a:off x="6693225" y="4673950"/>
            <a:ext cx="1487400" cy="431100"/>
          </a:xfrm>
          <a:prstGeom prst="rect">
            <a:avLst/>
          </a:prstGeom>
          <a:solidFill>
            <a:srgbClr val="FCAF17">
              <a:alpha val="2956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Гандалоева Амина Микаиловна</a:t>
            </a:r>
            <a:endParaRPr sz="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28" name="Google Shape;328;p36"/>
          <p:cNvSpPr txBox="1"/>
          <p:nvPr/>
        </p:nvSpPr>
        <p:spPr>
          <a:xfrm>
            <a:off x="176375" y="2159012"/>
            <a:ext cx="1501500" cy="431100"/>
          </a:xfrm>
          <a:prstGeom prst="rect">
            <a:avLst/>
          </a:prstGeom>
          <a:solidFill>
            <a:srgbClr val="FCAF17">
              <a:alpha val="2956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Салиев Алишер Камилжонович</a:t>
            </a:r>
            <a:endParaRPr sz="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29" name="Google Shape;329;p36"/>
          <p:cNvSpPr txBox="1"/>
          <p:nvPr/>
        </p:nvSpPr>
        <p:spPr>
          <a:xfrm>
            <a:off x="1747500" y="2159013"/>
            <a:ext cx="1501500" cy="431100"/>
          </a:xfrm>
          <a:prstGeom prst="rect">
            <a:avLst/>
          </a:prstGeom>
          <a:solidFill>
            <a:srgbClr val="FCAF17">
              <a:alpha val="2956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Ошитова Раяна </a:t>
            </a:r>
            <a:endParaRPr sz="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Загировна</a:t>
            </a:r>
            <a:endParaRPr sz="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30" name="Google Shape;330;p36"/>
          <p:cNvSpPr txBox="1"/>
          <p:nvPr/>
        </p:nvSpPr>
        <p:spPr>
          <a:xfrm>
            <a:off x="956325" y="4673950"/>
            <a:ext cx="1501500" cy="431100"/>
          </a:xfrm>
          <a:prstGeom prst="rect">
            <a:avLst/>
          </a:prstGeom>
          <a:solidFill>
            <a:srgbClr val="FCAF17">
              <a:alpha val="2956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Давлетова Зарипат Гаджимуратовна</a:t>
            </a:r>
            <a:endParaRPr sz="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31" name="Google Shape;331;p36"/>
          <p:cNvSpPr txBox="1"/>
          <p:nvPr/>
        </p:nvSpPr>
        <p:spPr>
          <a:xfrm>
            <a:off x="5825300" y="2162325"/>
            <a:ext cx="1581900" cy="431100"/>
          </a:xfrm>
          <a:prstGeom prst="rect">
            <a:avLst/>
          </a:prstGeom>
          <a:solidFill>
            <a:srgbClr val="FCAF17">
              <a:alpha val="2956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Абдуназарова Майрамой Худайназаровна</a:t>
            </a:r>
            <a:endParaRPr sz="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32" name="Google Shape;332;p36"/>
          <p:cNvSpPr txBox="1"/>
          <p:nvPr/>
        </p:nvSpPr>
        <p:spPr>
          <a:xfrm>
            <a:off x="3614075" y="3649800"/>
            <a:ext cx="1823400" cy="431100"/>
          </a:xfrm>
          <a:prstGeom prst="rect">
            <a:avLst/>
          </a:prstGeom>
          <a:solidFill>
            <a:srgbClr val="F7C56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Фомина Анастасия Владимировна</a:t>
            </a:r>
            <a:endParaRPr sz="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333" name="Google Shape;333;p36"/>
          <p:cNvPicPr preferRelativeResize="0"/>
          <p:nvPr/>
        </p:nvPicPr>
        <p:blipFill rotWithShape="1">
          <a:blip r:embed="rId3">
            <a:alphaModFix/>
          </a:blip>
          <a:srcRect t="10104" b="3895"/>
          <a:stretch/>
        </p:blipFill>
        <p:spPr>
          <a:xfrm>
            <a:off x="956325" y="3001638"/>
            <a:ext cx="1501402" cy="1703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6"/>
          <p:cNvPicPr preferRelativeResize="0"/>
          <p:nvPr/>
        </p:nvPicPr>
        <p:blipFill rotWithShape="1">
          <a:blip r:embed="rId4">
            <a:alphaModFix/>
          </a:blip>
          <a:srcRect l="8037" t="5518" r="7266" b="21000"/>
          <a:stretch/>
        </p:blipFill>
        <p:spPr>
          <a:xfrm>
            <a:off x="5825325" y="465274"/>
            <a:ext cx="1581853" cy="1737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6"/>
          <p:cNvPicPr preferRelativeResize="0"/>
          <p:nvPr/>
        </p:nvPicPr>
        <p:blipFill rotWithShape="1">
          <a:blip r:embed="rId5">
            <a:alphaModFix/>
          </a:blip>
          <a:srcRect t="7961" b="6149"/>
          <a:stretch/>
        </p:blipFill>
        <p:spPr>
          <a:xfrm>
            <a:off x="183425" y="468513"/>
            <a:ext cx="1487401" cy="1703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36"/>
          <p:cNvPicPr preferRelativeResize="0"/>
          <p:nvPr/>
        </p:nvPicPr>
        <p:blipFill rotWithShape="1">
          <a:blip r:embed="rId6">
            <a:alphaModFix/>
          </a:blip>
          <a:srcRect l="9526" t="10987" b="11306"/>
          <a:stretch/>
        </p:blipFill>
        <p:spPr>
          <a:xfrm>
            <a:off x="6693225" y="2970888"/>
            <a:ext cx="1487401" cy="1703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6"/>
          <p:cNvPicPr preferRelativeResize="0"/>
          <p:nvPr/>
        </p:nvPicPr>
        <p:blipFill rotWithShape="1">
          <a:blip r:embed="rId7">
            <a:alphaModFix/>
          </a:blip>
          <a:srcRect l="8868" t="16574" r="2800" b="5135"/>
          <a:stretch/>
        </p:blipFill>
        <p:spPr>
          <a:xfrm>
            <a:off x="7471750" y="450150"/>
            <a:ext cx="1487401" cy="1757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6"/>
          <p:cNvPicPr preferRelativeResize="0"/>
          <p:nvPr/>
        </p:nvPicPr>
        <p:blipFill rotWithShape="1">
          <a:blip r:embed="rId8">
            <a:alphaModFix/>
          </a:blip>
          <a:srcRect l="18447" t="9160" b="16787"/>
          <a:stretch/>
        </p:blipFill>
        <p:spPr>
          <a:xfrm>
            <a:off x="3614075" y="1494175"/>
            <a:ext cx="1823374" cy="2207601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6"/>
          <p:cNvSpPr txBox="1"/>
          <p:nvPr/>
        </p:nvSpPr>
        <p:spPr>
          <a:xfrm>
            <a:off x="2847475" y="4290475"/>
            <a:ext cx="3456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КОМАНДА СТАРТАПА</a:t>
            </a:r>
            <a:endParaRPr sz="23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40" name="Google Shape;340;p36"/>
          <p:cNvPicPr preferRelativeResize="0"/>
          <p:nvPr/>
        </p:nvPicPr>
        <p:blipFill rotWithShape="1">
          <a:blip r:embed="rId9">
            <a:alphaModFix/>
          </a:blip>
          <a:srcRect t="6391" r="8349" b="14892"/>
          <a:stretch/>
        </p:blipFill>
        <p:spPr>
          <a:xfrm>
            <a:off x="1761600" y="482225"/>
            <a:ext cx="1487401" cy="1703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7"/>
          <p:cNvSpPr txBox="1">
            <a:spLocks noGrp="1"/>
          </p:cNvSpPr>
          <p:nvPr>
            <p:ph type="title"/>
          </p:nvPr>
        </p:nvSpPr>
        <p:spPr>
          <a:xfrm>
            <a:off x="332000" y="97922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ПЛАНЫ РАЗВИТИЯ</a:t>
            </a:r>
            <a:endParaRPr sz="3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6" name="Google Shape;346;p37"/>
          <p:cNvSpPr txBox="1">
            <a:spLocks noGrp="1"/>
          </p:cNvSpPr>
          <p:nvPr>
            <p:ph type="body" idx="1"/>
          </p:nvPr>
        </p:nvSpPr>
        <p:spPr>
          <a:xfrm>
            <a:off x="332000" y="2002756"/>
            <a:ext cx="7815600" cy="19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lang="ru" sz="17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Соберем подробную и достоверную информацию по всем медицинским столам </a:t>
            </a:r>
            <a:r>
              <a:rPr lang="ru" sz="17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(1 квартал 2024 года)</a:t>
            </a:r>
            <a:r>
              <a:rPr lang="ru" sz="17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;</a:t>
            </a:r>
            <a:endParaRPr sz="1700" dirty="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lang="ru" sz="17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Найдем команду программистов </a:t>
            </a:r>
            <a:r>
              <a:rPr lang="ru" sz="17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(2 квартал 2024 года)</a:t>
            </a:r>
            <a:r>
              <a:rPr lang="ru" sz="17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;</a:t>
            </a:r>
            <a:endParaRPr sz="1700" dirty="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lang="ru" sz="17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Разработаем дизайн приложения </a:t>
            </a:r>
            <a:r>
              <a:rPr lang="ru" sz="17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(2 квартал 2024 года)</a:t>
            </a:r>
            <a:r>
              <a:rPr lang="ru" sz="17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;</a:t>
            </a:r>
            <a:endParaRPr sz="1700" dirty="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 sz="17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Настроим искусственный интеллект на необходимое функционирование чат-бота </a:t>
            </a:r>
            <a:r>
              <a:rPr lang="ru" sz="17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(3 квартал 2024 года).</a:t>
            </a:r>
            <a:br>
              <a:rPr lang="ru" sz="1300" dirty="0">
                <a:solidFill>
                  <a:srgbClr val="132C40"/>
                </a:solidFill>
              </a:rPr>
            </a:b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347" name="Google Shape;34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8" name="Google Shape;34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0" name="Google Shape;350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1" name="Google Shape;351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2" name="Google Shape;352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3" name="Google Shape;353;p37"/>
          <p:cNvSpPr/>
          <p:nvPr/>
        </p:nvSpPr>
        <p:spPr>
          <a:xfrm>
            <a:off x="216325" y="1558825"/>
            <a:ext cx="8571900" cy="8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9" name="Google Shape;359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38"/>
          <p:cNvSpPr txBox="1"/>
          <p:nvPr/>
        </p:nvSpPr>
        <p:spPr>
          <a:xfrm>
            <a:off x="1169750" y="2249525"/>
            <a:ext cx="2786400" cy="5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+79822017296</a:t>
            </a:r>
            <a:endParaRPr sz="2200">
              <a:solidFill>
                <a:schemeClr val="dk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61" name="Google Shape;361;p38"/>
          <p:cNvSpPr txBox="1"/>
          <p:nvPr/>
        </p:nvSpPr>
        <p:spPr>
          <a:xfrm>
            <a:off x="233200" y="1359538"/>
            <a:ext cx="6462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Фомина Анастасия Владимировна</a:t>
            </a:r>
            <a:endParaRPr sz="1800">
              <a:solidFill>
                <a:schemeClr val="dk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62" name="Google Shape;362;p38"/>
          <p:cNvSpPr/>
          <p:nvPr/>
        </p:nvSpPr>
        <p:spPr>
          <a:xfrm>
            <a:off x="0" y="436250"/>
            <a:ext cx="9144000" cy="646500"/>
          </a:xfrm>
          <a:prstGeom prst="rect">
            <a:avLst/>
          </a:prstGeom>
          <a:gradFill>
            <a:gsLst>
              <a:gs pos="0">
                <a:srgbClr val="ADDAE3"/>
              </a:gs>
              <a:gs pos="20000">
                <a:srgbClr val="ADDAE3"/>
              </a:gs>
              <a:gs pos="35000">
                <a:schemeClr val="dk1"/>
              </a:gs>
              <a:gs pos="46000">
                <a:schemeClr val="dk1"/>
              </a:gs>
              <a:gs pos="56000">
                <a:schemeClr val="accent2"/>
              </a:gs>
              <a:gs pos="70000">
                <a:schemeClr val="accent2"/>
              </a:gs>
              <a:gs pos="83000">
                <a:schemeClr val="accent3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3" name="Google Shape;363;p38"/>
          <p:cNvSpPr txBox="1">
            <a:spLocks noGrp="1"/>
          </p:cNvSpPr>
          <p:nvPr>
            <p:ph type="title"/>
          </p:nvPr>
        </p:nvSpPr>
        <p:spPr>
          <a:xfrm>
            <a:off x="925443" y="436275"/>
            <a:ext cx="7642500" cy="646500"/>
          </a:xfrm>
          <a:prstGeom prst="rect">
            <a:avLst/>
          </a:prstGeom>
          <a:noFill/>
          <a:ln>
            <a:noFill/>
          </a:ln>
          <a:effectLst>
            <a:outerShdw blurRad="57150" dist="76200" dir="2640000" algn="bl" rotWithShape="0">
              <a:srgbClr val="000000">
                <a:alpha val="55000"/>
              </a:srgbClr>
            </a:outerShdw>
          </a:effectLst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               КОНТАКТЫ    ЛИДЕРА</a:t>
            </a:r>
            <a:endParaRPr sz="30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64" name="Google Shape;36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2190425"/>
            <a:ext cx="646501" cy="646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289" y="3081088"/>
            <a:ext cx="700325" cy="703174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8"/>
          <p:cNvSpPr txBox="1"/>
          <p:nvPr/>
        </p:nvSpPr>
        <p:spPr>
          <a:xfrm>
            <a:off x="1224100" y="3201813"/>
            <a:ext cx="3821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u="sng">
                <a:solidFill>
                  <a:schemeClr val="accent5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f.o.m.i.n.a.nastasia@yandex.ru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67" name="Google Shape;367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" y="4028424"/>
            <a:ext cx="646502" cy="646477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38"/>
          <p:cNvSpPr txBox="1"/>
          <p:nvPr/>
        </p:nvSpPr>
        <p:spPr>
          <a:xfrm>
            <a:off x="1026725" y="4087525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03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132C4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@</a:t>
            </a:r>
            <a:r>
              <a:rPr lang="ru" sz="20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nastasisnn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cxnSp>
        <p:nvCxnSpPr>
          <p:cNvPr id="369" name="Google Shape;369;p38"/>
          <p:cNvCxnSpPr/>
          <p:nvPr/>
        </p:nvCxnSpPr>
        <p:spPr>
          <a:xfrm>
            <a:off x="1525" y="1941050"/>
            <a:ext cx="7008000" cy="168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823</Words>
  <Application>Microsoft Office PowerPoint</Application>
  <PresentationFormat>Экран (16:9)</PresentationFormat>
  <Paragraphs>186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7" baseType="lpstr">
      <vt:lpstr>Raleway Medium</vt:lpstr>
      <vt:lpstr>Raleway</vt:lpstr>
      <vt:lpstr>Montserrat SemiBold</vt:lpstr>
      <vt:lpstr>Helvetica Neue</vt:lpstr>
      <vt:lpstr>Times New Roman</vt:lpstr>
      <vt:lpstr>Montserrat Medium</vt:lpstr>
      <vt:lpstr>Montserrat</vt:lpstr>
      <vt:lpstr>Century Gothic</vt:lpstr>
      <vt:lpstr>Raleway SemiBold</vt:lpstr>
      <vt:lpstr>Calibri</vt:lpstr>
      <vt:lpstr>Arial</vt:lpstr>
      <vt:lpstr>Simple Light</vt:lpstr>
      <vt:lpstr>Simple Light</vt:lpstr>
      <vt:lpstr>15 Диет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Презентация PowerPoint</vt:lpstr>
      <vt:lpstr>БИЗНЕС-МОДЕЛЬ</vt:lpstr>
      <vt:lpstr>ТЕКУЩИЕ РЕЗУЛЬТАТЫ</vt:lpstr>
      <vt:lpstr>Презентация PowerPoint</vt:lpstr>
      <vt:lpstr>ПЛАНЫ РАЗВИТИЯ</vt:lpstr>
      <vt:lpstr>                КОНТАКТЫ   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 Диет</dc:title>
  <cp:lastModifiedBy>Анастасия</cp:lastModifiedBy>
  <cp:revision>1</cp:revision>
  <dcterms:modified xsi:type="dcterms:W3CDTF">2023-12-06T16:43:53Z</dcterms:modified>
</cp:coreProperties>
</file>