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284" r:id="rId3"/>
    <p:sldId id="283" r:id="rId4"/>
    <p:sldId id="285" r:id="rId5"/>
    <p:sldId id="286" r:id="rId6"/>
    <p:sldId id="306" r:id="rId7"/>
    <p:sldId id="301" r:id="rId8"/>
    <p:sldId id="305" r:id="rId9"/>
    <p:sldId id="256" r:id="rId10"/>
    <p:sldId id="303" r:id="rId11"/>
  </p:sldIdLst>
  <p:sldSz cx="12192000" cy="6858000"/>
  <p:notesSz cx="6797675" cy="992981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4272E72-64BF-4235-BE68-EC85B002B1E0}">
          <p14:sldIdLst>
            <p14:sldId id="270"/>
            <p14:sldId id="284"/>
            <p14:sldId id="283"/>
            <p14:sldId id="285"/>
            <p14:sldId id="286"/>
            <p14:sldId id="306"/>
            <p14:sldId id="301"/>
            <p14:sldId id="305"/>
            <p14:sldId id="256"/>
          </p14:sldIdLst>
        </p14:section>
        <p14:section name="Раздел без заголовка" id="{36253065-6608-4EF3-A4CF-96F41B055D27}">
          <p14:sldIdLst>
            <p14:sldId id="30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8F00FF"/>
    <a:srgbClr val="FF2F2D"/>
    <a:srgbClr val="FD493D"/>
    <a:srgbClr val="FCAF17"/>
    <a:srgbClr val="B5D8E1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48AF15-9660-49CF-A203-861F96CB4A7B}" v="99" dt="2023-09-27T01:41:32.43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149" d="100"/>
          <a:sy n="149" d="100"/>
        </p:scale>
        <p:origin x="24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3B726B-9CDC-4DD3-8AF3-89D9609F37C5}" type="doc">
      <dgm:prSet loTypeId="urn:microsoft.com/office/officeart/2005/8/layout/target1" loCatId="relationship" qsTypeId="urn:microsoft.com/office/officeart/2005/8/quickstyle/simple1" qsCatId="simple" csTypeId="urn:microsoft.com/office/officeart/2005/8/colors/accent1_2" csCatId="accent1" phldr="1"/>
      <dgm:spPr/>
    </dgm:pt>
    <dgm:pt modelId="{A18293B4-F3D4-44AD-87DC-1ED5F35E9C99}">
      <dgm:prSet phldrT="[Текст]"/>
      <dgm:spPr/>
      <dgm:t>
        <a:bodyPr/>
        <a:lstStyle/>
        <a:p>
          <a:r>
            <a:rPr lang="ru-RU" dirty="0">
              <a:solidFill>
                <a:srgbClr val="FFC000"/>
              </a:solidFill>
            </a:rPr>
            <a:t>12 000 автошкол России</a:t>
          </a:r>
        </a:p>
      </dgm:t>
    </dgm:pt>
    <dgm:pt modelId="{1A7F21B2-BA06-41B0-BF65-0EFF038F614E}" type="parTrans" cxnId="{F1B3E805-4891-4EAF-9F6E-5787338CDAF8}">
      <dgm:prSet/>
      <dgm:spPr/>
      <dgm:t>
        <a:bodyPr/>
        <a:lstStyle/>
        <a:p>
          <a:endParaRPr lang="ru-RU"/>
        </a:p>
      </dgm:t>
    </dgm:pt>
    <dgm:pt modelId="{DE92E1C8-C5B7-4532-8F9A-EF11C9DBD07D}" type="sibTrans" cxnId="{F1B3E805-4891-4EAF-9F6E-5787338CDAF8}">
      <dgm:prSet/>
      <dgm:spPr/>
      <dgm:t>
        <a:bodyPr/>
        <a:lstStyle/>
        <a:p>
          <a:endParaRPr lang="ru-RU"/>
        </a:p>
      </dgm:t>
    </dgm:pt>
    <dgm:pt modelId="{2DEFFE70-2ACF-437C-A9B8-496F77C4094A}">
      <dgm:prSet phldrT="[Текст]"/>
      <dgm:spPr/>
      <dgm:t>
        <a:bodyPr/>
        <a:lstStyle/>
        <a:p>
          <a:r>
            <a:rPr lang="ru-RU" dirty="0">
              <a:solidFill>
                <a:srgbClr val="FFC000"/>
              </a:solidFill>
            </a:rPr>
            <a:t>2 600 000 курсантов ежегодно</a:t>
          </a:r>
        </a:p>
      </dgm:t>
    </dgm:pt>
    <dgm:pt modelId="{8F90995C-7A14-408E-943C-1C19C8E86683}" type="parTrans" cxnId="{8536F5B2-B942-4380-ADDA-0D52B092CA65}">
      <dgm:prSet/>
      <dgm:spPr/>
      <dgm:t>
        <a:bodyPr/>
        <a:lstStyle/>
        <a:p>
          <a:endParaRPr lang="ru-RU"/>
        </a:p>
      </dgm:t>
    </dgm:pt>
    <dgm:pt modelId="{D20084C4-9183-4B6B-976F-57074CBAAE4C}" type="sibTrans" cxnId="{8536F5B2-B942-4380-ADDA-0D52B092CA65}">
      <dgm:prSet/>
      <dgm:spPr/>
      <dgm:t>
        <a:bodyPr/>
        <a:lstStyle/>
        <a:p>
          <a:endParaRPr lang="ru-RU"/>
        </a:p>
      </dgm:t>
    </dgm:pt>
    <dgm:pt modelId="{41BF41A6-C3C3-4FBD-AA50-D47F3E55A6A6}" type="pres">
      <dgm:prSet presAssocID="{FB3B726B-9CDC-4DD3-8AF3-89D9609F37C5}" presName="composite" presStyleCnt="0">
        <dgm:presLayoutVars>
          <dgm:chMax val="5"/>
          <dgm:dir/>
          <dgm:resizeHandles val="exact"/>
        </dgm:presLayoutVars>
      </dgm:prSet>
      <dgm:spPr/>
    </dgm:pt>
    <dgm:pt modelId="{C86882B5-092B-406D-8E8A-7E9CA18758E8}" type="pres">
      <dgm:prSet presAssocID="{A18293B4-F3D4-44AD-87DC-1ED5F35E9C99}" presName="circle1" presStyleLbl="lnNode1" presStyleIdx="0" presStyleCnt="2"/>
      <dgm:spPr>
        <a:solidFill>
          <a:srgbClr val="FF2F2D"/>
        </a:solidFill>
        <a:ln>
          <a:solidFill>
            <a:schemeClr val="bg1"/>
          </a:solidFill>
        </a:ln>
      </dgm:spPr>
    </dgm:pt>
    <dgm:pt modelId="{C685F377-6FD6-4AAE-96FA-A2E065779BE4}" type="pres">
      <dgm:prSet presAssocID="{A18293B4-F3D4-44AD-87DC-1ED5F35E9C99}" presName="text1" presStyleLbl="revTx" presStyleIdx="0" presStyleCnt="2">
        <dgm:presLayoutVars>
          <dgm:bulletEnabled val="1"/>
        </dgm:presLayoutVars>
      </dgm:prSet>
      <dgm:spPr/>
    </dgm:pt>
    <dgm:pt modelId="{3CE5AEA9-EC31-4C4D-8616-247543132FB6}" type="pres">
      <dgm:prSet presAssocID="{A18293B4-F3D4-44AD-87DC-1ED5F35E9C99}" presName="line1" presStyleLbl="callout" presStyleIdx="0" presStyleCnt="4"/>
      <dgm:spPr>
        <a:ln>
          <a:solidFill>
            <a:srgbClr val="278982"/>
          </a:solidFill>
        </a:ln>
      </dgm:spPr>
    </dgm:pt>
    <dgm:pt modelId="{845AE736-B83E-4489-9876-83A838E4564C}" type="pres">
      <dgm:prSet presAssocID="{A18293B4-F3D4-44AD-87DC-1ED5F35E9C99}" presName="d1" presStyleLbl="callout" presStyleIdx="1" presStyleCnt="4"/>
      <dgm:spPr>
        <a:ln>
          <a:solidFill>
            <a:srgbClr val="278982"/>
          </a:solidFill>
        </a:ln>
      </dgm:spPr>
    </dgm:pt>
    <dgm:pt modelId="{B8869F7A-16F9-47F7-AC82-2961A798BBB0}" type="pres">
      <dgm:prSet presAssocID="{2DEFFE70-2ACF-437C-A9B8-496F77C4094A}" presName="circle2" presStyleLbl="lnNode1" presStyleIdx="1" presStyleCnt="2"/>
      <dgm:spPr>
        <a:solidFill>
          <a:srgbClr val="8F00FF"/>
        </a:solidFill>
        <a:ln>
          <a:noFill/>
        </a:ln>
      </dgm:spPr>
    </dgm:pt>
    <dgm:pt modelId="{CEF74D87-66AA-426C-A8EB-1D18FABC9B31}" type="pres">
      <dgm:prSet presAssocID="{2DEFFE70-2ACF-437C-A9B8-496F77C4094A}" presName="text2" presStyleLbl="revTx" presStyleIdx="1" presStyleCnt="2">
        <dgm:presLayoutVars>
          <dgm:bulletEnabled val="1"/>
        </dgm:presLayoutVars>
      </dgm:prSet>
      <dgm:spPr/>
    </dgm:pt>
    <dgm:pt modelId="{743ED0D2-73B8-48AB-B986-C3BFE969FE6E}" type="pres">
      <dgm:prSet presAssocID="{2DEFFE70-2ACF-437C-A9B8-496F77C4094A}" presName="line2" presStyleLbl="callout" presStyleIdx="2" presStyleCnt="4"/>
      <dgm:spPr>
        <a:ln>
          <a:solidFill>
            <a:srgbClr val="278982"/>
          </a:solidFill>
        </a:ln>
      </dgm:spPr>
    </dgm:pt>
    <dgm:pt modelId="{FA62E60D-FF00-47E6-814C-255CFF577306}" type="pres">
      <dgm:prSet presAssocID="{2DEFFE70-2ACF-437C-A9B8-496F77C4094A}" presName="d2" presStyleLbl="callout" presStyleIdx="3" presStyleCnt="4"/>
      <dgm:spPr>
        <a:ln>
          <a:solidFill>
            <a:srgbClr val="278982"/>
          </a:solidFill>
        </a:ln>
      </dgm:spPr>
    </dgm:pt>
  </dgm:ptLst>
  <dgm:cxnLst>
    <dgm:cxn modelId="{F1B3E805-4891-4EAF-9F6E-5787338CDAF8}" srcId="{FB3B726B-9CDC-4DD3-8AF3-89D9609F37C5}" destId="{A18293B4-F3D4-44AD-87DC-1ED5F35E9C99}" srcOrd="0" destOrd="0" parTransId="{1A7F21B2-BA06-41B0-BF65-0EFF038F614E}" sibTransId="{DE92E1C8-C5B7-4532-8F9A-EF11C9DBD07D}"/>
    <dgm:cxn modelId="{98AFB552-CF91-4F8D-A8F6-D843B34905C7}" type="presOf" srcId="{FB3B726B-9CDC-4DD3-8AF3-89D9609F37C5}" destId="{41BF41A6-C3C3-4FBD-AA50-D47F3E55A6A6}" srcOrd="0" destOrd="0" presId="urn:microsoft.com/office/officeart/2005/8/layout/target1"/>
    <dgm:cxn modelId="{288C8379-641E-417B-8F13-8C24F289B974}" type="presOf" srcId="{2DEFFE70-2ACF-437C-A9B8-496F77C4094A}" destId="{CEF74D87-66AA-426C-A8EB-1D18FABC9B31}" srcOrd="0" destOrd="0" presId="urn:microsoft.com/office/officeart/2005/8/layout/target1"/>
    <dgm:cxn modelId="{AB6F6A81-EF56-4473-95AB-037A976D0DD4}" type="presOf" srcId="{A18293B4-F3D4-44AD-87DC-1ED5F35E9C99}" destId="{C685F377-6FD6-4AAE-96FA-A2E065779BE4}" srcOrd="0" destOrd="0" presId="urn:microsoft.com/office/officeart/2005/8/layout/target1"/>
    <dgm:cxn modelId="{8536F5B2-B942-4380-ADDA-0D52B092CA65}" srcId="{FB3B726B-9CDC-4DD3-8AF3-89D9609F37C5}" destId="{2DEFFE70-2ACF-437C-A9B8-496F77C4094A}" srcOrd="1" destOrd="0" parTransId="{8F90995C-7A14-408E-943C-1C19C8E86683}" sibTransId="{D20084C4-9183-4B6B-976F-57074CBAAE4C}"/>
    <dgm:cxn modelId="{793771AE-A2D9-4F77-BC4C-4D76CA697226}" type="presParOf" srcId="{41BF41A6-C3C3-4FBD-AA50-D47F3E55A6A6}" destId="{C86882B5-092B-406D-8E8A-7E9CA18758E8}" srcOrd="0" destOrd="0" presId="urn:microsoft.com/office/officeart/2005/8/layout/target1"/>
    <dgm:cxn modelId="{116D7B95-82A2-4D2D-9A0E-B1539B527BFD}" type="presParOf" srcId="{41BF41A6-C3C3-4FBD-AA50-D47F3E55A6A6}" destId="{C685F377-6FD6-4AAE-96FA-A2E065779BE4}" srcOrd="1" destOrd="0" presId="urn:microsoft.com/office/officeart/2005/8/layout/target1"/>
    <dgm:cxn modelId="{0E758CDD-E555-4E41-9BC3-87906F32B961}" type="presParOf" srcId="{41BF41A6-C3C3-4FBD-AA50-D47F3E55A6A6}" destId="{3CE5AEA9-EC31-4C4D-8616-247543132FB6}" srcOrd="2" destOrd="0" presId="urn:microsoft.com/office/officeart/2005/8/layout/target1"/>
    <dgm:cxn modelId="{90E190BC-A4CA-4328-A836-3AE095D5ACFB}" type="presParOf" srcId="{41BF41A6-C3C3-4FBD-AA50-D47F3E55A6A6}" destId="{845AE736-B83E-4489-9876-83A838E4564C}" srcOrd="3" destOrd="0" presId="urn:microsoft.com/office/officeart/2005/8/layout/target1"/>
    <dgm:cxn modelId="{C1F83B62-D04D-4847-A006-9F8B96952B40}" type="presParOf" srcId="{41BF41A6-C3C3-4FBD-AA50-D47F3E55A6A6}" destId="{B8869F7A-16F9-47F7-AC82-2961A798BBB0}" srcOrd="4" destOrd="0" presId="urn:microsoft.com/office/officeart/2005/8/layout/target1"/>
    <dgm:cxn modelId="{4B3BE0C0-3B19-46DC-BF18-439A9311FC4B}" type="presParOf" srcId="{41BF41A6-C3C3-4FBD-AA50-D47F3E55A6A6}" destId="{CEF74D87-66AA-426C-A8EB-1D18FABC9B31}" srcOrd="5" destOrd="0" presId="urn:microsoft.com/office/officeart/2005/8/layout/target1"/>
    <dgm:cxn modelId="{494566E1-1F46-49AD-B1E0-12529D9AE717}" type="presParOf" srcId="{41BF41A6-C3C3-4FBD-AA50-D47F3E55A6A6}" destId="{743ED0D2-73B8-48AB-B986-C3BFE969FE6E}" srcOrd="6" destOrd="0" presId="urn:microsoft.com/office/officeart/2005/8/layout/target1"/>
    <dgm:cxn modelId="{0BE4342D-7BEF-4E2C-964C-FA017220591B}" type="presParOf" srcId="{41BF41A6-C3C3-4FBD-AA50-D47F3E55A6A6}" destId="{FA62E60D-FF00-47E6-814C-255CFF577306}" srcOrd="7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D23A17-A095-4126-A3E6-250999063286}" type="doc">
      <dgm:prSet loTypeId="urn:microsoft.com/office/officeart/2005/8/layout/chevron1" loCatId="process" qsTypeId="urn:microsoft.com/office/officeart/2005/8/quickstyle/simple1" qsCatId="simple" csTypeId="urn:microsoft.com/office/officeart/2005/8/colors/colorful5" csCatId="colorful" phldr="1"/>
      <dgm:spPr/>
    </dgm:pt>
    <dgm:pt modelId="{250C4393-CEF7-4311-BBCE-DCBB7828E37E}">
      <dgm:prSet phldrT="[Текст]"/>
      <dgm:spPr>
        <a:solidFill>
          <a:srgbClr val="8F00FF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  <a:highlight>
                <a:srgbClr val="8F00FF"/>
              </a:highlight>
            </a:rPr>
            <a:t>2024 г.</a:t>
          </a:r>
        </a:p>
        <a:p>
          <a:r>
            <a:rPr lang="ru-RU" dirty="0" err="1">
              <a:solidFill>
                <a:schemeClr val="bg1"/>
              </a:solidFill>
              <a:highlight>
                <a:srgbClr val="8F00FF"/>
              </a:highlight>
            </a:rPr>
            <a:t>Фрэймворк</a:t>
          </a:r>
          <a:r>
            <a:rPr lang="ru-RU" dirty="0">
              <a:solidFill>
                <a:schemeClr val="bg1"/>
              </a:solidFill>
              <a:highlight>
                <a:srgbClr val="8F00FF"/>
              </a:highlight>
            </a:rPr>
            <a:t> для разработки интерактивных билетов ПДД.</a:t>
          </a:r>
        </a:p>
      </dgm:t>
    </dgm:pt>
    <dgm:pt modelId="{70EAF402-5FC3-4C0B-92CD-DDD7B939518F}" type="parTrans" cxnId="{BC8ACFF9-A74B-4BE7-8465-BA21A1345750}">
      <dgm:prSet/>
      <dgm:spPr/>
      <dgm:t>
        <a:bodyPr/>
        <a:lstStyle/>
        <a:p>
          <a:endParaRPr lang="ru-RU"/>
        </a:p>
      </dgm:t>
    </dgm:pt>
    <dgm:pt modelId="{96AAB741-7F1A-45C0-8FBA-B0F487FA35BC}" type="sibTrans" cxnId="{BC8ACFF9-A74B-4BE7-8465-BA21A1345750}">
      <dgm:prSet/>
      <dgm:spPr/>
      <dgm:t>
        <a:bodyPr/>
        <a:lstStyle/>
        <a:p>
          <a:endParaRPr lang="ru-RU"/>
        </a:p>
      </dgm:t>
    </dgm:pt>
    <dgm:pt modelId="{F55CE96D-BD8B-4736-A9E0-617989491982}">
      <dgm:prSet phldrT="[Текст]"/>
      <dgm:spPr>
        <a:solidFill>
          <a:srgbClr val="8F00FF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Разработка</a:t>
          </a:r>
          <a:r>
            <a:rPr lang="ru-RU" baseline="0" dirty="0">
              <a:solidFill>
                <a:schemeClr val="bg1"/>
              </a:solidFill>
            </a:rPr>
            <a:t> 800 вопросов.</a:t>
          </a:r>
          <a:endParaRPr lang="ru-RU" dirty="0">
            <a:solidFill>
              <a:schemeClr val="bg1"/>
            </a:solidFill>
          </a:endParaRPr>
        </a:p>
      </dgm:t>
    </dgm:pt>
    <dgm:pt modelId="{EB317BF0-3E11-42BA-A02A-0E8380D85DFD}" type="parTrans" cxnId="{65B4DBDA-C15C-4816-8C7C-C7CC0ABF21AD}">
      <dgm:prSet/>
      <dgm:spPr/>
      <dgm:t>
        <a:bodyPr/>
        <a:lstStyle/>
        <a:p>
          <a:endParaRPr lang="ru-RU"/>
        </a:p>
      </dgm:t>
    </dgm:pt>
    <dgm:pt modelId="{627C3B5C-6CD5-4B09-BA45-61B2B77C2EDF}" type="sibTrans" cxnId="{65B4DBDA-C15C-4816-8C7C-C7CC0ABF21AD}">
      <dgm:prSet/>
      <dgm:spPr/>
      <dgm:t>
        <a:bodyPr/>
        <a:lstStyle/>
        <a:p>
          <a:endParaRPr lang="ru-RU"/>
        </a:p>
      </dgm:t>
    </dgm:pt>
    <dgm:pt modelId="{368E70B6-E501-4540-BED6-BDA7E84EE53C}">
      <dgm:prSet phldrT="[Текст]"/>
      <dgm:spPr>
        <a:solidFill>
          <a:srgbClr val="8F00FF"/>
        </a:solidFill>
      </dgm:spPr>
      <dgm:t>
        <a:bodyPr/>
        <a:lstStyle/>
        <a:p>
          <a:r>
            <a:rPr lang="ru-RU" dirty="0"/>
            <a:t>Реклама и масштабирование</a:t>
          </a:r>
        </a:p>
      </dgm:t>
    </dgm:pt>
    <dgm:pt modelId="{FDD5AB18-7D68-4715-879C-FFC6840E0F0D}" type="parTrans" cxnId="{D42A0EC1-23B2-4507-9794-B5047FB3CD0D}">
      <dgm:prSet/>
      <dgm:spPr/>
      <dgm:t>
        <a:bodyPr/>
        <a:lstStyle/>
        <a:p>
          <a:endParaRPr lang="ru-RU"/>
        </a:p>
      </dgm:t>
    </dgm:pt>
    <dgm:pt modelId="{972D3BFF-91AD-4BB8-B47B-3F9B0E04ABDB}" type="sibTrans" cxnId="{D42A0EC1-23B2-4507-9794-B5047FB3CD0D}">
      <dgm:prSet/>
      <dgm:spPr/>
      <dgm:t>
        <a:bodyPr/>
        <a:lstStyle/>
        <a:p>
          <a:endParaRPr lang="ru-RU"/>
        </a:p>
      </dgm:t>
    </dgm:pt>
    <dgm:pt modelId="{E639AC51-EDDD-4BD3-9EE2-7EACE0B18ABE}">
      <dgm:prSet phldrT="[Текст]"/>
      <dgm:spPr>
        <a:solidFill>
          <a:srgbClr val="8F00FF"/>
        </a:solidFill>
      </dgm:spPr>
      <dgm:t>
        <a:bodyPr/>
        <a:lstStyle/>
        <a:p>
          <a:r>
            <a:rPr lang="ru-RU" dirty="0"/>
            <a:t>Монополия на рынке обучения ПДД</a:t>
          </a:r>
        </a:p>
      </dgm:t>
    </dgm:pt>
    <dgm:pt modelId="{408C7123-2934-4130-866F-00A9B1B3352B}" type="parTrans" cxnId="{FBC6A8A7-8884-481B-9109-509D1B589377}">
      <dgm:prSet/>
      <dgm:spPr/>
      <dgm:t>
        <a:bodyPr/>
        <a:lstStyle/>
        <a:p>
          <a:endParaRPr lang="ru-RU"/>
        </a:p>
      </dgm:t>
    </dgm:pt>
    <dgm:pt modelId="{8585BF05-1172-4C04-9BAD-2D33DC1C4777}" type="sibTrans" cxnId="{FBC6A8A7-8884-481B-9109-509D1B589377}">
      <dgm:prSet/>
      <dgm:spPr/>
      <dgm:t>
        <a:bodyPr/>
        <a:lstStyle/>
        <a:p>
          <a:endParaRPr lang="ru-RU"/>
        </a:p>
      </dgm:t>
    </dgm:pt>
    <dgm:pt modelId="{F3E958CC-70D3-496E-9E7A-B68A4FF866DC}" type="pres">
      <dgm:prSet presAssocID="{CAD23A17-A095-4126-A3E6-250999063286}" presName="Name0" presStyleCnt="0">
        <dgm:presLayoutVars>
          <dgm:dir/>
          <dgm:animLvl val="lvl"/>
          <dgm:resizeHandles val="exact"/>
        </dgm:presLayoutVars>
      </dgm:prSet>
      <dgm:spPr/>
    </dgm:pt>
    <dgm:pt modelId="{79B75DDF-EF8B-4942-A248-489C9644937D}" type="pres">
      <dgm:prSet presAssocID="{250C4393-CEF7-4311-BBCE-DCBB7828E37E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AC343CB-EF70-41B1-A4B0-999F92457E2F}" type="pres">
      <dgm:prSet presAssocID="{96AAB741-7F1A-45C0-8FBA-B0F487FA35BC}" presName="parTxOnlySpace" presStyleCnt="0"/>
      <dgm:spPr/>
    </dgm:pt>
    <dgm:pt modelId="{763265CC-5DFA-4ACC-A29D-EFE3307E997B}" type="pres">
      <dgm:prSet presAssocID="{F55CE96D-BD8B-4736-A9E0-61798949198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DCAAFC8-F9D9-464B-82A7-4F4062A536B5}" type="pres">
      <dgm:prSet presAssocID="{627C3B5C-6CD5-4B09-BA45-61B2B77C2EDF}" presName="parTxOnlySpace" presStyleCnt="0"/>
      <dgm:spPr/>
    </dgm:pt>
    <dgm:pt modelId="{AD569599-B881-46E5-9C74-BF744B8E3AFE}" type="pres">
      <dgm:prSet presAssocID="{368E70B6-E501-4540-BED6-BDA7E84EE53C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65209E4-AF2E-4BEB-A818-ED6585F2D12A}" type="pres">
      <dgm:prSet presAssocID="{972D3BFF-91AD-4BB8-B47B-3F9B0E04ABDB}" presName="parTxOnlySpace" presStyleCnt="0"/>
      <dgm:spPr/>
    </dgm:pt>
    <dgm:pt modelId="{61ACE630-94D6-4631-8FE5-DC33DEBB4E7A}" type="pres">
      <dgm:prSet presAssocID="{E639AC51-EDDD-4BD3-9EE2-7EACE0B18ABE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CD4DBE3F-2656-40DF-98A6-F3D1E09A217A}" type="presOf" srcId="{F55CE96D-BD8B-4736-A9E0-617989491982}" destId="{763265CC-5DFA-4ACC-A29D-EFE3307E997B}" srcOrd="0" destOrd="0" presId="urn:microsoft.com/office/officeart/2005/8/layout/chevron1"/>
    <dgm:cxn modelId="{E4A9C841-E716-4C51-A23A-2207559D7DBF}" type="presOf" srcId="{CAD23A17-A095-4126-A3E6-250999063286}" destId="{F3E958CC-70D3-496E-9E7A-B68A4FF866DC}" srcOrd="0" destOrd="0" presId="urn:microsoft.com/office/officeart/2005/8/layout/chevron1"/>
    <dgm:cxn modelId="{8C427145-A52E-4830-871A-068D01C88988}" type="presOf" srcId="{250C4393-CEF7-4311-BBCE-DCBB7828E37E}" destId="{79B75DDF-EF8B-4942-A248-489C9644937D}" srcOrd="0" destOrd="0" presId="urn:microsoft.com/office/officeart/2005/8/layout/chevron1"/>
    <dgm:cxn modelId="{E372DB82-9D7D-4335-9BAD-72F025F9F1F4}" type="presOf" srcId="{E639AC51-EDDD-4BD3-9EE2-7EACE0B18ABE}" destId="{61ACE630-94D6-4631-8FE5-DC33DEBB4E7A}" srcOrd="0" destOrd="0" presId="urn:microsoft.com/office/officeart/2005/8/layout/chevron1"/>
    <dgm:cxn modelId="{FBC6A8A7-8884-481B-9109-509D1B589377}" srcId="{CAD23A17-A095-4126-A3E6-250999063286}" destId="{E639AC51-EDDD-4BD3-9EE2-7EACE0B18ABE}" srcOrd="3" destOrd="0" parTransId="{408C7123-2934-4130-866F-00A9B1B3352B}" sibTransId="{8585BF05-1172-4C04-9BAD-2D33DC1C4777}"/>
    <dgm:cxn modelId="{3491B2A9-61EB-457A-AC4E-1DB849E77F0C}" type="presOf" srcId="{368E70B6-E501-4540-BED6-BDA7E84EE53C}" destId="{AD569599-B881-46E5-9C74-BF744B8E3AFE}" srcOrd="0" destOrd="0" presId="urn:microsoft.com/office/officeart/2005/8/layout/chevron1"/>
    <dgm:cxn modelId="{D42A0EC1-23B2-4507-9794-B5047FB3CD0D}" srcId="{CAD23A17-A095-4126-A3E6-250999063286}" destId="{368E70B6-E501-4540-BED6-BDA7E84EE53C}" srcOrd="2" destOrd="0" parTransId="{FDD5AB18-7D68-4715-879C-FFC6840E0F0D}" sibTransId="{972D3BFF-91AD-4BB8-B47B-3F9B0E04ABDB}"/>
    <dgm:cxn modelId="{65B4DBDA-C15C-4816-8C7C-C7CC0ABF21AD}" srcId="{CAD23A17-A095-4126-A3E6-250999063286}" destId="{F55CE96D-BD8B-4736-A9E0-617989491982}" srcOrd="1" destOrd="0" parTransId="{EB317BF0-3E11-42BA-A02A-0E8380D85DFD}" sibTransId="{627C3B5C-6CD5-4B09-BA45-61B2B77C2EDF}"/>
    <dgm:cxn modelId="{BC8ACFF9-A74B-4BE7-8465-BA21A1345750}" srcId="{CAD23A17-A095-4126-A3E6-250999063286}" destId="{250C4393-CEF7-4311-BBCE-DCBB7828E37E}" srcOrd="0" destOrd="0" parTransId="{70EAF402-5FC3-4C0B-92CD-DDD7B939518F}" sibTransId="{96AAB741-7F1A-45C0-8FBA-B0F487FA35BC}"/>
    <dgm:cxn modelId="{EBCC7ED4-1894-46E5-AC27-329FA202D5A1}" type="presParOf" srcId="{F3E958CC-70D3-496E-9E7A-B68A4FF866DC}" destId="{79B75DDF-EF8B-4942-A248-489C9644937D}" srcOrd="0" destOrd="0" presId="urn:microsoft.com/office/officeart/2005/8/layout/chevron1"/>
    <dgm:cxn modelId="{26D363DF-9277-401E-97D0-5E163CEE46D5}" type="presParOf" srcId="{F3E958CC-70D3-496E-9E7A-B68A4FF866DC}" destId="{7AC343CB-EF70-41B1-A4B0-999F92457E2F}" srcOrd="1" destOrd="0" presId="urn:microsoft.com/office/officeart/2005/8/layout/chevron1"/>
    <dgm:cxn modelId="{6D13A517-1452-4163-B1E5-D9BF6B16BFD2}" type="presParOf" srcId="{F3E958CC-70D3-496E-9E7A-B68A4FF866DC}" destId="{763265CC-5DFA-4ACC-A29D-EFE3307E997B}" srcOrd="2" destOrd="0" presId="urn:microsoft.com/office/officeart/2005/8/layout/chevron1"/>
    <dgm:cxn modelId="{06A184A5-770B-4854-9662-E43A81EA792B}" type="presParOf" srcId="{F3E958CC-70D3-496E-9E7A-B68A4FF866DC}" destId="{4DCAAFC8-F9D9-464B-82A7-4F4062A536B5}" srcOrd="3" destOrd="0" presId="urn:microsoft.com/office/officeart/2005/8/layout/chevron1"/>
    <dgm:cxn modelId="{88AF14E8-5AEF-4E7F-B94A-E4DF54A0D6AF}" type="presParOf" srcId="{F3E958CC-70D3-496E-9E7A-B68A4FF866DC}" destId="{AD569599-B881-46E5-9C74-BF744B8E3AFE}" srcOrd="4" destOrd="0" presId="urn:microsoft.com/office/officeart/2005/8/layout/chevron1"/>
    <dgm:cxn modelId="{C9D9066C-D9B3-4E87-B680-488BC1A8BDA5}" type="presParOf" srcId="{F3E958CC-70D3-496E-9E7A-B68A4FF866DC}" destId="{D65209E4-AF2E-4BEB-A818-ED6585F2D12A}" srcOrd="5" destOrd="0" presId="urn:microsoft.com/office/officeart/2005/8/layout/chevron1"/>
    <dgm:cxn modelId="{DECCD741-645E-40B2-9C94-4230678159CC}" type="presParOf" srcId="{F3E958CC-70D3-496E-9E7A-B68A4FF866DC}" destId="{61ACE630-94D6-4631-8FE5-DC33DEBB4E7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C777D1-3CAA-42E0-8420-D60352E9A8D3}" type="doc">
      <dgm:prSet loTypeId="urn:microsoft.com/office/officeart/2008/layout/PictureGrid" loCatId="picture" qsTypeId="urn:microsoft.com/office/officeart/2005/8/quickstyle/simple1" qsCatId="simple" csTypeId="urn:microsoft.com/office/officeart/2005/8/colors/accent1_2" csCatId="accent1" phldr="1"/>
      <dgm:spPr/>
    </dgm:pt>
    <dgm:pt modelId="{45329238-C927-4D75-8289-FE69E53666AF}">
      <dgm:prSet phldrT="[Текст]"/>
      <dgm:spPr/>
      <dgm:t>
        <a:bodyPr/>
        <a:lstStyle/>
        <a:p>
          <a:r>
            <a:rPr lang="ru-RU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Бойков Е.В.</a:t>
          </a:r>
        </a:p>
        <a:p>
          <a:r>
            <a:rPr lang="ru-RU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Наставник</a:t>
          </a:r>
        </a:p>
      </dgm:t>
    </dgm:pt>
    <dgm:pt modelId="{38D9E6F1-C44E-4B92-B063-5CA53F3DDA7B}" type="parTrans" cxnId="{38272776-E11C-4C89-B6E5-DB78460E4293}">
      <dgm:prSet/>
      <dgm:spPr/>
      <dgm:t>
        <a:bodyPr/>
        <a:lstStyle/>
        <a:p>
          <a:endParaRPr lang="ru-RU"/>
        </a:p>
      </dgm:t>
    </dgm:pt>
    <dgm:pt modelId="{172930CA-C6B4-4152-8EE5-1ABD287E3F06}" type="sibTrans" cxnId="{38272776-E11C-4C89-B6E5-DB78460E4293}">
      <dgm:prSet/>
      <dgm:spPr/>
      <dgm:t>
        <a:bodyPr/>
        <a:lstStyle/>
        <a:p>
          <a:endParaRPr lang="ru-RU"/>
        </a:p>
      </dgm:t>
    </dgm:pt>
    <dgm:pt modelId="{ECA5A11C-5F4E-4D47-ACA0-329449075C8C}" type="pres">
      <dgm:prSet presAssocID="{5AC777D1-3CAA-42E0-8420-D60352E9A8D3}" presName="Name0" presStyleCnt="0">
        <dgm:presLayoutVars>
          <dgm:dir/>
        </dgm:presLayoutVars>
      </dgm:prSet>
      <dgm:spPr/>
    </dgm:pt>
    <dgm:pt modelId="{67673CED-F62E-405B-96D7-5ACE1358AA8F}" type="pres">
      <dgm:prSet presAssocID="{45329238-C927-4D75-8289-FE69E53666AF}" presName="composite" presStyleCnt="0"/>
      <dgm:spPr/>
    </dgm:pt>
    <dgm:pt modelId="{EB99D315-DC97-467D-97BB-8C26DA3D0183}" type="pres">
      <dgm:prSet presAssocID="{45329238-C927-4D75-8289-FE69E53666AF}" presName="rect2" presStyleLbl="revTx" presStyleIdx="0" presStyleCnt="1" custScaleX="106172" custScaleY="200777">
        <dgm:presLayoutVars>
          <dgm:bulletEnabled val="1"/>
        </dgm:presLayoutVars>
      </dgm:prSet>
      <dgm:spPr/>
    </dgm:pt>
    <dgm:pt modelId="{F8ECB8A0-1BA0-4F8F-BC3A-1EA941FA0747}" type="pres">
      <dgm:prSet presAssocID="{45329238-C927-4D75-8289-FE69E53666AF}" presName="rect1" presStyleLbl="alignImgPlace1" presStyleIdx="0" presStyleCnt="1" custScaleX="89907" custScaleY="98203" custLinFactNeighborX="-8166" custLinFactNeighborY="1035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Изображение выглядит как человек, очки&#10;&#10;Автоматически созданное описание">
            <a:extLst>
              <a:ext uri="{FF2B5EF4-FFF2-40B4-BE49-F238E27FC236}">
                <a16:creationId xmlns:a16="http://schemas.microsoft.com/office/drawing/2014/main" id="{7AB8F363-A33A-A1C5-147D-60E18BBD6C17}"/>
              </a:ext>
            </a:extLst>
          </dgm14:cNvPr>
        </a:ext>
      </dgm:extLst>
    </dgm:pt>
  </dgm:ptLst>
  <dgm:cxnLst>
    <dgm:cxn modelId="{38272776-E11C-4C89-B6E5-DB78460E4293}" srcId="{5AC777D1-3CAA-42E0-8420-D60352E9A8D3}" destId="{45329238-C927-4D75-8289-FE69E53666AF}" srcOrd="0" destOrd="0" parTransId="{38D9E6F1-C44E-4B92-B063-5CA53F3DDA7B}" sibTransId="{172930CA-C6B4-4152-8EE5-1ABD287E3F06}"/>
    <dgm:cxn modelId="{EAA9DD92-6598-4019-B996-C067F285AA7D}" type="presOf" srcId="{45329238-C927-4D75-8289-FE69E53666AF}" destId="{EB99D315-DC97-467D-97BB-8C26DA3D0183}" srcOrd="0" destOrd="0" presId="urn:microsoft.com/office/officeart/2008/layout/PictureGrid"/>
    <dgm:cxn modelId="{E38E25CF-FE9B-483A-B362-50B24054C414}" type="presOf" srcId="{5AC777D1-3CAA-42E0-8420-D60352E9A8D3}" destId="{ECA5A11C-5F4E-4D47-ACA0-329449075C8C}" srcOrd="0" destOrd="0" presId="urn:microsoft.com/office/officeart/2008/layout/PictureGrid"/>
    <dgm:cxn modelId="{EF48AF30-F87C-4277-A797-4EFAF443D88D}" type="presParOf" srcId="{ECA5A11C-5F4E-4D47-ACA0-329449075C8C}" destId="{67673CED-F62E-405B-96D7-5ACE1358AA8F}" srcOrd="0" destOrd="0" presId="urn:microsoft.com/office/officeart/2008/layout/PictureGrid"/>
    <dgm:cxn modelId="{607D46BF-13C7-4F76-8716-2B40B00A6AEB}" type="presParOf" srcId="{67673CED-F62E-405B-96D7-5ACE1358AA8F}" destId="{EB99D315-DC97-467D-97BB-8C26DA3D0183}" srcOrd="0" destOrd="0" presId="urn:microsoft.com/office/officeart/2008/layout/PictureGrid"/>
    <dgm:cxn modelId="{EF4A6C3A-5314-4A2D-A26D-70348280DA02}" type="presParOf" srcId="{67673CED-F62E-405B-96D7-5ACE1358AA8F}" destId="{F8ECB8A0-1BA0-4F8F-BC3A-1EA941FA0747}" srcOrd="1" destOrd="0" presId="urn:microsoft.com/office/officeart/2008/layout/PictureGrid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869F7A-16F9-47F7-AC82-2961A798BBB0}">
      <dsp:nvSpPr>
        <dsp:cNvPr id="0" name=""/>
        <dsp:cNvSpPr/>
      </dsp:nvSpPr>
      <dsp:spPr>
        <a:xfrm>
          <a:off x="0" y="1364879"/>
          <a:ext cx="3150736" cy="3150736"/>
        </a:xfrm>
        <a:prstGeom prst="ellipse">
          <a:avLst/>
        </a:prstGeom>
        <a:solidFill>
          <a:srgbClr val="8F00FF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6882B5-092B-406D-8E8A-7E9CA18758E8}">
      <dsp:nvSpPr>
        <dsp:cNvPr id="0" name=""/>
        <dsp:cNvSpPr/>
      </dsp:nvSpPr>
      <dsp:spPr>
        <a:xfrm>
          <a:off x="1050245" y="2415125"/>
          <a:ext cx="1050245" cy="1050245"/>
        </a:xfrm>
        <a:prstGeom prst="ellipse">
          <a:avLst/>
        </a:prstGeom>
        <a:solidFill>
          <a:srgbClr val="FF2F2D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85F377-6FD6-4AAE-96FA-A2E065779BE4}">
      <dsp:nvSpPr>
        <dsp:cNvPr id="0" name=""/>
        <dsp:cNvSpPr/>
      </dsp:nvSpPr>
      <dsp:spPr>
        <a:xfrm>
          <a:off x="3675859" y="314634"/>
          <a:ext cx="1575368" cy="1312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29210" bIns="2921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solidFill>
                <a:srgbClr val="FFC000"/>
              </a:solidFill>
            </a:rPr>
            <a:t>12 000 автошкол России</a:t>
          </a:r>
        </a:p>
      </dsp:txBody>
      <dsp:txXfrm>
        <a:off x="3675859" y="314634"/>
        <a:ext cx="1575368" cy="1312807"/>
      </dsp:txXfrm>
    </dsp:sp>
    <dsp:sp modelId="{3CE5AEA9-EC31-4C4D-8616-247543132FB6}">
      <dsp:nvSpPr>
        <dsp:cNvPr id="0" name=""/>
        <dsp:cNvSpPr/>
      </dsp:nvSpPr>
      <dsp:spPr>
        <a:xfrm>
          <a:off x="3282017" y="971037"/>
          <a:ext cx="39384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7898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5AE736-B83E-4489-9876-83A838E4564C}">
      <dsp:nvSpPr>
        <dsp:cNvPr id="0" name=""/>
        <dsp:cNvSpPr/>
      </dsp:nvSpPr>
      <dsp:spPr>
        <a:xfrm rot="5400000">
          <a:off x="1442906" y="1102449"/>
          <a:ext cx="1970260" cy="1705336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7898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F74D87-66AA-426C-A8EB-1D18FABC9B31}">
      <dsp:nvSpPr>
        <dsp:cNvPr id="0" name=""/>
        <dsp:cNvSpPr/>
      </dsp:nvSpPr>
      <dsp:spPr>
        <a:xfrm>
          <a:off x="3675859" y="1627441"/>
          <a:ext cx="1575368" cy="1312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29210" bIns="2921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solidFill>
                <a:srgbClr val="FFC000"/>
              </a:solidFill>
            </a:rPr>
            <a:t>2 600 000 курсантов ежегодно</a:t>
          </a:r>
        </a:p>
      </dsp:txBody>
      <dsp:txXfrm>
        <a:off x="3675859" y="1627441"/>
        <a:ext cx="1575368" cy="1312807"/>
      </dsp:txXfrm>
    </dsp:sp>
    <dsp:sp modelId="{743ED0D2-73B8-48AB-B986-C3BFE969FE6E}">
      <dsp:nvSpPr>
        <dsp:cNvPr id="0" name=""/>
        <dsp:cNvSpPr/>
      </dsp:nvSpPr>
      <dsp:spPr>
        <a:xfrm>
          <a:off x="3282017" y="2283844"/>
          <a:ext cx="39384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7898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2E60D-FF00-47E6-814C-255CFF577306}">
      <dsp:nvSpPr>
        <dsp:cNvPr id="0" name=""/>
        <dsp:cNvSpPr/>
      </dsp:nvSpPr>
      <dsp:spPr>
        <a:xfrm rot="5400000">
          <a:off x="2114564" y="2498777"/>
          <a:ext cx="1379182" cy="953097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7898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B75DDF-EF8B-4942-A248-489C9644937D}">
      <dsp:nvSpPr>
        <dsp:cNvPr id="0" name=""/>
        <dsp:cNvSpPr/>
      </dsp:nvSpPr>
      <dsp:spPr>
        <a:xfrm>
          <a:off x="5286" y="808879"/>
          <a:ext cx="3077191" cy="1230876"/>
        </a:xfrm>
        <a:prstGeom prst="chevron">
          <a:avLst/>
        </a:prstGeom>
        <a:solidFill>
          <a:srgbClr val="8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bg1"/>
              </a:solidFill>
              <a:highlight>
                <a:srgbClr val="8F00FF"/>
              </a:highlight>
            </a:rPr>
            <a:t>2024 г.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 err="1">
              <a:solidFill>
                <a:schemeClr val="bg1"/>
              </a:solidFill>
              <a:highlight>
                <a:srgbClr val="8F00FF"/>
              </a:highlight>
            </a:rPr>
            <a:t>Фрэймворк</a:t>
          </a:r>
          <a:r>
            <a:rPr lang="ru-RU" sz="1600" kern="1200" dirty="0">
              <a:solidFill>
                <a:schemeClr val="bg1"/>
              </a:solidFill>
              <a:highlight>
                <a:srgbClr val="8F00FF"/>
              </a:highlight>
            </a:rPr>
            <a:t> для разработки интерактивных билетов ПДД.</a:t>
          </a:r>
        </a:p>
      </dsp:txBody>
      <dsp:txXfrm>
        <a:off x="620724" y="808879"/>
        <a:ext cx="1846315" cy="1230876"/>
      </dsp:txXfrm>
    </dsp:sp>
    <dsp:sp modelId="{763265CC-5DFA-4ACC-A29D-EFE3307E997B}">
      <dsp:nvSpPr>
        <dsp:cNvPr id="0" name=""/>
        <dsp:cNvSpPr/>
      </dsp:nvSpPr>
      <dsp:spPr>
        <a:xfrm>
          <a:off x="2774758" y="808879"/>
          <a:ext cx="3077191" cy="1230876"/>
        </a:xfrm>
        <a:prstGeom prst="chevron">
          <a:avLst/>
        </a:prstGeom>
        <a:solidFill>
          <a:srgbClr val="8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bg1"/>
              </a:solidFill>
            </a:rPr>
            <a:t>Разработка</a:t>
          </a:r>
          <a:r>
            <a:rPr lang="ru-RU" sz="1600" kern="1200" baseline="0" dirty="0">
              <a:solidFill>
                <a:schemeClr val="bg1"/>
              </a:solidFill>
            </a:rPr>
            <a:t> 800 вопросов.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3390196" y="808879"/>
        <a:ext cx="1846315" cy="1230876"/>
      </dsp:txXfrm>
    </dsp:sp>
    <dsp:sp modelId="{AD569599-B881-46E5-9C74-BF744B8E3AFE}">
      <dsp:nvSpPr>
        <dsp:cNvPr id="0" name=""/>
        <dsp:cNvSpPr/>
      </dsp:nvSpPr>
      <dsp:spPr>
        <a:xfrm>
          <a:off x="5544230" y="808879"/>
          <a:ext cx="3077191" cy="1230876"/>
        </a:xfrm>
        <a:prstGeom prst="chevron">
          <a:avLst/>
        </a:prstGeom>
        <a:solidFill>
          <a:srgbClr val="8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Реклама и масштабирование</a:t>
          </a:r>
        </a:p>
      </dsp:txBody>
      <dsp:txXfrm>
        <a:off x="6159668" y="808879"/>
        <a:ext cx="1846315" cy="1230876"/>
      </dsp:txXfrm>
    </dsp:sp>
    <dsp:sp modelId="{61ACE630-94D6-4631-8FE5-DC33DEBB4E7A}">
      <dsp:nvSpPr>
        <dsp:cNvPr id="0" name=""/>
        <dsp:cNvSpPr/>
      </dsp:nvSpPr>
      <dsp:spPr>
        <a:xfrm>
          <a:off x="8313702" y="808879"/>
          <a:ext cx="3077191" cy="1230876"/>
        </a:xfrm>
        <a:prstGeom prst="chevron">
          <a:avLst/>
        </a:prstGeom>
        <a:solidFill>
          <a:srgbClr val="8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Монополия на рынке обучения ПДД</a:t>
          </a:r>
        </a:p>
      </dsp:txBody>
      <dsp:txXfrm>
        <a:off x="8929140" y="808879"/>
        <a:ext cx="1846315" cy="12308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99D315-DC97-467D-97BB-8C26DA3D0183}">
      <dsp:nvSpPr>
        <dsp:cNvPr id="0" name=""/>
        <dsp:cNvSpPr/>
      </dsp:nvSpPr>
      <dsp:spPr>
        <a:xfrm>
          <a:off x="664" y="206114"/>
          <a:ext cx="2114165" cy="599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770" rIns="64770" bIns="0" numCol="1" spcCol="1270" anchor="b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Бойков Е.В.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Наставник</a:t>
          </a:r>
        </a:p>
      </dsp:txBody>
      <dsp:txXfrm>
        <a:off x="664" y="206114"/>
        <a:ext cx="2114165" cy="599700"/>
      </dsp:txXfrm>
    </dsp:sp>
    <dsp:sp modelId="{F8ECB8A0-1BA0-4F8F-BC3A-1EA941FA0747}">
      <dsp:nvSpPr>
        <dsp:cNvPr id="0" name=""/>
        <dsp:cNvSpPr/>
      </dsp:nvSpPr>
      <dsp:spPr>
        <a:xfrm>
          <a:off x="0" y="938515"/>
          <a:ext cx="1790286" cy="1955482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Grid">
  <dgm:title val=""/>
  <dgm:desc val=""/>
  <dgm:catLst>
    <dgm:cat type="picture" pri="11000"/>
    <dgm:cat type="pictureconvert" pri="1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axis="ch" ptType="node" func="cnt" op="lte" val="4">
        <dgm:choose name="Name3">
          <dgm:if name="Name4" func="var" arg="dir" op="equ" val="norm">
            <dgm:alg type="snake">
              <dgm:param type="off" val="ctr"/>
              <dgm:param type="bkpt" val="fixed"/>
              <dgm:param type="bkPtFixedVal" val="2"/>
            </dgm:alg>
          </dgm:if>
          <dgm:else name="Name5">
            <dgm:alg type="snake">
              <dgm:param type="off" val="ctr"/>
              <dgm:param type="grDir" val="tR"/>
              <dgm:param type="bkpt" val="fixed"/>
              <dgm:param type="bkPtFixedVal" val="2"/>
            </dgm:alg>
          </dgm:else>
        </dgm:choose>
      </dgm:if>
      <dgm:else name="Name6">
        <dgm:choose name="Name7">
          <dgm:if name="Name8" axis="ch" ptType="node" func="cnt" op="lte" val="9">
            <dgm:choose name="Name9">
              <dgm:if name="Name10" func="var" arg="dir" op="equ" val="norm">
                <dgm:alg type="snake">
                  <dgm:param type="off" val="ctr"/>
                  <dgm:param type="bkpt" val="fixed"/>
                  <dgm:param type="bkPtFixedVal" val="3"/>
                </dgm:alg>
              </dgm:if>
              <dgm:else name="Name11">
                <dgm:alg type="snake">
                  <dgm:param type="off" val="ctr"/>
                  <dgm:param type="grDir" val="tR"/>
                  <dgm:param type="bkpt" val="fixed"/>
                  <dgm:param type="bkPtFixedVal" val="3"/>
                </dgm:alg>
              </dgm:else>
            </dgm:choose>
          </dgm:if>
          <dgm:else name="Name12">
            <dgm:choose name="Name13">
              <dgm:if name="Name14" axis="ch" ptType="node" func="cnt" op="lte" val="16">
                <dgm:choose name="Name15">
                  <dgm:if name="Name16" func="var" arg="dir" op="equ" val="norm">
                    <dgm:alg type="snake">
                      <dgm:param type="off" val="ctr"/>
                      <dgm:param type="bkpt" val="fixed"/>
                      <dgm:param type="bkPtFixedVal" val="4"/>
                    </dgm:alg>
                  </dgm:if>
                  <dgm:else name="Name17">
                    <dgm:alg type="snake">
                      <dgm:param type="off" val="ctr"/>
                      <dgm:param type="grDir" val="tR"/>
                      <dgm:param type="bkpt" val="fixed"/>
                      <dgm:param type="bkPtFixedVal" val="4"/>
                    </dgm:alg>
                  </dgm:else>
                </dgm:choose>
              </dgm:if>
              <dgm:else name="Name18">
                <dgm:choose name="Name19">
                  <dgm:if name="Name20" axis="ch" ptType="node" func="cnt" op="lte" val="25">
                    <dgm:choose name="Name21">
                      <dgm:if name="Name22" func="var" arg="dir" op="equ" val="norm">
                        <dgm:alg type="snake">
                          <dgm:param type="off" val="ctr"/>
                          <dgm:param type="bkpt" val="fixed"/>
                          <dgm:param type="bkPtFixedVal" val="5"/>
                        </dgm:alg>
                      </dgm:if>
                      <dgm:else name="Name23">
                        <dgm:alg type="snake">
                          <dgm:param type="off" val="ctr"/>
                          <dgm:param type="grDir" val="tR"/>
                          <dgm:param type="bkpt" val="fixed"/>
                          <dgm:param type="bkPtFixedVal" val="5"/>
                        </dgm:alg>
                      </dgm:else>
                    </dgm:choose>
                  </dgm:if>
                  <dgm:else name="Name24">
                    <dgm:choose name="Name25">
                      <dgm:if name="Name26" func="var" arg="dir" op="equ" val="norm">
                        <dgm:alg type="snake">
                          <dgm:param type="off" val="ctr"/>
                        </dgm:alg>
                      </dgm:if>
                      <dgm:else name="Name27">
                        <dgm:alg type="snake">
                          <dgm:param type="off" val="ctr"/>
                          <dgm:param type="grDir" val="tR"/>
                        </dgm:alg>
                      </dgm:else>
                    </dgm:choose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0.8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7568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.15"/>
          <dgm:constr type="w" for="ch" forName="rect1" refType="w"/>
          <dgm:constr type="h" for="ch" forName="rect1" refType="w"/>
          <dgm:constr type="l" for="ch" forName="rect2" refType="w" fact="0"/>
          <dgm:constr type="t" for="ch" forName="rect2" refType="h" fact="0"/>
          <dgm:constr type="w" for="ch" forName="rect2" refType="w"/>
          <dgm:constr type="h" for="ch" forName="rect2" refType="w" fact="0.15"/>
        </dgm:constrLst>
        <dgm:layoutNode name="rect2" styleLbl="revTx">
          <dgm:varLst>
            <dgm:bulletEnabled val="1"/>
          </dgm:varLst>
          <dgm:alg type="tx">
            <dgm:param type="stBulletLvl" val="3"/>
            <dgm:param type="parTxLTRAlign" val="l"/>
            <dgm:param type="parTxRTLAlign" val="r"/>
            <dgm:param type="txAnchorVert" val="b"/>
            <dgm:param type="txAnchorVertCh" val="b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"/>
            <dgm:constr type="rMarg" refType="primFontSz" fact="0.3"/>
            <dgm:constr type="tMarg" refType="primFontSz" fact="0.3"/>
            <dgm:constr type="bMarg" refType="primFontSz" fact="0"/>
            <dgm:constr type="secFontSz" refType="primFontSz" fact="0.8"/>
          </dgm:constrLst>
          <dgm:ruleLst>
            <dgm:rule type="primFontSz" val="5" fact="NaN" max="NaN"/>
          </dgm:ruleLst>
        </dgm:layoutNode>
        <dgm:layoutNode name="rect1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9875" cy="3724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06357" y="4716661"/>
            <a:ext cx="4984962" cy="4468416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273059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9875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0870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887E2-EA85-418C-51D6-186450EA2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A87F08-5E72-0297-4679-25F7A9F6F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DF6BFBC-FB3F-0DA1-7B07-BD8BB4803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93D0832-48DD-9C14-DACC-5373D8759D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CDC3FC2-F2A0-7903-5ECC-8042FBBF1F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33128F0-60DF-8B43-3DC1-BFC5CA30F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207-45DD-42F4-875E-07B8A46D7EC8}" type="datetime1">
              <a:rPr lang="ru-RU" smtClean="0"/>
              <a:t>28.11.2023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05F3806-1B13-CDEF-80F8-D512B9481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A7C1BE2-3ACF-94B2-06BB-E4946E920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447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pt.2035.university/project/razrabotka-obucausego-prilozenia-dla-podgotovki-voditelej-k-sdace-ekzamena-v-gibdd" TargetMode="External"/><Relationship Id="rId4" Type="http://schemas.microsoft.com/office/2007/relationships/hdphoto" Target="../media/hdphoto1.wdp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microsoft.com/office/2007/relationships/hdphoto" Target="../media/hdphoto4.wdp"/><Relationship Id="rId7" Type="http://schemas.openxmlformats.org/officeDocument/2006/relationships/diagramData" Target="../diagrams/data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microsoft.com/office/2007/relationships/diagramDrawing" Target="../diagrams/drawing1.xml"/><Relationship Id="rId5" Type="http://schemas.openxmlformats.org/officeDocument/2006/relationships/image" Target="../media/image5.svg"/><Relationship Id="rId10" Type="http://schemas.openxmlformats.org/officeDocument/2006/relationships/diagramColors" Target="../diagrams/colors1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13" Type="http://schemas.openxmlformats.org/officeDocument/2006/relationships/image" Target="../media/image21.jpeg"/><Relationship Id="rId3" Type="http://schemas.microsoft.com/office/2007/relationships/hdphoto" Target="../media/hdphoto4.wdp"/><Relationship Id="rId7" Type="http://schemas.openxmlformats.org/officeDocument/2006/relationships/diagramQuickStyle" Target="../diagrams/quickStyle3.xml"/><Relationship Id="rId12" Type="http://schemas.openxmlformats.org/officeDocument/2006/relationships/image" Target="../media/image2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6" Type="http://schemas.openxmlformats.org/officeDocument/2006/relationships/diagramLayout" Target="../diagrams/layout3.xml"/><Relationship Id="rId11" Type="http://schemas.openxmlformats.org/officeDocument/2006/relationships/image" Target="../media/image5.svg"/><Relationship Id="rId5" Type="http://schemas.openxmlformats.org/officeDocument/2006/relationships/diagramData" Target="../diagrams/data3.xml"/><Relationship Id="rId10" Type="http://schemas.openxmlformats.org/officeDocument/2006/relationships/image" Target="../media/image4.png"/><Relationship Id="rId4" Type="http://schemas.openxmlformats.org/officeDocument/2006/relationships/image" Target="../media/image18.png"/><Relationship Id="rId9" Type="http://schemas.microsoft.com/office/2007/relationships/diagramDrawing" Target="../diagrams/drawing3.xml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13277A5-B55F-4EEC-89BC-C8E26AC7F5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sp>
        <p:nvSpPr>
          <p:cNvPr id="151" name="Текст 2"/>
          <p:cNvSpPr txBox="1"/>
          <p:nvPr/>
        </p:nvSpPr>
        <p:spPr>
          <a:xfrm>
            <a:off x="589158" y="1894114"/>
            <a:ext cx="5474797" cy="3865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600" i="1" dirty="0">
                <a:solidFill>
                  <a:srgbClr val="FFC000"/>
                </a:solidFill>
                <a:latin typeface="Franklin Gothic Demi Cond" panose="020B0706030402020204" pitchFamily="34" charset="0"/>
                <a:ea typeface="+mn-lt"/>
                <a:cs typeface="+mn-lt"/>
              </a:rPr>
              <a:t>Разработка обучающего приложения для подготовки водителей к сдаче экзамена в ГИБДД</a:t>
            </a:r>
          </a:p>
          <a:p>
            <a:pPr algn="ct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200" u="sng" dirty="0">
                <a:solidFill>
                  <a:srgbClr val="FFC000"/>
                </a:solidFill>
                <a:latin typeface="Gilroy-ExtraBold"/>
                <a:ea typeface="Gilroy-ExtraBold"/>
                <a:cs typeface="Gilroy-ExtraBol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Ссылка на проект</a:t>
            </a:r>
            <a:endParaRPr lang="ru-RU" sz="1200" u="sng" dirty="0">
              <a:solidFill>
                <a:srgbClr val="FFC000"/>
              </a:solidFill>
              <a:latin typeface="Gilroy-ExtraBold"/>
              <a:ea typeface="Gilroy-ExtraBold"/>
              <a:cs typeface="Gilroy-ExtraBold"/>
            </a:endParaRPr>
          </a:p>
          <a:p>
            <a:pPr algn="ct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>
                <a:solidFill>
                  <a:srgbClr val="FFC000"/>
                </a:solidFill>
                <a:latin typeface="Franklin Gothic Medium Cond" panose="020B0606030402020204" pitchFamily="34" charset="0"/>
                <a:ea typeface="Gilroy-ExtraBold"/>
                <a:cs typeface="Gilroy-ExtraBold"/>
              </a:rPr>
              <a:t>Панов Аркадий Дмитриевич.</a:t>
            </a:r>
            <a:endParaRPr sz="3200" dirty="0">
              <a:solidFill>
                <a:srgbClr val="FFC000"/>
              </a:solidFill>
              <a:latin typeface="Franklin Gothic Medium Cond" panose="020B0606030402020204" pitchFamily="34" charset="0"/>
              <a:ea typeface="Gilroy-ExtraBold"/>
              <a:cs typeface="Gilroy-ExtraBold"/>
              <a:sym typeface="Gilroy-ExtraBold"/>
            </a:endParaRP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F40DC1E-DCFC-4DE2-A053-2C6500ACED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98438" y="391774"/>
            <a:ext cx="1757477" cy="67069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0B57274-8356-4921-A402-7252C8F9A7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3152" y="232968"/>
            <a:ext cx="1272134" cy="98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EA2800-7918-4F2B-BFFC-EBE5922574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0" y="334118"/>
            <a:ext cx="10251502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00" b="1" dirty="0">
                <a:solidFill>
                  <a:srgbClr val="FFC000"/>
                </a:solidFill>
                <a:latin typeface="Bahnschrift Light SemiCondensed" panose="020B0502040204020203" pitchFamily="34" charset="0"/>
                <a:ea typeface="+mn-lt"/>
                <a:cs typeface="Arial" panose="020B0604020202020204" pitchFamily="34" charset="0"/>
              </a:rPr>
              <a:t>Разработка обучающего приложения для подготовки водителей к сдаче экзамена в ГИБДД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C999C5D-B86C-4E4A-9361-A0912E64D3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51502" y="92523"/>
            <a:ext cx="1757477" cy="670698"/>
          </a:xfrm>
          <a:prstGeom prst="rect">
            <a:avLst/>
          </a:prstGeom>
        </p:spPr>
      </p:pic>
      <p:sp>
        <p:nvSpPr>
          <p:cNvPr id="8" name="Объект 2">
            <a:extLst>
              <a:ext uri="{FF2B5EF4-FFF2-40B4-BE49-F238E27FC236}">
                <a16:creationId xmlns:a16="http://schemas.microsoft.com/office/drawing/2014/main" id="{42E13504-7BB4-42FC-B18D-801D6451AC12}"/>
              </a:ext>
            </a:extLst>
          </p:cNvPr>
          <p:cNvSpPr/>
          <p:nvPr/>
        </p:nvSpPr>
        <p:spPr>
          <a:xfrm>
            <a:off x="133350" y="823974"/>
            <a:ext cx="6445177" cy="278815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  <a:buNone/>
            </a:pPr>
            <a:r>
              <a:rPr lang="ru-RU" sz="2200" b="1" strike="noStrike" spc="300" dirty="0">
                <a:solidFill>
                  <a:srgbClr val="FFC000"/>
                </a:solidFill>
                <a:latin typeface="Arial"/>
                <a:ea typeface="Tahoma"/>
              </a:rPr>
              <a:t>АКТУАЛЬНОСТЬ</a:t>
            </a:r>
            <a:endParaRPr lang="ru-RU" sz="2200" b="1" strike="noStrike" spc="300" dirty="0">
              <a:solidFill>
                <a:srgbClr val="FFC000"/>
              </a:solidFill>
              <a:latin typeface="Arial"/>
            </a:endParaRPr>
          </a:p>
          <a:p>
            <a:pPr marL="457200" lvl="2" indent="-457200">
              <a:lnSpc>
                <a:spcPct val="100000"/>
              </a:lnSpc>
              <a:spcBef>
                <a:spcPts val="601"/>
              </a:spcBef>
              <a:buClr>
                <a:srgbClr val="278982"/>
              </a:buClr>
              <a:buAutoNum type="arabicPeriod"/>
            </a:pPr>
            <a:r>
              <a:rPr lang="ru-RU" sz="2000" b="1" strike="noStrike" spc="-1" dirty="0">
                <a:solidFill>
                  <a:srgbClr val="FFC000"/>
                </a:solidFill>
                <a:latin typeface="Arial"/>
                <a:ea typeface="Tahoma"/>
              </a:rPr>
              <a:t>Ежегодно на водительские права пытаются сдать 2,6 миллионов человек. Из них лишь 13% курсантов сдают с первого раза, а в Красноярском крае 6%. </a:t>
            </a:r>
          </a:p>
          <a:p>
            <a:pPr marL="457200" lvl="2" indent="-457200">
              <a:lnSpc>
                <a:spcPct val="100000"/>
              </a:lnSpc>
              <a:spcBef>
                <a:spcPts val="601"/>
              </a:spcBef>
              <a:buClr>
                <a:srgbClr val="278982"/>
              </a:buClr>
              <a:buAutoNum type="arabicPeriod"/>
            </a:pPr>
            <a:r>
              <a:rPr lang="ru-RU" sz="2000" b="1" spc="-1" dirty="0">
                <a:solidFill>
                  <a:srgbClr val="FFC000"/>
                </a:solidFill>
                <a:latin typeface="Arial"/>
                <a:ea typeface="Tahoma"/>
              </a:rPr>
              <a:t>Повышенная аварийность на дорогах.</a:t>
            </a:r>
          </a:p>
          <a:p>
            <a:pPr marL="457200" lvl="2" indent="-457200">
              <a:lnSpc>
                <a:spcPct val="100000"/>
              </a:lnSpc>
              <a:spcBef>
                <a:spcPts val="601"/>
              </a:spcBef>
              <a:buClr>
                <a:srgbClr val="278982"/>
              </a:buClr>
              <a:buAutoNum type="arabicPeriod"/>
            </a:pPr>
            <a:r>
              <a:rPr lang="ru-RU" sz="2000" b="1" strike="noStrike" spc="-1" dirty="0">
                <a:solidFill>
                  <a:srgbClr val="FFC000"/>
                </a:solidFill>
                <a:latin typeface="Arial"/>
                <a:ea typeface="Tahoma"/>
              </a:rPr>
              <a:t>Приложения</a:t>
            </a:r>
            <a:r>
              <a:rPr lang="ru-RU" sz="2000" b="1" spc="-1" dirty="0">
                <a:solidFill>
                  <a:srgbClr val="FFC000"/>
                </a:solidFill>
                <a:latin typeface="Arial"/>
                <a:ea typeface="Tahoma"/>
              </a:rPr>
              <a:t>, которые уже есть по сдаче экзаменов обычно заучиваются механически.</a:t>
            </a:r>
            <a:endParaRPr lang="ru-RU" sz="2000" b="1" strike="noStrike" spc="-1" dirty="0">
              <a:solidFill>
                <a:srgbClr val="FFC000"/>
              </a:solidFill>
              <a:latin typeface="Arial"/>
              <a:ea typeface="Tahoma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buNone/>
            </a:pPr>
            <a:endParaRPr lang="ru-RU" sz="2200" b="0" strike="noStrike" spc="-1" dirty="0">
              <a:solidFill>
                <a:srgbClr val="FFC000"/>
              </a:solidFill>
              <a:latin typeface="Arial"/>
            </a:endParaRPr>
          </a:p>
          <a:p>
            <a:pPr marL="385920" indent="-385920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endParaRPr lang="ru-RU" sz="2200" b="0" strike="noStrike" spc="-1" dirty="0">
              <a:solidFill>
                <a:srgbClr val="FFC000"/>
              </a:solidFill>
              <a:latin typeface="Arial"/>
            </a:endParaRPr>
          </a:p>
          <a:p>
            <a:pPr marL="385920" indent="-385920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endParaRPr lang="ru-RU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endParaRPr lang="ru-RU" sz="2200" b="0" strike="noStrike" spc="-1" dirty="0">
              <a:latin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CF652BE-8641-4165-B2FF-7EF236403C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2717" y="1132983"/>
            <a:ext cx="3605933" cy="495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28554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пдд1">
            <a:hlinkClick r:id="" action="ppaction://media"/>
            <a:extLst>
              <a:ext uri="{FF2B5EF4-FFF2-40B4-BE49-F238E27FC236}">
                <a16:creationId xmlns:a16="http://schemas.microsoft.com/office/drawing/2014/main" id="{43CD04F1-1D68-490C-A1DB-CEB22B3DA38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83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209904" y="334118"/>
            <a:ext cx="1004159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00" b="1" dirty="0">
                <a:solidFill>
                  <a:srgbClr val="7030A0"/>
                </a:solidFill>
                <a:latin typeface="Bahnschrift Light Condensed" panose="020B0502040204020203" pitchFamily="34" charset="0"/>
                <a:ea typeface="+mn-lt"/>
                <a:cs typeface="Arial" panose="020B0604020202020204" pitchFamily="34" charset="0"/>
              </a:rPr>
              <a:t>Решение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C999C5D-B86C-4E4A-9361-A0912E64D3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51502" y="92523"/>
            <a:ext cx="1757477" cy="67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8916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01CBB5-C7A8-4DB8-AECB-C0A2A6087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209904" y="334118"/>
            <a:ext cx="1004159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00" b="1" dirty="0">
                <a:solidFill>
                  <a:srgbClr val="FFC000"/>
                </a:solidFill>
                <a:latin typeface="Century" panose="02040604050505020304" pitchFamily="18" charset="0"/>
                <a:ea typeface="+mn-lt"/>
                <a:cs typeface="Arial" panose="020B0604020202020204" pitchFamily="34" charset="0"/>
              </a:rPr>
              <a:t>Затраты на разработку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C999C5D-B86C-4E4A-9361-A0912E64D3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51502" y="92523"/>
            <a:ext cx="1757477" cy="6706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DADB33-1664-4006-BEF1-F9EE0ECD2B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263380"/>
            <a:ext cx="12192000" cy="3178405"/>
          </a:xfrm>
          <a:prstGeom prst="rect">
            <a:avLst/>
          </a:prstGeom>
          <a:ln>
            <a:solidFill>
              <a:srgbClr val="8F00FF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95A096-96D1-4FAD-981F-06DB5881951A}"/>
              </a:ext>
            </a:extLst>
          </p:cNvPr>
          <p:cNvSpPr txBox="1"/>
          <p:nvPr/>
        </p:nvSpPr>
        <p:spPr>
          <a:xfrm>
            <a:off x="3829051" y="4549447"/>
            <a:ext cx="2059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rgbClr val="FFC000"/>
                </a:solidFill>
                <a:effectLst/>
                <a:latin typeface="+mn-lt"/>
              </a:rPr>
              <a:t>10 776 000,00 ₽</a:t>
            </a:r>
            <a:r>
              <a:rPr lang="ru-RU" dirty="0">
                <a:solidFill>
                  <a:srgbClr val="FFC000"/>
                </a:solidFill>
                <a:latin typeface="+mn-lt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261776-ED09-4114-9DA5-23A11F171340}"/>
              </a:ext>
            </a:extLst>
          </p:cNvPr>
          <p:cNvSpPr txBox="1"/>
          <p:nvPr/>
        </p:nvSpPr>
        <p:spPr>
          <a:xfrm>
            <a:off x="1152525" y="4549447"/>
            <a:ext cx="26765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>
                <a:solidFill>
                  <a:srgbClr val="FFC000"/>
                </a:solidFill>
                <a:latin typeface="+mn-lt"/>
              </a:rPr>
              <a:t>Стоимость разработки </a:t>
            </a:r>
            <a:r>
              <a:rPr lang="ru-RU" sz="1200" dirty="0">
                <a:solidFill>
                  <a:srgbClr val="FFC000"/>
                </a:solidFill>
                <a:latin typeface="+mn-lt"/>
              </a:rPr>
              <a:t>без налогов</a:t>
            </a:r>
            <a:endParaRPr lang="ru-RU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DDCE8E-4FB3-4F42-804F-2826AA1AD356}"/>
              </a:ext>
            </a:extLst>
          </p:cNvPr>
          <p:cNvSpPr txBox="1"/>
          <p:nvPr/>
        </p:nvSpPr>
        <p:spPr>
          <a:xfrm>
            <a:off x="9927180" y="4549447"/>
            <a:ext cx="1600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rgbClr val="FFC000"/>
                </a:solidFill>
                <a:effectLst/>
                <a:latin typeface="+mn-lt"/>
              </a:rPr>
              <a:t>16 месяцев</a:t>
            </a:r>
            <a:r>
              <a:rPr lang="ru-RU" dirty="0">
                <a:solidFill>
                  <a:srgbClr val="FFC000"/>
                </a:solidFill>
                <a:latin typeface="+mn-lt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DF5853-6128-401D-AE2C-5787F74EC745}"/>
              </a:ext>
            </a:extLst>
          </p:cNvPr>
          <p:cNvSpPr txBox="1"/>
          <p:nvPr/>
        </p:nvSpPr>
        <p:spPr>
          <a:xfrm>
            <a:off x="7628739" y="4549447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>
                <a:solidFill>
                  <a:srgbClr val="FFC000"/>
                </a:solidFill>
                <a:latin typeface="+mn-lt"/>
              </a:rPr>
              <a:t>Срок разработки</a:t>
            </a:r>
            <a:endParaRPr lang="ru-RU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D64861-821B-44E9-AE6D-443F5D24CB37}"/>
              </a:ext>
            </a:extLst>
          </p:cNvPr>
          <p:cNvSpPr txBox="1"/>
          <p:nvPr/>
        </p:nvSpPr>
        <p:spPr>
          <a:xfrm>
            <a:off x="1152525" y="5087937"/>
            <a:ext cx="2676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>
                <a:solidFill>
                  <a:srgbClr val="FFC000"/>
                </a:solidFill>
                <a:latin typeface="+mn-lt"/>
              </a:rPr>
              <a:t>Стоимость приложения для курсантов</a:t>
            </a:r>
            <a:endParaRPr lang="ru-RU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80E06D-D2F0-4408-A9EE-FB93DA2C2EB2}"/>
              </a:ext>
            </a:extLst>
          </p:cNvPr>
          <p:cNvSpPr txBox="1"/>
          <p:nvPr/>
        </p:nvSpPr>
        <p:spPr>
          <a:xfrm>
            <a:off x="3829050" y="5211107"/>
            <a:ext cx="1733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rgbClr val="FFC000"/>
                </a:solidFill>
                <a:effectLst/>
                <a:latin typeface="+mn-lt"/>
              </a:rPr>
              <a:t>490,00 ₽</a:t>
            </a:r>
            <a:r>
              <a:rPr lang="ru-RU" dirty="0">
                <a:solidFill>
                  <a:srgbClr val="FFC000"/>
                </a:solidFill>
                <a:latin typeface="+mn-lt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CA066E-88A2-4FD9-BEBE-96C304BDFEEB}"/>
              </a:ext>
            </a:extLst>
          </p:cNvPr>
          <p:cNvSpPr txBox="1"/>
          <p:nvPr/>
        </p:nvSpPr>
        <p:spPr>
          <a:xfrm>
            <a:off x="1152525" y="5965100"/>
            <a:ext cx="2676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>
                <a:solidFill>
                  <a:srgbClr val="FFC000"/>
                </a:solidFill>
                <a:latin typeface="+mn-lt"/>
              </a:rPr>
              <a:t>Годовая подписка для автошкол</a:t>
            </a:r>
            <a:endParaRPr lang="ru-RU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78D130-2803-472C-B922-A7770DEA5320}"/>
              </a:ext>
            </a:extLst>
          </p:cNvPr>
          <p:cNvSpPr txBox="1"/>
          <p:nvPr/>
        </p:nvSpPr>
        <p:spPr>
          <a:xfrm>
            <a:off x="3829050" y="5965100"/>
            <a:ext cx="1733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rgbClr val="FFC000"/>
                </a:solidFill>
                <a:effectLst/>
                <a:latin typeface="+mn-lt"/>
              </a:rPr>
              <a:t>4900,00 ₽</a:t>
            </a:r>
            <a:r>
              <a:rPr lang="ru-RU" dirty="0">
                <a:solidFill>
                  <a:srgbClr val="FFC000"/>
                </a:solidFill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383179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6FC130-3D93-4186-BB63-68D8153C1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209904" y="334118"/>
            <a:ext cx="1004159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00" b="1" dirty="0">
                <a:solidFill>
                  <a:srgbClr val="FFC00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Целевая аудитория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C999C5D-B86C-4E4A-9361-A0912E64D3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51502" y="92523"/>
            <a:ext cx="1757477" cy="67069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92A501C-2265-4E0B-95FE-1A0117E475E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41"/>
          <a:stretch/>
        </p:blipFill>
        <p:spPr>
          <a:xfrm>
            <a:off x="7686076" y="1449038"/>
            <a:ext cx="4305574" cy="4578294"/>
          </a:xfrm>
          <a:prstGeom prst="rect">
            <a:avLst/>
          </a:prstGeom>
        </p:spPr>
      </p:pic>
      <p:graphicFrame>
        <p:nvGraphicFramePr>
          <p:cNvPr id="18" name="Схема 17">
            <a:extLst>
              <a:ext uri="{FF2B5EF4-FFF2-40B4-BE49-F238E27FC236}">
                <a16:creationId xmlns:a16="http://schemas.microsoft.com/office/drawing/2014/main" id="{92D77766-A1C6-4A89-AF64-FB02481D4F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4221182"/>
              </p:ext>
            </p:extLst>
          </p:nvPr>
        </p:nvGraphicFramePr>
        <p:xfrm>
          <a:off x="518566" y="427872"/>
          <a:ext cx="5251228" cy="4830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642E3F8-87D9-4632-8663-C3E6A3E6C431}"/>
              </a:ext>
            </a:extLst>
          </p:cNvPr>
          <p:cNvSpPr txBox="1"/>
          <p:nvPr/>
        </p:nvSpPr>
        <p:spPr>
          <a:xfrm>
            <a:off x="4216400" y="3987800"/>
            <a:ext cx="2959100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FFC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При охвате 10% курсантов</a:t>
            </a:r>
            <a:b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FFC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FFC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(260 000) и стоимости приложения в 490 ₽ доход составит 127 400 000 ₽</a:t>
            </a:r>
          </a:p>
        </p:txBody>
      </p:sp>
    </p:spTree>
    <p:extLst>
      <p:ext uri="{BB962C8B-B14F-4D97-AF65-F5344CB8AC3E}">
        <p14:creationId xmlns:p14="http://schemas.microsoft.com/office/powerpoint/2010/main" val="284636232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B38C7B-9EC8-4379-A0B2-AD4075219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A6164902-E50D-43C9-A3A2-D53EA385DD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858426"/>
              </p:ext>
            </p:extLst>
          </p:nvPr>
        </p:nvGraphicFramePr>
        <p:xfrm>
          <a:off x="421097" y="1537877"/>
          <a:ext cx="11299498" cy="3831749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508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2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58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33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837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Параметр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</a:rPr>
                        <a:t>продукт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Основные конкуренты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44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Наименование 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«3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D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ПДД»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/>
                        <a:t>«</a:t>
                      </a:r>
                      <a:r>
                        <a:rPr lang="ru-RU" sz="1400" b="1" dirty="0" err="1"/>
                        <a:t>Дром</a:t>
                      </a:r>
                      <a:r>
                        <a:rPr lang="ru-RU" sz="1400" b="1" dirty="0"/>
                        <a:t> ПДД»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/>
                        <a:t>(приложение)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/>
                        <a:t>«Экзамен ПДД 2023»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/>
                        <a:t>(приложение)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Интерактивность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Доступность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890691150"/>
                  </a:ext>
                </a:extLst>
              </a:tr>
              <a:tr h="4761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Привлекательность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08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Известность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</a:rPr>
                        <a:t>-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36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Восприятие качества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43A900E-DB4D-4740-801C-0309354920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51502" y="92523"/>
            <a:ext cx="1757477" cy="6706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385673D-DF69-41E5-99E8-D7EB8B33C3DB}"/>
              </a:ext>
            </a:extLst>
          </p:cNvPr>
          <p:cNvSpPr txBox="1"/>
          <p:nvPr/>
        </p:nvSpPr>
        <p:spPr>
          <a:xfrm>
            <a:off x="421097" y="394447"/>
            <a:ext cx="6696879" cy="3687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rgbClr val="FFC000"/>
                </a:solidFill>
              </a:rPr>
              <a:t>Сравнение с конкурентами</a:t>
            </a:r>
            <a:endParaRPr kumimoji="0" lang="ru-RU" sz="1800" b="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8347423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F4E902-73BA-4E79-A20C-BA2646597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graphicFrame>
        <p:nvGraphicFramePr>
          <p:cNvPr id="35" name="Схема 34">
            <a:extLst>
              <a:ext uri="{FF2B5EF4-FFF2-40B4-BE49-F238E27FC236}">
                <a16:creationId xmlns:a16="http://schemas.microsoft.com/office/drawing/2014/main" id="{BF936BBD-81CF-4E98-AAE9-2E1C3D830C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0471991"/>
              </p:ext>
            </p:extLst>
          </p:nvPr>
        </p:nvGraphicFramePr>
        <p:xfrm>
          <a:off x="374723" y="2004682"/>
          <a:ext cx="11396180" cy="2848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AE32544-79CA-44E0-B480-3AA9AD4CEF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51502" y="92523"/>
            <a:ext cx="1757477" cy="6706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E82822-6D65-457D-9E48-AFB2864E5358}"/>
              </a:ext>
            </a:extLst>
          </p:cNvPr>
          <p:cNvSpPr txBox="1"/>
          <p:nvPr/>
        </p:nvSpPr>
        <p:spPr>
          <a:xfrm>
            <a:off x="374723" y="199882"/>
            <a:ext cx="268941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Стратегия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200861808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9C08F0-156D-40BD-91AD-0910C306A8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ECCD035-B6B0-4E76-BB5A-4FBE14FD4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6732" y="1330055"/>
            <a:ext cx="5115268" cy="43047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37B928-4305-4AB9-8E4B-18755DECDA7F}"/>
              </a:ext>
            </a:extLst>
          </p:cNvPr>
          <p:cNvSpPr txBox="1"/>
          <p:nvPr/>
        </p:nvSpPr>
        <p:spPr>
          <a:xfrm>
            <a:off x="384862" y="1330055"/>
            <a:ext cx="65658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FFC000"/>
                </a:solidFill>
                <a:effectLst/>
                <a:latin typeface="Roboto" panose="020B0604020202020204" pitchFamily="2" charset="0"/>
              </a:rPr>
              <a:t>1. Смоделирован участок городской инфраструктуры.</a:t>
            </a:r>
          </a:p>
          <a:p>
            <a:pPr algn="l"/>
            <a:r>
              <a:rPr lang="ru-RU" dirty="0">
                <a:solidFill>
                  <a:srgbClr val="FFC000"/>
                </a:solidFill>
                <a:latin typeface="Roboto" panose="020B0604020202020204" pitchFamily="2" charset="0"/>
              </a:rPr>
              <a:t>2. Создан прототип обучающего приложения.</a:t>
            </a:r>
          </a:p>
          <a:p>
            <a:pPr algn="l"/>
            <a:r>
              <a:rPr lang="ru-RU" b="0" i="0" dirty="0">
                <a:solidFill>
                  <a:srgbClr val="FFC000"/>
                </a:solidFill>
                <a:effectLst/>
                <a:latin typeface="Roboto" panose="020B0604020202020204" pitchFamily="2" charset="0"/>
              </a:rPr>
              <a:t>3. Созданы </a:t>
            </a:r>
            <a:r>
              <a:rPr lang="ru-RU" dirty="0">
                <a:solidFill>
                  <a:srgbClr val="FFC000"/>
                </a:solidFill>
                <a:latin typeface="Roboto" panose="020B0604020202020204" pitchFamily="2" charset="0"/>
              </a:rPr>
              <a:t>модели транспортных средств.</a:t>
            </a:r>
            <a:endParaRPr lang="ru-RU" b="0" i="0" dirty="0">
              <a:solidFill>
                <a:srgbClr val="FFC000"/>
              </a:solidFill>
              <a:effectLst/>
              <a:latin typeface="Roboto" panose="020B0604020202020204" pitchFamily="2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27C0230-EFF1-426B-A178-409D8E75A4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51502" y="92523"/>
            <a:ext cx="1757477" cy="6706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1D0669A-540B-40F2-A0DA-5F34CD847361}"/>
              </a:ext>
            </a:extLst>
          </p:cNvPr>
          <p:cNvSpPr txBox="1"/>
          <p:nvPr/>
        </p:nvSpPr>
        <p:spPr>
          <a:xfrm>
            <a:off x="410419" y="243208"/>
            <a:ext cx="496644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FFC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Задел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403256025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4FE194-B251-4B3E-ACB7-17259A326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854D985C-29B3-4287-8E79-B4EDE69A0460}"/>
              </a:ext>
            </a:extLst>
          </p:cNvPr>
          <p:cNvSpPr/>
          <p:nvPr/>
        </p:nvSpPr>
        <p:spPr>
          <a:xfrm>
            <a:off x="311990" y="804847"/>
            <a:ext cx="2154966" cy="3798277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8. Ключевые партнеры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marL="257175" indent="-257175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ГИБДД.</a:t>
            </a:r>
          </a:p>
          <a:p>
            <a:pPr marL="257175" indent="-257175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Автошколы.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1BFD7D8F-5A9A-4C94-8BF5-8527CCBDDDCD}"/>
              </a:ext>
            </a:extLst>
          </p:cNvPr>
          <p:cNvSpPr/>
          <p:nvPr/>
        </p:nvSpPr>
        <p:spPr>
          <a:xfrm>
            <a:off x="2607514" y="804847"/>
            <a:ext cx="2202597" cy="1862153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7. Ключевые действия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Разработка образовательного контента 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Маркетинг и продвижение.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B2BFEC11-8D18-4349-BD12-9244673288EA}"/>
              </a:ext>
            </a:extLst>
          </p:cNvPr>
          <p:cNvSpPr/>
          <p:nvPr/>
        </p:nvSpPr>
        <p:spPr>
          <a:xfrm>
            <a:off x="2607514" y="2740971"/>
            <a:ext cx="2202597" cy="1862153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6. Ключевые ресурсы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3</a:t>
            </a:r>
            <a:r>
              <a:rPr lang="en-US" sz="1400" dirty="0">
                <a:solidFill>
                  <a:schemeClr val="tx1"/>
                </a:solidFill>
              </a:rPr>
              <a:t>D-</a:t>
            </a:r>
            <a:r>
              <a:rPr lang="ru-RU" sz="1400" dirty="0" err="1">
                <a:solidFill>
                  <a:schemeClr val="tx1"/>
                </a:solidFill>
              </a:rPr>
              <a:t>моделлеры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Unity-</a:t>
            </a:r>
            <a:r>
              <a:rPr lang="ru-RU" sz="1400" dirty="0">
                <a:solidFill>
                  <a:schemeClr val="tx1"/>
                </a:solidFill>
              </a:rPr>
              <a:t>разработчики, программисты.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Маркетологи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AB687CD-6B44-4EC2-A57D-E03FE5A7EC12}"/>
              </a:ext>
            </a:extLst>
          </p:cNvPr>
          <p:cNvSpPr/>
          <p:nvPr/>
        </p:nvSpPr>
        <p:spPr>
          <a:xfrm>
            <a:off x="4950667" y="804847"/>
            <a:ext cx="2202597" cy="3798277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2. Ключевые ценности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Повышаем качество обучение.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Привлекаем новых абитуриентов.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Популяризируем железнодорожную отрасль.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7D8B0C53-5C5D-4157-8CE6-6DB22C90ADE8}"/>
              </a:ext>
            </a:extLst>
          </p:cNvPr>
          <p:cNvSpPr/>
          <p:nvPr/>
        </p:nvSpPr>
        <p:spPr>
          <a:xfrm>
            <a:off x="7221894" y="804847"/>
            <a:ext cx="2415081" cy="1862153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4. Взаимоотношения с клиентами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Получение обратной связи.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Регулярное обновление контента и поддержка пользователей</a:t>
            </a:r>
            <a:br>
              <a:rPr lang="ru-RU" sz="1400" dirty="0">
                <a:solidFill>
                  <a:schemeClr val="tx1"/>
                </a:solidFill>
              </a:rPr>
            </a:b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B30CC715-1D50-41C6-B08C-68FBC0146D02}"/>
              </a:ext>
            </a:extLst>
          </p:cNvPr>
          <p:cNvSpPr/>
          <p:nvPr/>
        </p:nvSpPr>
        <p:spPr>
          <a:xfrm>
            <a:off x="7293820" y="2740971"/>
            <a:ext cx="2250227" cy="1862153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3. Каналы</a:t>
            </a:r>
          </a:p>
          <a:p>
            <a:endParaRPr lang="ru-RU" sz="1400" b="1" dirty="0">
              <a:solidFill>
                <a:schemeClr val="tx1"/>
              </a:solidFill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Мобильные платформы: Распространение приложения через </a:t>
            </a:r>
            <a:r>
              <a:rPr lang="ru-RU" sz="1400" dirty="0" err="1">
                <a:solidFill>
                  <a:schemeClr val="tx1"/>
                </a:solidFill>
              </a:rPr>
              <a:t>App</a:t>
            </a:r>
            <a:r>
              <a:rPr lang="ru-RU" sz="1400" dirty="0">
                <a:solidFill>
                  <a:schemeClr val="tx1"/>
                </a:solidFill>
              </a:rPr>
              <a:t> Store и Google Play.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8E5ADF6B-751F-4314-AF2B-CE6ABFC3863B}"/>
              </a:ext>
            </a:extLst>
          </p:cNvPr>
          <p:cNvSpPr/>
          <p:nvPr/>
        </p:nvSpPr>
        <p:spPr>
          <a:xfrm>
            <a:off x="311989" y="4737661"/>
            <a:ext cx="5669698" cy="1758389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400" b="1" dirty="0">
                <a:solidFill>
                  <a:schemeClr val="tx1"/>
                </a:solidFill>
              </a:rPr>
              <a:t>9</a:t>
            </a:r>
            <a:r>
              <a:rPr lang="ru-RU" sz="1400" b="1" dirty="0">
                <a:solidFill>
                  <a:schemeClr val="tx1"/>
                </a:solidFill>
              </a:rPr>
              <a:t>. Структура расходов</a:t>
            </a:r>
          </a:p>
          <a:p>
            <a:endParaRPr lang="ru-RU" sz="1400" b="1" dirty="0">
              <a:solidFill>
                <a:schemeClr val="tx1"/>
              </a:solidFill>
            </a:endParaRPr>
          </a:p>
          <a:p>
            <a:r>
              <a:rPr lang="ru-RU" sz="1400" dirty="0">
                <a:solidFill>
                  <a:schemeClr val="tx1"/>
                </a:solidFill>
              </a:rPr>
              <a:t>Затраты на создание контента, программирование и техническую поддержку. Маркетинг и реклама: Затраты на продвижение приложения и привлечение пользователей. 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94D5A7A6-E47C-4D63-AAD5-66A57300A4BC}"/>
              </a:ext>
            </a:extLst>
          </p:cNvPr>
          <p:cNvSpPr/>
          <p:nvPr/>
        </p:nvSpPr>
        <p:spPr>
          <a:xfrm>
            <a:off x="6134087" y="4737661"/>
            <a:ext cx="5753114" cy="1758389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400" b="1" dirty="0">
                <a:solidFill>
                  <a:schemeClr val="tx1"/>
                </a:solidFill>
              </a:rPr>
              <a:t>5. Структура доходов</a:t>
            </a:r>
          </a:p>
          <a:p>
            <a:endParaRPr lang="ru-RU" sz="1400" b="1" dirty="0">
              <a:solidFill>
                <a:schemeClr val="tx1"/>
              </a:solidFill>
            </a:endParaRPr>
          </a:p>
          <a:p>
            <a:r>
              <a:rPr lang="ru-RU" sz="1400" dirty="0">
                <a:solidFill>
                  <a:schemeClr val="tx1"/>
                </a:solidFill>
              </a:rPr>
              <a:t>Платные загрузки: Пользователи могут оплачивать загрузку приложения или пользование премиум-версией. Реклама и партнерство: Возможность получения дохода через рекламные партнерства или спонсорство в приложении.</a:t>
            </a:r>
          </a:p>
          <a:p>
            <a:r>
              <a:rPr lang="ru-RU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14568B4B-1710-4958-B1A5-4B8E87CB8D77}"/>
              </a:ext>
            </a:extLst>
          </p:cNvPr>
          <p:cNvSpPr/>
          <p:nvPr/>
        </p:nvSpPr>
        <p:spPr>
          <a:xfrm>
            <a:off x="9684603" y="804847"/>
            <a:ext cx="2202598" cy="3798277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1. Сегменты потребителей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 Студенты автошкол: Люди, готовящиеся к сдаче экзамена на водительское удостоверение.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Пользователи мобильных приложений: Любители обучающих приложений с уклоном в область автомобильной безопасности.</a:t>
            </a:r>
          </a:p>
        </p:txBody>
      </p:sp>
    </p:spTree>
    <p:extLst>
      <p:ext uri="{BB962C8B-B14F-4D97-AF65-F5344CB8AC3E}">
        <p14:creationId xmlns:p14="http://schemas.microsoft.com/office/powerpoint/2010/main" val="117266073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B36919D-18F9-4FDD-B5AB-9C7C301BC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512D362-55C4-BC5B-2441-70A13C97A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534" y="1894790"/>
            <a:ext cx="2115495" cy="1926503"/>
          </a:xfrm>
          <a:prstGeom prst="rect">
            <a:avLst/>
          </a:prstGeom>
        </p:spPr>
      </p:pic>
      <p:graphicFrame>
        <p:nvGraphicFramePr>
          <p:cNvPr id="60" name="Схема 59">
            <a:extLst>
              <a:ext uri="{FF2B5EF4-FFF2-40B4-BE49-F238E27FC236}">
                <a16:creationId xmlns:a16="http://schemas.microsoft.com/office/drawing/2014/main" id="{485D5ED5-C02F-96EB-A3E9-67F897949E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3718765"/>
              </p:ext>
            </p:extLst>
          </p:nvPr>
        </p:nvGraphicFramePr>
        <p:xfrm>
          <a:off x="2312020" y="42198"/>
          <a:ext cx="2115495" cy="2893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8" name="직사각형 3">
            <a:extLst>
              <a:ext uri="{FF2B5EF4-FFF2-40B4-BE49-F238E27FC236}">
                <a16:creationId xmlns:a16="http://schemas.microsoft.com/office/drawing/2014/main" id="{BBD154D7-7DFB-4B11-AA9C-5E97688B7D66}"/>
              </a:ext>
            </a:extLst>
          </p:cNvPr>
          <p:cNvSpPr/>
          <p:nvPr/>
        </p:nvSpPr>
        <p:spPr>
          <a:xfrm>
            <a:off x="9305691" y="4814445"/>
            <a:ext cx="25554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>
                <a:solidFill>
                  <a:srgbClr val="FFC000"/>
                </a:solidFill>
                <a:cs typeface="Arial" pitchFamily="34" charset="0"/>
              </a:rPr>
              <a:t>freddy-05</a:t>
            </a:r>
            <a:r>
              <a:rPr lang="en-US" altLang="ko-KR" sz="1800" dirty="0">
                <a:solidFill>
                  <a:srgbClr val="FFC000"/>
                </a:solidFill>
                <a:latin typeface="+mn-lt"/>
                <a:cs typeface="Arial" pitchFamily="34" charset="0"/>
              </a:rPr>
              <a:t>@mail.ru</a:t>
            </a:r>
          </a:p>
        </p:txBody>
      </p:sp>
      <p:sp>
        <p:nvSpPr>
          <p:cNvPr id="29" name="직사각형 3">
            <a:extLst>
              <a:ext uri="{FF2B5EF4-FFF2-40B4-BE49-F238E27FC236}">
                <a16:creationId xmlns:a16="http://schemas.microsoft.com/office/drawing/2014/main" id="{5A2069A8-DB59-43C6-A155-F0A281D1D4D4}"/>
              </a:ext>
            </a:extLst>
          </p:cNvPr>
          <p:cNvSpPr/>
          <p:nvPr/>
        </p:nvSpPr>
        <p:spPr>
          <a:xfrm>
            <a:off x="9305691" y="5148614"/>
            <a:ext cx="25554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800" dirty="0">
                <a:solidFill>
                  <a:srgbClr val="FFC000"/>
                </a:solidFill>
                <a:latin typeface="+mn-lt"/>
                <a:cs typeface="Arial" pitchFamily="34" charset="0"/>
              </a:rPr>
              <a:t>+7 </a:t>
            </a:r>
            <a:r>
              <a:rPr lang="ru-RU" altLang="ko-KR" sz="1800" dirty="0">
                <a:solidFill>
                  <a:srgbClr val="FFC000"/>
                </a:solidFill>
                <a:latin typeface="+mn-lt"/>
                <a:cs typeface="Arial" pitchFamily="34" charset="0"/>
              </a:rPr>
              <a:t>923 278 17 76</a:t>
            </a:r>
            <a:endParaRPr lang="en-US" altLang="ko-KR" sz="1800" dirty="0">
              <a:solidFill>
                <a:srgbClr val="FFC000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3428942-B8E5-4849-A9C6-84BC4C1713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251502" y="92523"/>
            <a:ext cx="1757477" cy="67069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C23EAA-B7C5-4C30-A679-15028A87153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699" y="427871"/>
            <a:ext cx="1757477" cy="23433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242C85-6340-4FA1-9898-71DE802B9AFB}"/>
              </a:ext>
            </a:extLst>
          </p:cNvPr>
          <p:cNvSpPr txBox="1"/>
          <p:nvPr/>
        </p:nvSpPr>
        <p:spPr>
          <a:xfrm>
            <a:off x="7150699" y="2929812"/>
            <a:ext cx="1757477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>
                <a:ln>
                  <a:noFill/>
                </a:ln>
                <a:solidFill>
                  <a:srgbClr val="FFC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Демьяненко Максим</a:t>
            </a:r>
            <a:r>
              <a:rPr lang="ru-RU" sz="1200" dirty="0">
                <a:solidFill>
                  <a:srgbClr val="FFC000"/>
                </a:solidFill>
              </a:rPr>
              <a:t> Сергеевич.</a:t>
            </a:r>
          </a:p>
          <a:p>
            <a:r>
              <a:rPr lang="ru-RU" sz="1200" i="1" dirty="0">
                <a:solidFill>
                  <a:srgbClr val="FFC000"/>
                </a:solidFill>
                <a:ea typeface="Verdana" pitchFamily="34" charset="0"/>
                <a:cs typeface="Arial" pitchFamily="34" charset="0"/>
              </a:rPr>
              <a:t>Программист,</a:t>
            </a:r>
            <a:br>
              <a:rPr lang="ru-RU" sz="1200" i="1" dirty="0">
                <a:solidFill>
                  <a:srgbClr val="FFC000"/>
                </a:solidFill>
                <a:ea typeface="Verdana" pitchFamily="34" charset="0"/>
                <a:cs typeface="Arial" pitchFamily="34" charset="0"/>
              </a:rPr>
            </a:br>
            <a:r>
              <a:rPr lang="en-US" sz="1200" i="1" dirty="0">
                <a:solidFill>
                  <a:srgbClr val="FFC000"/>
                </a:solidFill>
                <a:ea typeface="Verdana" pitchFamily="34" charset="0"/>
                <a:cs typeface="Arial" pitchFamily="34" charset="0"/>
              </a:rPr>
              <a:t>unity-</a:t>
            </a:r>
            <a:r>
              <a:rPr lang="ru-RU" sz="1200" i="1" dirty="0">
                <a:solidFill>
                  <a:srgbClr val="FFC000"/>
                </a:solidFill>
                <a:ea typeface="Verdana" pitchFamily="34" charset="0"/>
                <a:cs typeface="Arial" pitchFamily="34" charset="0"/>
              </a:rPr>
              <a:t>разработчик.</a:t>
            </a:r>
            <a:endParaRPr lang="ru-RU" sz="1200" i="1" baseline="0" dirty="0">
              <a:solidFill>
                <a:srgbClr val="FFC000"/>
              </a:solidFill>
              <a:ea typeface="Verdana" pitchFamily="34" charset="0"/>
              <a:cs typeface="Arial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9506A97-357D-429A-9707-571D57D694D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729" y="2407221"/>
            <a:ext cx="2109400" cy="204355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C6B9C9C-5B51-495A-AD9D-671534941A57}"/>
              </a:ext>
            </a:extLst>
          </p:cNvPr>
          <p:cNvSpPr txBox="1"/>
          <p:nvPr/>
        </p:nvSpPr>
        <p:spPr>
          <a:xfrm>
            <a:off x="4525729" y="4659855"/>
            <a:ext cx="221888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dirty="0" err="1">
                <a:solidFill>
                  <a:srgbClr val="FFC000"/>
                </a:solidFill>
              </a:rPr>
              <a:t>Аджимян</a:t>
            </a:r>
            <a:r>
              <a:rPr lang="ru-RU" sz="1200" dirty="0">
                <a:solidFill>
                  <a:srgbClr val="FFC000"/>
                </a:solidFill>
              </a:rPr>
              <a:t> Вячеслав </a:t>
            </a:r>
            <a:r>
              <a:rPr lang="ru-RU" sz="1200" dirty="0" err="1">
                <a:solidFill>
                  <a:srgbClr val="FFC000"/>
                </a:solidFill>
              </a:rPr>
              <a:t>Грачевич</a:t>
            </a:r>
            <a:r>
              <a:rPr lang="ru-RU" sz="1200" dirty="0">
                <a:solidFill>
                  <a:srgbClr val="FFC000"/>
                </a:solidFill>
              </a:rPr>
              <a:t>.</a:t>
            </a:r>
          </a:p>
          <a:p>
            <a:r>
              <a:rPr lang="ru-RU" sz="1200" i="1" dirty="0">
                <a:solidFill>
                  <a:srgbClr val="FFC000"/>
                </a:solidFill>
                <a:ea typeface="Verdana" pitchFamily="34" charset="0"/>
                <a:cs typeface="Arial" pitchFamily="34" charset="0"/>
              </a:rPr>
              <a:t>3</a:t>
            </a:r>
            <a:r>
              <a:rPr lang="en-US" sz="1200" i="1" dirty="0">
                <a:solidFill>
                  <a:srgbClr val="FFC000"/>
                </a:solidFill>
                <a:ea typeface="Verdana" pitchFamily="34" charset="0"/>
                <a:cs typeface="Arial" pitchFamily="34" charset="0"/>
              </a:rPr>
              <a:t>D-</a:t>
            </a:r>
            <a:r>
              <a:rPr lang="ru-RU" sz="1200" i="1" dirty="0" err="1">
                <a:solidFill>
                  <a:srgbClr val="FFC000"/>
                </a:solidFill>
                <a:ea typeface="Verdana" pitchFamily="34" charset="0"/>
                <a:cs typeface="Arial" pitchFamily="34" charset="0"/>
              </a:rPr>
              <a:t>моделлер</a:t>
            </a:r>
            <a:r>
              <a:rPr lang="ru-RU" sz="1200" i="1" dirty="0">
                <a:solidFill>
                  <a:srgbClr val="FFC000"/>
                </a:solidFill>
                <a:ea typeface="Verdana" pitchFamily="34" charset="0"/>
                <a:cs typeface="Arial" pitchFamily="34" charset="0"/>
              </a:rPr>
              <a:t>, дизайнер </a:t>
            </a:r>
            <a:br>
              <a:rPr lang="ru-RU" sz="1200" i="1" dirty="0">
                <a:solidFill>
                  <a:srgbClr val="FFC000"/>
                </a:solidFill>
                <a:ea typeface="Verdana" pitchFamily="34" charset="0"/>
                <a:cs typeface="Arial" pitchFamily="34" charset="0"/>
              </a:rPr>
            </a:br>
            <a:r>
              <a:rPr lang="en-US" sz="1200" i="1" dirty="0">
                <a:solidFill>
                  <a:srgbClr val="FFC000"/>
                </a:solidFill>
                <a:ea typeface="Verdana" pitchFamily="34" charset="0"/>
                <a:cs typeface="Arial" pitchFamily="34" charset="0"/>
              </a:rPr>
              <a:t>unity-</a:t>
            </a:r>
            <a:r>
              <a:rPr lang="ru-RU" sz="1200" i="1" dirty="0">
                <a:solidFill>
                  <a:srgbClr val="FFC000"/>
                </a:solidFill>
                <a:ea typeface="Verdana" pitchFamily="34" charset="0"/>
                <a:cs typeface="Arial" pitchFamily="34" charset="0"/>
              </a:rPr>
              <a:t>разработчик.</a:t>
            </a:r>
            <a:endParaRPr lang="ru-RU" sz="1200" i="1" baseline="0" dirty="0">
              <a:solidFill>
                <a:srgbClr val="FFC000"/>
              </a:solidFill>
              <a:ea typeface="Verdana" pitchFamily="34" charset="0"/>
              <a:cs typeface="Arial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F879122-3D3F-079A-3EA0-5F30362395E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55534" y="3148575"/>
            <a:ext cx="2025402" cy="2538884"/>
          </a:xfrm>
          <a:prstGeom prst="rect">
            <a:avLst/>
          </a:prstGeom>
        </p:spPr>
      </p:pic>
      <p:sp>
        <p:nvSpPr>
          <p:cNvPr id="14" name="TextBox 28">
            <a:extLst>
              <a:ext uri="{FF2B5EF4-FFF2-40B4-BE49-F238E27FC236}">
                <a16:creationId xmlns:a16="http://schemas.microsoft.com/office/drawing/2014/main" id="{470F159B-A7FC-810A-2576-C84DAA752969}"/>
              </a:ext>
            </a:extLst>
          </p:cNvPr>
          <p:cNvSpPr txBox="1"/>
          <p:nvPr/>
        </p:nvSpPr>
        <p:spPr>
          <a:xfrm>
            <a:off x="1355534" y="5645110"/>
            <a:ext cx="21397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0" i="0" dirty="0">
                <a:solidFill>
                  <a:srgbClr val="FFC000"/>
                </a:solidFill>
                <a:effectLst/>
              </a:rPr>
              <a:t>Панов Аркадий Дмитриевич</a:t>
            </a:r>
          </a:p>
          <a:p>
            <a:endParaRPr lang="ru-RU" sz="1200" baseline="0" dirty="0">
              <a:solidFill>
                <a:srgbClr val="FFC000"/>
              </a:solidFill>
              <a:ea typeface="Verdana" pitchFamily="34" charset="0"/>
              <a:cs typeface="Arial" pitchFamily="34" charset="0"/>
            </a:endParaRPr>
          </a:p>
          <a:p>
            <a:r>
              <a:rPr lang="ru-RU" sz="1200" i="1" dirty="0">
                <a:solidFill>
                  <a:srgbClr val="FFC000"/>
                </a:solidFill>
                <a:ea typeface="Verdana" pitchFamily="34" charset="0"/>
                <a:cs typeface="Arial" pitchFamily="34" charset="0"/>
              </a:rPr>
              <a:t>Руководитель проекта, геймдизайнер, </a:t>
            </a:r>
            <a:br>
              <a:rPr lang="ru-RU" sz="1200" i="1" dirty="0">
                <a:solidFill>
                  <a:srgbClr val="FFC000"/>
                </a:solidFill>
                <a:ea typeface="Verdana" pitchFamily="34" charset="0"/>
                <a:cs typeface="Arial" pitchFamily="34" charset="0"/>
              </a:rPr>
            </a:br>
            <a:r>
              <a:rPr lang="en-US" sz="1200" i="1" dirty="0">
                <a:solidFill>
                  <a:srgbClr val="FFC000"/>
                </a:solidFill>
                <a:ea typeface="Verdana" pitchFamily="34" charset="0"/>
                <a:cs typeface="Arial" pitchFamily="34" charset="0"/>
              </a:rPr>
              <a:t>unity-</a:t>
            </a:r>
            <a:r>
              <a:rPr lang="ru-RU" sz="1200" i="1" dirty="0">
                <a:solidFill>
                  <a:srgbClr val="FFC000"/>
                </a:solidFill>
                <a:ea typeface="Verdana" pitchFamily="34" charset="0"/>
                <a:cs typeface="Arial" pitchFamily="34" charset="0"/>
              </a:rPr>
              <a:t>разработчик.</a:t>
            </a:r>
            <a:endParaRPr lang="ru-RU" sz="1200" i="1" baseline="0" dirty="0">
              <a:solidFill>
                <a:srgbClr val="FFC000"/>
              </a:solidFill>
              <a:ea typeface="Verdana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2206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3483</TotalTime>
  <Words>455</Words>
  <Application>Microsoft Office PowerPoint</Application>
  <PresentationFormat>Широкоэкранный</PresentationFormat>
  <Paragraphs>109</Paragraphs>
  <Slides>10</Slides>
  <Notes>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4" baseType="lpstr">
      <vt:lpstr>Arial</vt:lpstr>
      <vt:lpstr>Bahnschrift Light Condensed</vt:lpstr>
      <vt:lpstr>Bahnschrift Light SemiCondensed</vt:lpstr>
      <vt:lpstr>Calibri</vt:lpstr>
      <vt:lpstr>Calibri Light</vt:lpstr>
      <vt:lpstr>Century</vt:lpstr>
      <vt:lpstr>Franklin Gothic Demi Cond</vt:lpstr>
      <vt:lpstr>Franklin Gothic Medium Cond</vt:lpstr>
      <vt:lpstr>Gilroy-ExtraBold</vt:lpstr>
      <vt:lpstr>Gilroy-Light</vt:lpstr>
      <vt:lpstr>Helvetica</vt:lpstr>
      <vt:lpstr>Roboto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Евгений Бойков</cp:lastModifiedBy>
  <cp:revision>72</cp:revision>
  <cp:lastPrinted>2023-11-03T07:12:51Z</cp:lastPrinted>
  <dcterms:modified xsi:type="dcterms:W3CDTF">2023-11-28T08:11:41Z</dcterms:modified>
</cp:coreProperties>
</file>