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725"/>
  </p:normalViewPr>
  <p:slideViewPr>
    <p:cSldViewPr snapToGrid="0">
      <p:cViewPr varScale="1">
        <p:scale>
          <a:sx n="113" d="100"/>
          <a:sy n="113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76DE98-505A-CAB7-FCBC-5A3B3446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538831" y="-196948"/>
            <a:ext cx="7113821" cy="76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1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34E42-8D61-76BA-06BE-9D62EDFC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Проблема: нехватка </a:t>
            </a:r>
            <a:r>
              <a:rPr lang="en-US" dirty="0"/>
              <a:t>soft skills </a:t>
            </a:r>
            <a:r>
              <a:rPr lang="ru-RU" dirty="0"/>
              <a:t>у студентов – барьер на пути к успешной жизни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7F5EF-4907-68E1-2856-4F4A2247E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85% успеха в профессии зависит от </a:t>
            </a:r>
            <a:r>
              <a:rPr lang="en-US" dirty="0"/>
              <a:t>soft skills </a:t>
            </a:r>
            <a:r>
              <a:rPr lang="ru-RU" dirty="0"/>
              <a:t>(по данным зарубежных исследований), лишь 15% - от </a:t>
            </a:r>
            <a:r>
              <a:rPr lang="en-US" dirty="0"/>
              <a:t>hard skills</a:t>
            </a:r>
            <a:r>
              <a:rPr lang="ru-RU" dirty="0"/>
              <a:t>.</a:t>
            </a:r>
          </a:p>
          <a:p>
            <a:r>
              <a:rPr lang="ru-RU" dirty="0"/>
              <a:t>Вузы фокусируются на профессиональных знаниях, оставляя развитие гибких навыков на второй план.</a:t>
            </a:r>
          </a:p>
          <a:p>
            <a:r>
              <a:rPr lang="ru-RU" dirty="0"/>
              <a:t>Студенты не могут убедительно продемонстрировать </a:t>
            </a:r>
            <a:r>
              <a:rPr lang="en" dirty="0"/>
              <a:t>soft skills </a:t>
            </a:r>
            <a:r>
              <a:rPr lang="ru-RU" dirty="0"/>
              <a:t>в резюме и на собеседованиях.</a:t>
            </a:r>
            <a:br>
              <a:rPr lang="ru-RU" dirty="0"/>
            </a:br>
            <a:endParaRPr lang="ru-RU" dirty="0"/>
          </a:p>
          <a:p>
            <a:r>
              <a:rPr lang="ru-RU" dirty="0"/>
              <a:t>Работодатели отмечают дефицит коммуникабельности, лидерства, тайм‑менеджмента у молодых специалистов.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Отсутствие единого цифрового инструмента для самооценки и развития </a:t>
            </a:r>
            <a:r>
              <a:rPr lang="en" dirty="0"/>
              <a:t>soft skills </a:t>
            </a:r>
            <a:r>
              <a:rPr lang="ru-RU" dirty="0"/>
              <a:t>у студентов.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Интеграция данных о </a:t>
            </a:r>
            <a:r>
              <a:rPr lang="en" dirty="0"/>
              <a:t>soft skills </a:t>
            </a:r>
            <a:r>
              <a:rPr lang="ru-RU" dirty="0"/>
              <a:t>в профессиональные портфолио (например, на </a:t>
            </a:r>
            <a:r>
              <a:rPr lang="en" dirty="0" err="1"/>
              <a:t>hh.ru</a:t>
            </a:r>
            <a:r>
              <a:rPr lang="en" dirty="0"/>
              <a:t>) </a:t>
            </a:r>
            <a:r>
              <a:rPr lang="ru-RU" dirty="0"/>
              <a:t>практически не реализована.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77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B3C68-CCF6-4986-1874-6FD488B9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Решение: «Навигатор Компетенций» — цифровой паспорт </a:t>
            </a:r>
            <a:r>
              <a:rPr lang="en" dirty="0"/>
              <a:t>soft skills</a:t>
            </a:r>
            <a:br>
              <a:rPr lang="en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371B4F-7FAE-BCF8-248B-26A96D48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534443" cy="358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Платформа для диагностики, развития и демонстрации </a:t>
            </a:r>
            <a:r>
              <a:rPr lang="en" dirty="0"/>
              <a:t>soft skills </a:t>
            </a:r>
            <a:r>
              <a:rPr lang="ru-RU" dirty="0"/>
              <a:t>студентов.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«От самооценки → к развитию → к цифровому паспорту → в портфолио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</a:rPr>
              <a:t>hh.ru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/>
              <a:t>Ключевые функции:</a:t>
            </a:r>
          </a:p>
          <a:p>
            <a:r>
              <a:rPr lang="ru-RU" dirty="0"/>
              <a:t>самооценка и экспертная оценка компетенций;</a:t>
            </a:r>
          </a:p>
          <a:p>
            <a:r>
              <a:rPr lang="ru-RU" dirty="0"/>
              <a:t>персонализированные рекомендации по развитию;</a:t>
            </a:r>
          </a:p>
          <a:p>
            <a:r>
              <a:rPr lang="ru-RU" dirty="0"/>
              <a:t>интерактивные тренажёры и мини‑курсы;</a:t>
            </a:r>
          </a:p>
          <a:p>
            <a:r>
              <a:rPr lang="ru-RU" dirty="0"/>
              <a:t>формирование цифрового паспорта компетенций;</a:t>
            </a:r>
          </a:p>
          <a:p>
            <a:r>
              <a:rPr lang="ru-RU" dirty="0"/>
              <a:t>автоматическая интеграция данных в портфолио на </a:t>
            </a:r>
            <a:r>
              <a:rPr lang="en" dirty="0" err="1"/>
              <a:t>hh.ru</a:t>
            </a:r>
            <a:r>
              <a:rPr lang="en" dirty="0"/>
              <a:t>.</a:t>
            </a:r>
          </a:p>
          <a:p>
            <a:pPr marL="0" indent="0">
              <a:buNone/>
            </a:pPr>
            <a:r>
              <a:rPr lang="ru-RU" dirty="0"/>
              <a:t>Результат: наглядное подтверждение </a:t>
            </a:r>
            <a:r>
              <a:rPr lang="en" dirty="0"/>
              <a:t>soft skills </a:t>
            </a:r>
            <a:r>
              <a:rPr lang="ru-RU" dirty="0"/>
              <a:t>для работодателей.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79E02-DDE4-B8E1-354C-41492712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6646985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Технологическое ядро: как работает «Навигатор Компетенций»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73950-6607-E7DA-5F88-5C5FBE5E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6056142" cy="3581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«пользователь → модули оценки → ИИ → паспорт компетенций →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</a:rPr>
              <a:t>hh.ru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/>
              <a:t>База компетенций: структурированный каталог </a:t>
            </a:r>
            <a:r>
              <a:rPr lang="en" dirty="0"/>
              <a:t>soft skills </a:t>
            </a:r>
            <a:r>
              <a:rPr lang="ru-RU" dirty="0"/>
              <a:t>с уровнями развития.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Алгоритмы оценки:</a:t>
            </a:r>
            <a:br>
              <a:rPr lang="ru-RU" dirty="0"/>
            </a:br>
            <a:endParaRPr lang="ru-RU" dirty="0"/>
          </a:p>
          <a:p>
            <a:r>
              <a:rPr lang="ru-RU" dirty="0"/>
              <a:t>анкетирование и тесты;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игровые симуляции и кейсы</a:t>
            </a:r>
            <a:br>
              <a:rPr lang="ru-RU" dirty="0"/>
            </a:br>
            <a:endParaRPr lang="ru-RU" dirty="0"/>
          </a:p>
          <a:p>
            <a:r>
              <a:rPr lang="ru-RU" dirty="0"/>
              <a:t>фидбек от наставников и одногруппников.</a:t>
            </a:r>
          </a:p>
          <a:p>
            <a:pPr marL="0" indent="0">
              <a:buNone/>
            </a:pPr>
            <a:r>
              <a:rPr lang="ru-RU" dirty="0"/>
              <a:t>Персонализация: ИИ‑рекомендации на основе результатов диагностики.</a:t>
            </a:r>
          </a:p>
          <a:p>
            <a:pPr marL="0" indent="0">
              <a:buNone/>
            </a:pPr>
            <a:r>
              <a:rPr lang="ru-RU" dirty="0"/>
              <a:t>Интеграция с </a:t>
            </a:r>
            <a:r>
              <a:rPr lang="en" dirty="0" err="1"/>
              <a:t>hh.ru</a:t>
            </a:r>
            <a:r>
              <a:rPr lang="en" dirty="0"/>
              <a:t>: API </a:t>
            </a:r>
            <a:r>
              <a:rPr lang="ru-RU" dirty="0"/>
              <a:t>для автоматической выгрузки данных в раздел «Навыки» портфолио.</a:t>
            </a:r>
          </a:p>
          <a:p>
            <a:pPr marL="0" indent="0">
              <a:buNone/>
            </a:pPr>
            <a:r>
              <a:rPr lang="ru-RU" dirty="0"/>
              <a:t>Безопасность: шифрование персональных данных, соответствие ФЗ‑152.</a:t>
            </a:r>
            <a:endParaRPr lang="en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084EE1-7967-F2A7-851A-BE6124DCC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263" y="0"/>
            <a:ext cx="429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0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2C270-A5C1-498F-8A30-F79F2E9D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Конкуренты и аналоги: позиционирование на рынке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EE2BA-AD42-ECFD-A833-71EDD3EF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588933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Существующие решения: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платформы онлайн‑образования (</a:t>
            </a:r>
            <a:r>
              <a:rPr lang="e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Skillbox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GeekBrains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—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фокус на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 skills;</a:t>
            </a:r>
            <a:b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карьерные сервисы (</a:t>
            </a:r>
            <a:r>
              <a:rPr lang="e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hh.ru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LinkedIn) —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базовые разделы «Навыки», без диагностики;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корпоративные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LMS (Moodle, </a:t>
            </a:r>
            <a:r>
              <a:rPr lang="en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iSpring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—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 адаптированы для студентов и </a:t>
            </a:r>
            <a:r>
              <a:rPr lang="e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soft skills.</a:t>
            </a:r>
          </a:p>
          <a:p>
            <a:endParaRPr lang="ru-RU" dirty="0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F8FC5D64-04BA-A7A1-1921-25AA16484AAF}"/>
              </a:ext>
            </a:extLst>
          </p:cNvPr>
          <p:cNvSpPr/>
          <p:nvPr/>
        </p:nvSpPr>
        <p:spPr>
          <a:xfrm>
            <a:off x="5802488" y="3318934"/>
            <a:ext cx="1162756" cy="59831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53B33-2A67-C2E5-242E-C7B411919C77}"/>
              </a:ext>
            </a:extLst>
          </p:cNvPr>
          <p:cNvSpPr txBox="1"/>
          <p:nvPr/>
        </p:nvSpPr>
        <p:spPr>
          <a:xfrm>
            <a:off x="7123289" y="2171700"/>
            <a:ext cx="4876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effectLst/>
                <a:latin typeface="Helvetica Neue" panose="02000503000000020004" pitchFamily="2" charset="0"/>
              </a:rPr>
              <a:t>Уникальность «Навигатора»:</a:t>
            </a:r>
          </a:p>
          <a:p>
            <a:pPr>
              <a:buNone/>
            </a:pPr>
            <a:br>
              <a:rPr lang="ru-RU" dirty="0">
                <a:effectLst/>
                <a:latin typeface="Helvetica Neue" panose="02000503000000020004" pitchFamily="2" charset="0"/>
              </a:rPr>
            </a:br>
            <a:endParaRPr lang="ru-RU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Helvetica Neue" panose="02000503000000020004" pitchFamily="2" charset="0"/>
              </a:rPr>
              <a:t>специализированный инструмент для </a:t>
            </a:r>
            <a:r>
              <a:rPr lang="en" dirty="0">
                <a:effectLst/>
                <a:latin typeface="Helvetica Neue" panose="02000503000000020004" pitchFamily="2" charset="0"/>
              </a:rPr>
              <a:t>soft skills;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Helvetica Neue" panose="02000503000000020004" pitchFamily="2" charset="0"/>
              </a:rPr>
              <a:t>сквозная интеграция с </a:t>
            </a:r>
            <a:r>
              <a:rPr lang="en" dirty="0" err="1">
                <a:effectLst/>
                <a:latin typeface="Helvetica Neue" panose="02000503000000020004" pitchFamily="2" charset="0"/>
              </a:rPr>
              <a:t>hh.ru</a:t>
            </a:r>
            <a:r>
              <a:rPr lang="en" dirty="0">
                <a:effectLst/>
                <a:latin typeface="Helvetica Neue" panose="02000503000000020004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Helvetica Neue" panose="02000503000000020004" pitchFamily="2" charset="0"/>
              </a:rPr>
              <a:t>сочетание диагностики, тренажёра и цифрового паспорта;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Helvetica Neue" panose="02000503000000020004" pitchFamily="2" charset="0"/>
              </a:rPr>
              <a:t>ориентация на студенческую аудиторию.</a:t>
            </a:r>
          </a:p>
        </p:txBody>
      </p:sp>
    </p:spTree>
    <p:extLst>
      <p:ext uri="{BB962C8B-B14F-4D97-AF65-F5344CB8AC3E}">
        <p14:creationId xmlns:p14="http://schemas.microsoft.com/office/powerpoint/2010/main" val="416599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589744-4352-7AF2-A51B-636C8BDACD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2528710"/>
            <a:ext cx="4285545" cy="43292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A3D47-7C6E-B2F3-24BD-E9A7C750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монетизации, рынок и потребители: бизнес‑модель и целевая аудитория</a:t>
            </a:r>
            <a:br>
              <a:rPr lang="ru-RU" dirty="0"/>
            </a:b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E5F965-0218-426C-CE34-0BF57E36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989" y="2096833"/>
            <a:ext cx="2985911" cy="333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Целевая аудитория: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D0EAE5-CD90-7D59-A79D-509CF75CB7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285545" y="2543528"/>
            <a:ext cx="4285545" cy="4285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B46B0-9D9A-2B46-B0A4-8CFA69DC18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571090" y="2551288"/>
            <a:ext cx="4368799" cy="42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A7E356-D516-9871-3650-E0F66855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09510"/>
            <a:ext cx="9601200" cy="4557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Модель монетизации:</a:t>
            </a:r>
          </a:p>
          <a:p>
            <a:pPr marL="0" indent="0">
              <a:buNone/>
            </a:pPr>
            <a:endParaRPr lang="ru-RU" dirty="0"/>
          </a:p>
          <a:p>
            <a:r>
              <a:rPr lang="en" dirty="0"/>
              <a:t>freemium </a:t>
            </a:r>
            <a:r>
              <a:rPr lang="ru-RU" dirty="0"/>
              <a:t>для студентов (базовая диагностика бесплатно);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подписка на премиум‑функции (тренажёры, углублённая аналитика);</a:t>
            </a:r>
            <a:br>
              <a:rPr lang="ru-RU" dirty="0"/>
            </a:br>
            <a:endParaRPr lang="ru-RU" dirty="0"/>
          </a:p>
          <a:p>
            <a:r>
              <a:rPr lang="en" dirty="0"/>
              <a:t>B2B‑</a:t>
            </a:r>
            <a:r>
              <a:rPr lang="ru-RU" dirty="0"/>
              <a:t>лицензии для вузов;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платные отчёты для работодателей.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92172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79</TotalTime>
  <Words>445</Words>
  <Application>Microsoft Macintosh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Franklin Gothic Book</vt:lpstr>
      <vt:lpstr>Helvetica Neue</vt:lpstr>
      <vt:lpstr>Уголки</vt:lpstr>
      <vt:lpstr>Презентация PowerPoint</vt:lpstr>
      <vt:lpstr>Проблема: нехватка soft skills у студентов – барьер на пути к успешной жизни</vt:lpstr>
      <vt:lpstr>Решение: «Навигатор Компетенций» — цифровой паспорт soft skills </vt:lpstr>
      <vt:lpstr>Технологическое ядро: как работает «Навигатор Компетенций» </vt:lpstr>
      <vt:lpstr>Конкуренты и аналоги: позиционирование на рынке </vt:lpstr>
      <vt:lpstr>Модель монетизации, рынок и потребители: бизнес‑модель и целевая аудитория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</dc:creator>
  <cp:lastModifiedBy>veronika</cp:lastModifiedBy>
  <cp:revision>3</cp:revision>
  <dcterms:created xsi:type="dcterms:W3CDTF">2026-04-13T10:49:39Z</dcterms:created>
  <dcterms:modified xsi:type="dcterms:W3CDTF">2026-04-13T12:09:24Z</dcterms:modified>
</cp:coreProperties>
</file>