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82" r:id="rId6"/>
    <p:sldId id="285" r:id="rId7"/>
    <p:sldId id="283" r:id="rId8"/>
    <p:sldId id="271" r:id="rId9"/>
    <p:sldId id="263" r:id="rId10"/>
    <p:sldId id="279" r:id="rId11"/>
    <p:sldId id="280" r:id="rId12"/>
    <p:sldId id="281" r:id="rId13"/>
    <p:sldId id="275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6E59"/>
    <a:srgbClr val="03493A"/>
    <a:srgbClr val="1FAB89"/>
    <a:srgbClr val="D7FBE8"/>
    <a:srgbClr val="21FF8B"/>
    <a:srgbClr val="65FFAE"/>
    <a:srgbClr val="53FFC6"/>
    <a:srgbClr val="A3FFCF"/>
    <a:srgbClr val="FEFCF8"/>
    <a:srgbClr val="FCF4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72" autoAdjust="0"/>
    <p:restoredTop sz="94660"/>
  </p:normalViewPr>
  <p:slideViewPr>
    <p:cSldViewPr snapToGrid="0">
      <p:cViewPr>
        <p:scale>
          <a:sx n="75" d="100"/>
          <a:sy n="75" d="100"/>
        </p:scale>
        <p:origin x="942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A8213-15DD-495A-9107-451662E120A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5CCA-A963-495A-B6C4-42D2FBA1F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90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A8213-15DD-495A-9107-451662E120A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5CCA-A963-495A-B6C4-42D2FBA1F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053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A8213-15DD-495A-9107-451662E120A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5CCA-A963-495A-B6C4-42D2FBA1F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040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A8213-15DD-495A-9107-451662E120A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5CCA-A963-495A-B6C4-42D2FBA1F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431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A8213-15DD-495A-9107-451662E120A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5CCA-A963-495A-B6C4-42D2FBA1F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069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A8213-15DD-495A-9107-451662E120A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5CCA-A963-495A-B6C4-42D2FBA1F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920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A8213-15DD-495A-9107-451662E120A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5CCA-A963-495A-B6C4-42D2FBA1F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8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A8213-15DD-495A-9107-451662E120A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5CCA-A963-495A-B6C4-42D2FBA1F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8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A8213-15DD-495A-9107-451662E120A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5CCA-A963-495A-B6C4-42D2FBA1F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657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A8213-15DD-495A-9107-451662E120A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5CCA-A963-495A-B6C4-42D2FBA1F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388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A8213-15DD-495A-9107-451662E120A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5CCA-A963-495A-B6C4-42D2FBA1F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015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7FBE8">
                <a:alpha val="90000"/>
              </a:srgbClr>
            </a:gs>
            <a:gs pos="100000">
              <a:srgbClr val="1FAB89">
                <a:alpha val="0"/>
              </a:srgbClr>
            </a:gs>
          </a:gsLst>
          <a:lin ang="1458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A8213-15DD-495A-9107-451662E120A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05CCA-A963-495A-B6C4-42D2FBA1F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75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6695" y="1741707"/>
            <a:ext cx="4278505" cy="3441701"/>
          </a:xfrm>
          <a:noFill/>
        </p:spPr>
        <p:txBody>
          <a:bodyPr anchor="ctr">
            <a:normAutofit/>
          </a:bodyPr>
          <a:lstStyle/>
          <a:p>
            <a:pPr algn="l"/>
            <a:r>
              <a:rPr lang="ru-RU" sz="2400" dirty="0" smtClean="0">
                <a:solidFill>
                  <a:srgbClr val="146E59"/>
                </a:solidFill>
                <a:latin typeface="Muller Black" pitchFamily="50" charset="-52"/>
              </a:rPr>
              <a:t>Интерактивная платформа-сообщество для стажеров и участников молодежных </a:t>
            </a:r>
            <a:r>
              <a:rPr lang="ru-RU" sz="2400" dirty="0">
                <a:solidFill>
                  <a:srgbClr val="146E59"/>
                </a:solidFill>
                <a:latin typeface="Muller Black" pitchFamily="50" charset="-52"/>
              </a:rPr>
              <a:t>карьерных проектов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26200" y="2308395"/>
            <a:ext cx="41393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146E59"/>
                </a:solidFill>
                <a:latin typeface="Muller Black" pitchFamily="50" charset="-52"/>
              </a:rPr>
              <a:t>Skill</a:t>
            </a:r>
          </a:p>
          <a:p>
            <a:r>
              <a:rPr lang="en-US" sz="7200" dirty="0" smtClean="0">
                <a:solidFill>
                  <a:srgbClr val="146E59"/>
                </a:solidFill>
                <a:latin typeface="Muller Black" pitchFamily="50" charset="-52"/>
              </a:rPr>
              <a:t>Horizon</a:t>
            </a:r>
            <a:endParaRPr lang="ru-RU" sz="7200" dirty="0">
              <a:solidFill>
                <a:srgbClr val="146E59"/>
              </a:solidFill>
              <a:latin typeface="Muller Black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5083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8465" y="0"/>
            <a:ext cx="4050890" cy="5206999"/>
          </a:xfrm>
          <a:noFill/>
        </p:spPr>
        <p:txBody>
          <a:bodyPr/>
          <a:lstStyle/>
          <a:p>
            <a:r>
              <a:rPr lang="ru-RU" sz="2800" dirty="0" smtClean="0">
                <a:solidFill>
                  <a:srgbClr val="146E59"/>
                </a:solidFill>
                <a:latin typeface="Muller Black" pitchFamily="50" charset="-52"/>
              </a:rPr>
              <a:t>Цели</a:t>
            </a:r>
            <a:endParaRPr lang="ru-RU" sz="2800" dirty="0">
              <a:solidFill>
                <a:srgbClr val="146E59"/>
              </a:solidFill>
              <a:latin typeface="Muller Black" pitchFamily="50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48465" y="1"/>
            <a:ext cx="6213988" cy="761016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146E59"/>
                </a:solidFill>
                <a:latin typeface="Muller Regular" pitchFamily="50" charset="-52"/>
              </a:rPr>
              <a:t>Целью проекта является создание удобной площадки для упрощения взаимодействия между работодателем и потенциальным рабочим</a:t>
            </a:r>
            <a:r>
              <a:rPr lang="ru-RU" sz="2000" dirty="0" smtClean="0">
                <a:solidFill>
                  <a:srgbClr val="146E59"/>
                </a:solidFill>
                <a:latin typeface="Muller Regular" pitchFamily="50" charset="-52"/>
              </a:rPr>
              <a:t>.</a:t>
            </a:r>
            <a:endParaRPr lang="ru-RU" sz="2000" dirty="0">
              <a:solidFill>
                <a:srgbClr val="146E59"/>
              </a:solidFill>
              <a:latin typeface="Muller Regular" pitchFamily="50" charset="-52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47" y="2210212"/>
            <a:ext cx="1258529" cy="70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07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36532" y="1"/>
            <a:ext cx="6993462" cy="6857999"/>
          </a:xfrm>
        </p:spPr>
        <p:txBody>
          <a:bodyPr anchor="ctr">
            <a:normAutofit/>
          </a:bodyPr>
          <a:lstStyle/>
          <a:p>
            <a:pPr algn="ctr"/>
            <a:r>
              <a:rPr lang="ru-RU" sz="3600" b="1" dirty="0">
                <a:solidFill>
                  <a:srgbClr val="03493A"/>
                </a:solidFill>
                <a:latin typeface="Muller Black" pitchFamily="50" charset="-52"/>
              </a:rPr>
              <a:t>Составляющие </a:t>
            </a:r>
            <a:r>
              <a:rPr lang="ru-RU" sz="3600" b="1" dirty="0" smtClean="0">
                <a:solidFill>
                  <a:srgbClr val="03493A"/>
                </a:solidFill>
                <a:latin typeface="Muller Black" pitchFamily="50" charset="-52"/>
              </a:rPr>
              <a:t/>
            </a:r>
            <a:br>
              <a:rPr lang="ru-RU" sz="3600" b="1" dirty="0" smtClean="0">
                <a:solidFill>
                  <a:srgbClr val="03493A"/>
                </a:solidFill>
                <a:latin typeface="Muller Black" pitchFamily="50" charset="-52"/>
              </a:rPr>
            </a:br>
            <a:r>
              <a:rPr lang="ru-RU" sz="3600" b="1" dirty="0" smtClean="0">
                <a:solidFill>
                  <a:srgbClr val="03493A"/>
                </a:solidFill>
                <a:latin typeface="Muller Black" pitchFamily="50" charset="-52"/>
              </a:rPr>
              <a:t>проекта</a:t>
            </a:r>
            <a:endParaRPr lang="ru-RU" sz="3600" b="1" dirty="0">
              <a:solidFill>
                <a:srgbClr val="03493A"/>
              </a:solidFill>
              <a:latin typeface="Muller Black" pitchFamily="50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5825" y="0"/>
            <a:ext cx="5070475" cy="6857999"/>
          </a:xfrm>
        </p:spPr>
        <p:txBody>
          <a:bodyPr anchor="ctr">
            <a:normAutofit/>
          </a:bodyPr>
          <a:lstStyle/>
          <a:p>
            <a:pPr marL="0" indent="0" fontAlgn="base">
              <a:buNone/>
            </a:pPr>
            <a:r>
              <a:rPr lang="ru-RU" sz="1800" dirty="0">
                <a:solidFill>
                  <a:srgbClr val="146E59"/>
                </a:solidFill>
                <a:latin typeface="Muller Regular" pitchFamily="50" charset="-52"/>
              </a:rPr>
              <a:t>Возможность устраиваться на работу студентам не только для стажировки и по специальности, но и просто для подработки.</a:t>
            </a:r>
          </a:p>
          <a:p>
            <a:pPr marL="0" indent="0" fontAlgn="base">
              <a:buNone/>
            </a:pPr>
            <a:endParaRPr lang="ru-RU" sz="1800" dirty="0" smtClean="0">
              <a:solidFill>
                <a:srgbClr val="146E59"/>
              </a:solidFill>
              <a:latin typeface="Muller Regular" pitchFamily="50" charset="-52"/>
            </a:endParaRPr>
          </a:p>
          <a:p>
            <a:pPr marL="0" indent="0" fontAlgn="base">
              <a:buNone/>
            </a:pPr>
            <a:r>
              <a:rPr lang="ru-RU" sz="1800" dirty="0" smtClean="0">
                <a:solidFill>
                  <a:srgbClr val="146E59"/>
                </a:solidFill>
                <a:latin typeface="Muller Regular" pitchFamily="50" charset="-52"/>
              </a:rPr>
              <a:t>Возможность </a:t>
            </a:r>
            <a:r>
              <a:rPr lang="ru-RU" sz="1800" dirty="0">
                <a:solidFill>
                  <a:srgbClr val="146E59"/>
                </a:solidFill>
                <a:latin typeface="Muller Regular" pitchFamily="50" charset="-52"/>
              </a:rPr>
              <a:t>заранее узнавать требования организации для работников.</a:t>
            </a:r>
          </a:p>
          <a:p>
            <a:pPr marL="0" indent="0" fontAlgn="base">
              <a:buNone/>
            </a:pPr>
            <a:endParaRPr lang="ru-RU" sz="1800" dirty="0" smtClean="0">
              <a:solidFill>
                <a:srgbClr val="146E59"/>
              </a:solidFill>
              <a:latin typeface="Muller Regular" pitchFamily="50" charset="-52"/>
            </a:endParaRPr>
          </a:p>
          <a:p>
            <a:pPr marL="0" indent="0" fontAlgn="base">
              <a:buNone/>
            </a:pPr>
            <a:r>
              <a:rPr lang="ru-RU" sz="1800" dirty="0" smtClean="0">
                <a:solidFill>
                  <a:srgbClr val="146E59"/>
                </a:solidFill>
                <a:latin typeface="Muller Regular" pitchFamily="50" charset="-52"/>
              </a:rPr>
              <a:t>Возможность </a:t>
            </a:r>
            <a:r>
              <a:rPr lang="ru-RU" sz="1800" dirty="0">
                <a:solidFill>
                  <a:srgbClr val="146E59"/>
                </a:solidFill>
                <a:latin typeface="Muller Regular" pitchFamily="50" charset="-52"/>
              </a:rPr>
              <a:t>оценивать организацию по отзывам прошлых студентов, проходивших там стажировку.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532" y="-1516061"/>
            <a:ext cx="6993462" cy="3933824"/>
          </a:xfrm>
          <a:prstGeom prst="rect">
            <a:avLst/>
          </a:prstGeom>
          <a:blipFill dpi="0" rotWithShape="1">
            <a:blip r:embed="rId3">
              <a:alphaModFix amt="2000"/>
            </a:blip>
            <a:srcRect/>
            <a:stretch>
              <a:fillRect/>
            </a:stretch>
          </a:blipFill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532" y="4148136"/>
            <a:ext cx="6993462" cy="3933824"/>
          </a:xfrm>
          <a:prstGeom prst="rect">
            <a:avLst/>
          </a:prstGeom>
          <a:blipFill dpi="0" rotWithShape="1">
            <a:blip r:embed="rId3">
              <a:alphaModFix amt="2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06455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42699" y="1609322"/>
            <a:ext cx="4614648" cy="1494449"/>
          </a:xfrm>
        </p:spPr>
        <p:txBody>
          <a:bodyPr anchor="ctr">
            <a:noAutofit/>
          </a:bodyPr>
          <a:lstStyle/>
          <a:p>
            <a:pPr marL="0" indent="0" fontAlgn="base">
              <a:buNone/>
            </a:pPr>
            <a:r>
              <a:rPr lang="ru-RU" sz="1400" dirty="0" smtClean="0">
                <a:solidFill>
                  <a:srgbClr val="146E59"/>
                </a:solidFill>
                <a:latin typeface="Muller Regular" pitchFamily="50" charset="-52"/>
              </a:rPr>
              <a:t>Разработать </a:t>
            </a:r>
            <a:r>
              <a:rPr lang="ru-RU" sz="1400" dirty="0">
                <a:solidFill>
                  <a:srgbClr val="146E59"/>
                </a:solidFill>
                <a:latin typeface="Muller Regular" pitchFamily="50" charset="-52"/>
              </a:rPr>
              <a:t>механизм разбора откликов на стажировку с возможностью сортировки по рекомендациям</a:t>
            </a:r>
            <a:r>
              <a:rPr lang="ru-RU" sz="1400" dirty="0" smtClean="0">
                <a:solidFill>
                  <a:srgbClr val="146E59"/>
                </a:solidFill>
                <a:latin typeface="Muller Regular" pitchFamily="50" charset="-52"/>
              </a:rPr>
              <a:t>.</a:t>
            </a:r>
            <a:endParaRPr lang="ru-RU" sz="1400" dirty="0">
              <a:solidFill>
                <a:srgbClr val="146E59"/>
              </a:solidFill>
              <a:latin typeface="Muller Regular" pitchFamily="50" charset="-52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469872" y="2703660"/>
            <a:ext cx="4143849" cy="1722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ru-RU" sz="1400" dirty="0">
                <a:solidFill>
                  <a:srgbClr val="146E59"/>
                </a:solidFill>
                <a:latin typeface="Muller Regular" pitchFamily="50" charset="-52"/>
              </a:rPr>
              <a:t>Оценить риски и возможности, а также доработать предложенную механику распределения стажеров по местам стажировки с возможностью смены места.</a:t>
            </a: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4442699" y="4019231"/>
            <a:ext cx="4614648" cy="1722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ru-RU" sz="1400" dirty="0">
                <a:solidFill>
                  <a:srgbClr val="146E59"/>
                </a:solidFill>
                <a:latin typeface="Muller Regular" pitchFamily="50" charset="-52"/>
              </a:rPr>
              <a:t>Разработать систему, которая будет позволять кадрам оформлять тестовые задания для прохождения на стажировку в различных форматах и автоматически проверять</a:t>
            </a:r>
            <a:r>
              <a:rPr lang="ru-RU" sz="1400" dirty="0" smtClean="0">
                <a:solidFill>
                  <a:srgbClr val="146E59"/>
                </a:solidFill>
                <a:latin typeface="Muller Regular" pitchFamily="50" charset="-52"/>
              </a:rPr>
              <a:t>.</a:t>
            </a:r>
            <a:endParaRPr lang="ru-RU" sz="1400" dirty="0">
              <a:solidFill>
                <a:srgbClr val="146E59"/>
              </a:solidFill>
              <a:latin typeface="Muller Regular" pitchFamily="50" charset="-5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59767" y="1044125"/>
            <a:ext cx="5053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146E59"/>
                </a:solidFill>
                <a:latin typeface="Muller Black" pitchFamily="50" charset="-52"/>
              </a:rPr>
              <a:t>Задачи</a:t>
            </a:r>
            <a:endParaRPr lang="ru-RU" sz="2800" dirty="0">
              <a:solidFill>
                <a:srgbClr val="146E59"/>
              </a:solidFill>
              <a:latin typeface="Muller Black" pitchFamily="50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263" y="2204145"/>
            <a:ext cx="304802" cy="304802"/>
          </a:xfrm>
          <a:prstGeom prst="rect">
            <a:avLst/>
          </a:prstGeom>
          <a:noFill/>
          <a:effectLst>
            <a:outerShdw blurRad="76200" dist="101600" dir="3120000" sx="105000" sy="105000" algn="ctr" rotWithShape="0">
              <a:srgbClr val="146E59">
                <a:alpha val="90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57" y="3412291"/>
            <a:ext cx="304802" cy="304802"/>
          </a:xfrm>
          <a:prstGeom prst="rect">
            <a:avLst/>
          </a:prstGeom>
          <a:noFill/>
          <a:effectLst>
            <a:outerShdw blurRad="76200" dist="101600" dir="3120000" sx="105000" sy="105000" algn="ctr" rotWithShape="0">
              <a:srgbClr val="146E59">
                <a:alpha val="90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77" y="4727862"/>
            <a:ext cx="304802" cy="304802"/>
          </a:xfrm>
          <a:prstGeom prst="rect">
            <a:avLst/>
          </a:prstGeom>
          <a:noFill/>
          <a:effectLst>
            <a:outerShdw blurRad="76200" dist="101600" dir="3120000" sx="105000" sy="105000" algn="ctr" rotWithShape="0">
              <a:srgbClr val="146E59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854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555" y="1868767"/>
            <a:ext cx="4633130" cy="26061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9320" y="1268603"/>
            <a:ext cx="3567597" cy="622503"/>
          </a:xfrm>
        </p:spPr>
        <p:txBody>
          <a:bodyPr anchor="t">
            <a:noAutofit/>
          </a:bodyPr>
          <a:lstStyle/>
          <a:p>
            <a:pPr algn="ctr"/>
            <a:r>
              <a:rPr lang="ru-RU" sz="2000" dirty="0">
                <a:solidFill>
                  <a:srgbClr val="146E59"/>
                </a:solidFill>
                <a:latin typeface="Muller Black" pitchFamily="50" charset="-52"/>
              </a:rPr>
              <a:t>Ценностное </a:t>
            </a:r>
            <a:r>
              <a:rPr lang="ru-RU" sz="2000" dirty="0" smtClean="0">
                <a:solidFill>
                  <a:srgbClr val="146E59"/>
                </a:solidFill>
                <a:latin typeface="Muller Black" pitchFamily="50" charset="-52"/>
              </a:rPr>
              <a:t>предложение для </a:t>
            </a:r>
            <a:r>
              <a:rPr lang="ru-RU" sz="2000" dirty="0">
                <a:solidFill>
                  <a:srgbClr val="146E59"/>
                </a:solidFill>
                <a:latin typeface="Muller Black" pitchFamily="50" charset="-52"/>
              </a:rPr>
              <a:t>пользователей</a:t>
            </a:r>
            <a:endParaRPr lang="ru-RU" sz="2000" dirty="0">
              <a:solidFill>
                <a:srgbClr val="146E5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80900" y="4541578"/>
            <a:ext cx="4024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03493A"/>
                </a:solidFill>
                <a:latin typeface="Muller Black" pitchFamily="50" charset="-52"/>
              </a:rPr>
              <a:t>Студентов</a:t>
            </a:r>
            <a:endParaRPr lang="ru-RU" sz="4000" dirty="0">
              <a:solidFill>
                <a:srgbClr val="03493A"/>
              </a:solidFill>
              <a:latin typeface="Muller Black" pitchFamily="50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74038" y="4434357"/>
            <a:ext cx="218478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146E59"/>
                </a:solidFill>
                <a:latin typeface="Muller Black" pitchFamily="50" charset="-52"/>
              </a:rPr>
              <a:t>Выбор лучшего </a:t>
            </a:r>
            <a:r>
              <a:rPr lang="ru-RU" sz="1400" b="1" dirty="0" smtClean="0">
                <a:solidFill>
                  <a:srgbClr val="146E59"/>
                </a:solidFill>
                <a:latin typeface="Muller Black" pitchFamily="50" charset="-52"/>
              </a:rPr>
              <a:t>варианта</a:t>
            </a:r>
          </a:p>
          <a:p>
            <a:pPr algn="ctr"/>
            <a:endParaRPr lang="ru-RU" sz="300" dirty="0">
              <a:solidFill>
                <a:srgbClr val="146E59"/>
              </a:solidFill>
              <a:latin typeface="Muller Regular" pitchFamily="50" charset="-52"/>
            </a:endParaRPr>
          </a:p>
          <a:p>
            <a:pPr algn="ctr"/>
            <a:r>
              <a:rPr lang="ru-RU" sz="1100" dirty="0">
                <a:solidFill>
                  <a:srgbClr val="146E59"/>
                </a:solidFill>
                <a:latin typeface="Muller Regular" pitchFamily="50" charset="-52"/>
              </a:rPr>
              <a:t>Студенты могут выбирать организацию, в которой будет проходить стажировка по нужным ему критериям из множества вариантов.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174039" y="1268603"/>
            <a:ext cx="21847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146E59"/>
                </a:solidFill>
                <a:latin typeface="Muller Black" pitchFamily="50" charset="-52"/>
              </a:rPr>
              <a:t>Заработок</a:t>
            </a:r>
          </a:p>
          <a:p>
            <a:pPr algn="ctr"/>
            <a:endParaRPr lang="ru-RU" sz="300" dirty="0">
              <a:solidFill>
                <a:srgbClr val="146E59"/>
              </a:solidFill>
              <a:latin typeface="Muller Black" pitchFamily="50" charset="-52"/>
            </a:endParaRPr>
          </a:p>
          <a:p>
            <a:pPr algn="ctr"/>
            <a:r>
              <a:rPr lang="ru-RU" sz="1100" dirty="0">
                <a:solidFill>
                  <a:srgbClr val="146E59"/>
                </a:solidFill>
                <a:latin typeface="Muller Regular" pitchFamily="50" charset="-52"/>
              </a:rPr>
              <a:t>Студенты, проходящие стажировку, могут рассчитывать на получение заработной платы за свою работу.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174039" y="2851480"/>
            <a:ext cx="21847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146E59"/>
                </a:solidFill>
                <a:latin typeface="Muller Black" pitchFamily="50" charset="-52"/>
              </a:rPr>
              <a:t>Экономия времени</a:t>
            </a:r>
            <a:endParaRPr lang="ru-RU" sz="1400" dirty="0">
              <a:solidFill>
                <a:srgbClr val="146E59"/>
              </a:solidFill>
              <a:latin typeface="Muller Black" pitchFamily="50" charset="-52"/>
            </a:endParaRPr>
          </a:p>
          <a:p>
            <a:pPr algn="ctr"/>
            <a:endParaRPr lang="ru-RU" sz="300" dirty="0">
              <a:solidFill>
                <a:srgbClr val="146E59"/>
              </a:solidFill>
              <a:latin typeface="Muller Regular" pitchFamily="50" charset="-52"/>
            </a:endParaRPr>
          </a:p>
          <a:p>
            <a:pPr algn="ctr"/>
            <a:r>
              <a:rPr lang="ru-RU" sz="1100" dirty="0">
                <a:solidFill>
                  <a:srgbClr val="146E59"/>
                </a:solidFill>
                <a:latin typeface="Muller Regular" pitchFamily="50" charset="-52"/>
              </a:rPr>
              <a:t>Студенту достаточно просто разместить свое резюме на сайте и выбирать из всех “откликнувшихся” на него предприятий. </a:t>
            </a:r>
          </a:p>
        </p:txBody>
      </p:sp>
    </p:spTree>
    <p:extLst>
      <p:ext uri="{BB962C8B-B14F-4D97-AF65-F5344CB8AC3E}">
        <p14:creationId xmlns:p14="http://schemas.microsoft.com/office/powerpoint/2010/main" val="118998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82958" y="3015254"/>
            <a:ext cx="2339771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46E59"/>
                </a:solidFill>
                <a:latin typeface="Muller Black" pitchFamily="50" charset="-52"/>
              </a:rPr>
              <a:t>Выбор лучшего варианта</a:t>
            </a:r>
            <a:endParaRPr lang="ru-RU" sz="1400" dirty="0">
              <a:solidFill>
                <a:srgbClr val="146E59"/>
              </a:solidFill>
              <a:latin typeface="Muller Black" pitchFamily="50" charset="-52"/>
            </a:endParaRPr>
          </a:p>
          <a:p>
            <a:pPr algn="ctr"/>
            <a:endParaRPr lang="ru-RU" sz="300" dirty="0" smtClean="0">
              <a:solidFill>
                <a:srgbClr val="146E59"/>
              </a:solidFill>
              <a:latin typeface="Muller Regular" pitchFamily="50" charset="-52"/>
            </a:endParaRPr>
          </a:p>
          <a:p>
            <a:pPr algn="ctr"/>
            <a:endParaRPr lang="ru-RU" sz="300" dirty="0">
              <a:solidFill>
                <a:srgbClr val="146E59"/>
              </a:solidFill>
              <a:latin typeface="Muller Regular" pitchFamily="50" charset="-52"/>
            </a:endParaRPr>
          </a:p>
          <a:p>
            <a:pPr algn="ctr"/>
            <a:r>
              <a:rPr lang="ru-RU" sz="1100" dirty="0">
                <a:solidFill>
                  <a:srgbClr val="146E59"/>
                </a:solidFill>
                <a:latin typeface="Muller Regular" pitchFamily="50" charset="-52"/>
              </a:rPr>
              <a:t>Как и студенты, организация может выбирать себе потенциальных работников по нужным им специальностям, навыкам и умениям.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38749" y="3015254"/>
            <a:ext cx="2339771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46E59"/>
                </a:solidFill>
                <a:latin typeface="Muller Black" pitchFamily="50" charset="-52"/>
              </a:rPr>
              <a:t>Удобство </a:t>
            </a:r>
            <a:r>
              <a:rPr lang="ru-RU" sz="1400" dirty="0">
                <a:solidFill>
                  <a:srgbClr val="146E59"/>
                </a:solidFill>
                <a:latin typeface="Muller Black" pitchFamily="50" charset="-52"/>
              </a:rPr>
              <a:t>взаимодействия</a:t>
            </a:r>
          </a:p>
          <a:p>
            <a:pPr algn="ctr"/>
            <a:endParaRPr lang="ru-RU" sz="300" dirty="0" smtClean="0">
              <a:solidFill>
                <a:srgbClr val="146E59"/>
              </a:solidFill>
              <a:latin typeface="Muller Regular" pitchFamily="50" charset="-52"/>
            </a:endParaRPr>
          </a:p>
          <a:p>
            <a:pPr algn="ctr"/>
            <a:endParaRPr lang="ru-RU" sz="300" dirty="0">
              <a:solidFill>
                <a:srgbClr val="146E59"/>
              </a:solidFill>
              <a:latin typeface="Muller Regular" pitchFamily="50" charset="-52"/>
            </a:endParaRPr>
          </a:p>
          <a:p>
            <a:pPr algn="ctr"/>
            <a:r>
              <a:rPr lang="ru-RU" sz="1100" dirty="0">
                <a:solidFill>
                  <a:srgbClr val="146E59"/>
                </a:solidFill>
                <a:latin typeface="Muller Regular" pitchFamily="50" charset="-52"/>
              </a:rPr>
              <a:t>Организация может напрямую взаимодействовать со </a:t>
            </a:r>
            <a:r>
              <a:rPr lang="ru-RU" sz="1100" dirty="0" smtClean="0">
                <a:solidFill>
                  <a:srgbClr val="146E59"/>
                </a:solidFill>
                <a:latin typeface="Muller Regular" pitchFamily="50" charset="-52"/>
              </a:rPr>
              <a:t>студентом, </a:t>
            </a:r>
            <a:r>
              <a:rPr lang="ru-RU" sz="1100" dirty="0">
                <a:solidFill>
                  <a:srgbClr val="146E59"/>
                </a:solidFill>
                <a:latin typeface="Muller Regular" pitchFamily="50" charset="-52"/>
              </a:rPr>
              <a:t>заранее узнавая его возможности нужные для </a:t>
            </a:r>
            <a:r>
              <a:rPr lang="ru-RU" sz="1100" dirty="0" smtClean="0">
                <a:solidFill>
                  <a:srgbClr val="146E59"/>
                </a:solidFill>
                <a:latin typeface="Muller Regular" pitchFamily="50" charset="-52"/>
              </a:rPr>
              <a:t>работы.</a:t>
            </a:r>
            <a:endParaRPr lang="ru-RU" sz="1100" dirty="0">
              <a:solidFill>
                <a:srgbClr val="146E59"/>
              </a:solidFill>
              <a:latin typeface="Muller Regular" pitchFamily="50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94540" y="3015254"/>
            <a:ext cx="2339771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46E59"/>
                </a:solidFill>
                <a:latin typeface="Muller Black" pitchFamily="50" charset="-52"/>
              </a:rPr>
              <a:t>Отсутствие проблемы нехватки кадров</a:t>
            </a:r>
          </a:p>
          <a:p>
            <a:pPr algn="ctr"/>
            <a:endParaRPr lang="ru-RU" sz="300" dirty="0" smtClean="0">
              <a:solidFill>
                <a:srgbClr val="146E59"/>
              </a:solidFill>
              <a:latin typeface="Muller Black" pitchFamily="50" charset="-52"/>
            </a:endParaRPr>
          </a:p>
          <a:p>
            <a:pPr algn="ctr"/>
            <a:endParaRPr lang="ru-RU" sz="300" dirty="0">
              <a:solidFill>
                <a:srgbClr val="146E59"/>
              </a:solidFill>
              <a:latin typeface="Muller Black" pitchFamily="50" charset="-52"/>
            </a:endParaRPr>
          </a:p>
          <a:p>
            <a:pPr algn="ctr"/>
            <a:r>
              <a:rPr lang="ru-RU" sz="1100" dirty="0">
                <a:solidFill>
                  <a:srgbClr val="146E59"/>
                </a:solidFill>
                <a:latin typeface="Muller Regular" pitchFamily="50" charset="-52"/>
              </a:rPr>
              <a:t>Из-за большого объема, студентов, которые хотят найти стажировку, работодатель может периодически производить набор кадров.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22729" y="803521"/>
            <a:ext cx="35718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03493A"/>
                </a:solidFill>
                <a:latin typeface="Muller Black" pitchFamily="50" charset="-52"/>
              </a:rPr>
              <a:t>Организации</a:t>
            </a:r>
            <a:endParaRPr lang="ru-RU" sz="4000" dirty="0">
              <a:solidFill>
                <a:srgbClr val="03493A"/>
              </a:solidFill>
              <a:latin typeface="Muller Black" pitchFamily="50" charset="-52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326003" y="5237870"/>
            <a:ext cx="5365262" cy="622503"/>
          </a:xfrm>
        </p:spPr>
        <p:txBody>
          <a:bodyPr anchor="t">
            <a:normAutofit fontScale="90000"/>
          </a:bodyPr>
          <a:lstStyle/>
          <a:p>
            <a:r>
              <a:rPr lang="ru-RU" sz="2000" dirty="0">
                <a:solidFill>
                  <a:srgbClr val="146E59"/>
                </a:solidFill>
                <a:latin typeface="Muller Black" pitchFamily="50" charset="-52"/>
              </a:rPr>
              <a:t>Ценностное </a:t>
            </a:r>
            <a:r>
              <a:rPr lang="ru-RU" sz="2000" dirty="0" smtClean="0">
                <a:solidFill>
                  <a:srgbClr val="146E59"/>
                </a:solidFill>
                <a:latin typeface="Muller Black" pitchFamily="50" charset="-52"/>
              </a:rPr>
              <a:t>предложение для </a:t>
            </a:r>
            <a:r>
              <a:rPr lang="ru-RU" sz="2000" dirty="0">
                <a:solidFill>
                  <a:srgbClr val="146E59"/>
                </a:solidFill>
                <a:latin typeface="Muller Black" pitchFamily="50" charset="-52"/>
              </a:rPr>
              <a:t>пользователей</a:t>
            </a:r>
            <a:endParaRPr lang="ru-RU" sz="2000" dirty="0">
              <a:solidFill>
                <a:srgbClr val="146E59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604" y="1276402"/>
            <a:ext cx="2954062" cy="16616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604" y="1275430"/>
            <a:ext cx="2955791" cy="166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82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274" y="995546"/>
            <a:ext cx="7162288" cy="40287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9990" y="4212571"/>
            <a:ext cx="6025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3493A"/>
                </a:solidFill>
                <a:latin typeface="Muller Black" pitchFamily="50" charset="-52"/>
              </a:rPr>
              <a:t>Учебные </a:t>
            </a:r>
            <a:r>
              <a:rPr lang="ru-RU" sz="3200" dirty="0" smtClean="0">
                <a:solidFill>
                  <a:srgbClr val="03493A"/>
                </a:solidFill>
                <a:latin typeface="Muller Black" pitchFamily="50" charset="-52"/>
              </a:rPr>
              <a:t>заведения</a:t>
            </a:r>
            <a:endParaRPr lang="ru-RU" sz="3200" dirty="0">
              <a:solidFill>
                <a:srgbClr val="03493A"/>
              </a:solidFill>
              <a:latin typeface="Muller Black" pitchFamily="50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8379" y="2290519"/>
            <a:ext cx="4339066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3493A"/>
                </a:solidFill>
                <a:latin typeface="Muller Black" pitchFamily="50" charset="-52"/>
              </a:rPr>
              <a:t>Большой выбор</a:t>
            </a:r>
            <a:endParaRPr lang="ru-RU" sz="2400" dirty="0">
              <a:solidFill>
                <a:srgbClr val="03493A"/>
              </a:solidFill>
              <a:latin typeface="Muller Black" pitchFamily="50" charset="-52"/>
            </a:endParaRPr>
          </a:p>
          <a:p>
            <a:pPr algn="ctr"/>
            <a:endParaRPr lang="ru-RU" sz="700" dirty="0">
              <a:solidFill>
                <a:srgbClr val="146E59"/>
              </a:solidFill>
              <a:latin typeface="Muller Regular" pitchFamily="50" charset="-52"/>
            </a:endParaRPr>
          </a:p>
          <a:p>
            <a:pPr algn="ctr"/>
            <a:r>
              <a:rPr lang="ru-RU" dirty="0">
                <a:solidFill>
                  <a:srgbClr val="146E59"/>
                </a:solidFill>
                <a:latin typeface="Muller Regular" pitchFamily="50" charset="-52"/>
              </a:rPr>
              <a:t>Так как студенту будет предоставлен большой выбор предприятий, то отправить на стажировку можно будет практически всех студентов учебного заведения.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34125" y="4797346"/>
            <a:ext cx="2897487" cy="622503"/>
          </a:xfrm>
        </p:spPr>
        <p:txBody>
          <a:bodyPr anchor="t">
            <a:noAutofit/>
          </a:bodyPr>
          <a:lstStyle/>
          <a:p>
            <a:pPr algn="ctr"/>
            <a:r>
              <a:rPr lang="ru-RU" sz="1400" dirty="0">
                <a:solidFill>
                  <a:srgbClr val="146E59"/>
                </a:solidFill>
                <a:latin typeface="Muller Black" pitchFamily="50" charset="-52"/>
              </a:rPr>
              <a:t>Ценностное </a:t>
            </a:r>
            <a:r>
              <a:rPr lang="ru-RU" sz="1400" dirty="0" smtClean="0">
                <a:solidFill>
                  <a:srgbClr val="146E59"/>
                </a:solidFill>
                <a:latin typeface="Muller Black" pitchFamily="50" charset="-52"/>
              </a:rPr>
              <a:t>предложение для </a:t>
            </a:r>
            <a:r>
              <a:rPr lang="ru-RU" sz="1400" dirty="0">
                <a:solidFill>
                  <a:srgbClr val="146E59"/>
                </a:solidFill>
                <a:latin typeface="Muller Black" pitchFamily="50" charset="-52"/>
              </a:rPr>
              <a:t>пользователей</a:t>
            </a:r>
            <a:endParaRPr lang="ru-RU" sz="1400" dirty="0">
              <a:solidFill>
                <a:srgbClr val="146E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69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3761" y="2299529"/>
            <a:ext cx="5812157" cy="660977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146E59"/>
                </a:solidFill>
                <a:latin typeface="Muller Black" pitchFamily="50" charset="-52"/>
              </a:rPr>
              <a:t>Ценности проекта для пользователей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23761" y="2630018"/>
            <a:ext cx="5198208" cy="188839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rgbClr val="146E59"/>
                </a:solidFill>
                <a:latin typeface="Muller Regular" pitchFamily="50" charset="-52"/>
              </a:rPr>
              <a:t>Студент (потенциальный работник) напрямую контактирует с работодателем</a:t>
            </a:r>
          </a:p>
        </p:txBody>
      </p:sp>
    </p:spTree>
    <p:extLst>
      <p:ext uri="{BB962C8B-B14F-4D97-AF65-F5344CB8AC3E}">
        <p14:creationId xmlns:p14="http://schemas.microsoft.com/office/powerpoint/2010/main" val="411931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1057" y="0"/>
            <a:ext cx="6128657" cy="6857999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146E59"/>
                </a:solidFill>
                <a:latin typeface="Muller Regular" pitchFamily="50" charset="-52"/>
              </a:rPr>
              <a:t>ПРИМЕРНО 60% СТУДЕНТОВ И ВЫПУСКНИКОВ МОЛОДЁЖНЫХ ПРОГРАММ ПЛАНИРУЮТ ПРОХОДИТЬ ПРАКТИКУ НА </a:t>
            </a:r>
            <a:r>
              <a:rPr lang="ru-RU" sz="2000" b="1" dirty="0" smtClean="0">
                <a:solidFill>
                  <a:srgbClr val="146E59"/>
                </a:solidFill>
                <a:latin typeface="Muller Regular" pitchFamily="50" charset="-52"/>
              </a:rPr>
              <a:t>ПРОИЗВОДСТВЕ</a:t>
            </a:r>
            <a:endParaRPr lang="en-US" sz="2000" dirty="0">
              <a:solidFill>
                <a:srgbClr val="146E59"/>
              </a:solidFill>
              <a:latin typeface="Muller Regular" pitchFamily="50" charset="-52"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146E59"/>
                </a:solidFill>
                <a:latin typeface="Muller Regular" pitchFamily="50" charset="-52"/>
              </a:rPr>
              <a:t>53 </a:t>
            </a:r>
            <a:r>
              <a:rPr lang="ru-RU" sz="2000" b="1" dirty="0">
                <a:solidFill>
                  <a:srgbClr val="146E59"/>
                </a:solidFill>
                <a:latin typeface="Muller Regular" pitchFamily="50" charset="-52"/>
              </a:rPr>
              <a:t>000 студентов ПО РЯЗАНСКОЙ </a:t>
            </a:r>
            <a:r>
              <a:rPr lang="ru-RU" sz="2000" b="1" dirty="0" smtClean="0">
                <a:solidFill>
                  <a:srgbClr val="146E59"/>
                </a:solidFill>
                <a:latin typeface="Muller Regular" pitchFamily="50" charset="-52"/>
              </a:rPr>
              <a:t>ОБЛАСТИ</a:t>
            </a:r>
            <a:r>
              <a:rPr lang="en-US" sz="2000" b="1" dirty="0" smtClean="0">
                <a:solidFill>
                  <a:srgbClr val="146E59"/>
                </a:solidFill>
                <a:latin typeface="Muller Regular" pitchFamily="50" charset="-52"/>
              </a:rPr>
              <a:t/>
            </a:r>
            <a:br>
              <a:rPr lang="en-US" sz="2000" b="1" dirty="0" smtClean="0">
                <a:solidFill>
                  <a:srgbClr val="146E59"/>
                </a:solidFill>
                <a:latin typeface="Muller Regular" pitchFamily="50" charset="-52"/>
              </a:rPr>
            </a:br>
            <a:r>
              <a:rPr lang="ru-RU" sz="2000" b="1" dirty="0" smtClean="0">
                <a:solidFill>
                  <a:srgbClr val="146E59"/>
                </a:solidFill>
                <a:latin typeface="Muller Regular" pitchFamily="50" charset="-52"/>
              </a:rPr>
              <a:t>ВСЕГО</a:t>
            </a:r>
            <a:r>
              <a:rPr lang="en-US" sz="2000" dirty="0" smtClean="0">
                <a:solidFill>
                  <a:srgbClr val="146E59"/>
                </a:solidFill>
                <a:latin typeface="Muller Regular" pitchFamily="50" charset="-52"/>
              </a:rPr>
              <a:t> </a:t>
            </a:r>
            <a:r>
              <a:rPr lang="ru-RU" sz="2000" b="1" dirty="0" smtClean="0">
                <a:solidFill>
                  <a:srgbClr val="146E59"/>
                </a:solidFill>
                <a:latin typeface="Muller Regular" pitchFamily="50" charset="-52"/>
              </a:rPr>
              <a:t>31 </a:t>
            </a:r>
            <a:r>
              <a:rPr lang="ru-RU" sz="2000" b="1" dirty="0">
                <a:solidFill>
                  <a:srgbClr val="146E59"/>
                </a:solidFill>
                <a:latin typeface="Muller Regular" pitchFamily="50" charset="-52"/>
              </a:rPr>
              <a:t>800 из которых готовы проходить практику на </a:t>
            </a:r>
            <a:r>
              <a:rPr lang="ru-RU" sz="2000" b="1" dirty="0" smtClean="0">
                <a:solidFill>
                  <a:srgbClr val="146E59"/>
                </a:solidFill>
                <a:latin typeface="Muller Regular" pitchFamily="50" charset="-52"/>
              </a:rPr>
              <a:t>производстве</a:t>
            </a:r>
            <a:endParaRPr lang="ru-RU" sz="2000" dirty="0">
              <a:solidFill>
                <a:srgbClr val="146E59"/>
              </a:solidFill>
              <a:latin typeface="Muller Regular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778950"/>
            <a:ext cx="9422397" cy="530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30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6025694"/>
              </p:ext>
            </p:extLst>
          </p:nvPr>
        </p:nvGraphicFramePr>
        <p:xfrm>
          <a:off x="3798275" y="1209979"/>
          <a:ext cx="7596556" cy="4138386"/>
        </p:xfrm>
        <a:graphic>
          <a:graphicData uri="http://schemas.openxmlformats.org/drawingml/2006/table">
            <a:tbl>
              <a:tblPr bandRow="1">
                <a:effectLst>
                  <a:outerShdw blurRad="177800" dist="76200" dir="1080000" algn="ctr" rotWithShape="0">
                    <a:srgbClr val="03493A">
                      <a:alpha val="45000"/>
                    </a:srgbClr>
                  </a:outerShdw>
                </a:effectLst>
                <a:tableStyleId>{073A0DAA-6AF3-43AB-8588-CEC1D06C72B9}</a:tableStyleId>
              </a:tblPr>
              <a:tblGrid>
                <a:gridCol w="1899139">
                  <a:extLst>
                    <a:ext uri="{9D8B030D-6E8A-4147-A177-3AD203B41FA5}">
                      <a16:colId xmlns:a16="http://schemas.microsoft.com/office/drawing/2014/main" val="653552073"/>
                    </a:ext>
                  </a:extLst>
                </a:gridCol>
                <a:gridCol w="1899139">
                  <a:extLst>
                    <a:ext uri="{9D8B030D-6E8A-4147-A177-3AD203B41FA5}">
                      <a16:colId xmlns:a16="http://schemas.microsoft.com/office/drawing/2014/main" val="2629195066"/>
                    </a:ext>
                  </a:extLst>
                </a:gridCol>
                <a:gridCol w="1899139">
                  <a:extLst>
                    <a:ext uri="{9D8B030D-6E8A-4147-A177-3AD203B41FA5}">
                      <a16:colId xmlns:a16="http://schemas.microsoft.com/office/drawing/2014/main" val="3112021659"/>
                    </a:ext>
                  </a:extLst>
                </a:gridCol>
                <a:gridCol w="1899139">
                  <a:extLst>
                    <a:ext uri="{9D8B030D-6E8A-4147-A177-3AD203B41FA5}">
                      <a16:colId xmlns:a16="http://schemas.microsoft.com/office/drawing/2014/main" val="939439538"/>
                    </a:ext>
                  </a:extLst>
                </a:gridCol>
              </a:tblGrid>
              <a:tr h="689731">
                <a:tc>
                  <a:txBody>
                    <a:bodyPr/>
                    <a:lstStyle/>
                    <a:p>
                      <a:pPr marL="72000" algn="l">
                        <a:spcBef>
                          <a:spcPts val="1800"/>
                        </a:spcBef>
                      </a:pPr>
                      <a:r>
                        <a:rPr lang="ru-RU" sz="1200" b="0" dirty="0" smtClean="0">
                          <a:ln>
                            <a:noFill/>
                          </a:ln>
                          <a:latin typeface="Muller Black" pitchFamily="50" charset="-52"/>
                        </a:rPr>
                        <a:t>Компании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Black" pitchFamily="50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/>
                      <a:r>
                        <a:rPr lang="ru-RU" sz="1200" b="0" dirty="0" smtClean="0">
                          <a:ln>
                            <a:noFill/>
                          </a:ln>
                          <a:latin typeface="Muller Black" pitchFamily="50" charset="-52"/>
                        </a:rPr>
                        <a:t>Ориентир</a:t>
                      </a:r>
                      <a:r>
                        <a:rPr lang="ru-RU" sz="1200" b="0" baseline="0" dirty="0" smtClean="0">
                          <a:ln>
                            <a:noFill/>
                          </a:ln>
                          <a:latin typeface="Muller Black" pitchFamily="50" charset="-52"/>
                        </a:rPr>
                        <a:t> на студенческую ЦА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Black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/>
                      <a:r>
                        <a:rPr lang="ru-RU" sz="1200" b="0" dirty="0" smtClean="0">
                          <a:ln>
                            <a:noFill/>
                          </a:ln>
                          <a:latin typeface="Muller Black" pitchFamily="50" charset="-52"/>
                        </a:rPr>
                        <a:t>Вакансии</a:t>
                      </a:r>
                      <a:r>
                        <a:rPr lang="ru-RU" sz="1200" b="0" baseline="0" dirty="0" smtClean="0">
                          <a:ln>
                            <a:noFill/>
                          </a:ln>
                          <a:latin typeface="Muller Black" pitchFamily="50" charset="-52"/>
                        </a:rPr>
                        <a:t> стажировок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Black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/>
                      <a:r>
                        <a:rPr lang="ru-RU" sz="1200" b="0" dirty="0" smtClean="0">
                          <a:ln>
                            <a:noFill/>
                          </a:ln>
                          <a:latin typeface="Muller Black" pitchFamily="50" charset="-52"/>
                        </a:rPr>
                        <a:t>Карьерная</a:t>
                      </a:r>
                      <a:r>
                        <a:rPr lang="ru-RU" sz="1200" b="0" baseline="0" dirty="0" smtClean="0">
                          <a:ln>
                            <a:noFill/>
                          </a:ln>
                          <a:latin typeface="Muller Black" pitchFamily="50" charset="-52"/>
                        </a:rPr>
                        <a:t> консультация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Black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2902869"/>
                  </a:ext>
                </a:extLst>
              </a:tr>
              <a:tr h="689731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</a:pPr>
                      <a:r>
                        <a:rPr lang="en-US" sz="1800" b="1" dirty="0" err="1" smtClean="0">
                          <a:ln>
                            <a:noFill/>
                          </a:ln>
                          <a:latin typeface="Muller Black" pitchFamily="50" charset="-52"/>
                        </a:rPr>
                        <a:t>SkillHorizon</a:t>
                      </a:r>
                      <a:endParaRPr lang="ru-RU" sz="1800" b="1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Black" pitchFamily="50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n>
                            <a:noFill/>
                          </a:ln>
                          <a:latin typeface="Muller Black" pitchFamily="50" charset="-52"/>
                        </a:rPr>
                        <a:t>Да</a:t>
                      </a:r>
                      <a:endParaRPr lang="ru-RU" sz="1600" b="1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Black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n>
                            <a:noFill/>
                          </a:ln>
                          <a:latin typeface="Muller Black" pitchFamily="50" charset="-52"/>
                        </a:rPr>
                        <a:t>Да</a:t>
                      </a:r>
                      <a:endParaRPr lang="ru-RU" sz="1600" b="1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Black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n>
                            <a:noFill/>
                          </a:ln>
                          <a:latin typeface="Muller Black" pitchFamily="50" charset="-52"/>
                        </a:rPr>
                        <a:t>Да</a:t>
                      </a:r>
                      <a:endParaRPr lang="ru-RU" sz="1600" b="1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Black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9011129"/>
                  </a:ext>
                </a:extLst>
              </a:tr>
              <a:tr h="689731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</a:pPr>
                      <a:r>
                        <a:rPr lang="en-US" sz="1400" dirty="0" smtClean="0">
                          <a:ln>
                            <a:noFill/>
                          </a:ln>
                          <a:latin typeface="Muller Regular" pitchFamily="50" charset="-52"/>
                        </a:rPr>
                        <a:t>DreamJob.ru</a:t>
                      </a:r>
                      <a:endParaRPr lang="ru-RU" sz="140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Regular" pitchFamily="50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  <a:latin typeface="Muller Regular" pitchFamily="50" charset="-52"/>
                        </a:rPr>
                        <a:t>Нет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Regular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  <a:latin typeface="Muller Regular" pitchFamily="50" charset="-52"/>
                        </a:rPr>
                        <a:t>Нет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Regular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  <a:latin typeface="Muller Regular" pitchFamily="50" charset="-52"/>
                        </a:rPr>
                        <a:t>Нет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Regular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160094"/>
                  </a:ext>
                </a:extLst>
              </a:tr>
              <a:tr h="689731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</a:pPr>
                      <a:r>
                        <a:rPr lang="en-US" sz="1400" dirty="0" smtClean="0">
                          <a:ln>
                            <a:noFill/>
                          </a:ln>
                          <a:latin typeface="Muller Regular" pitchFamily="50" charset="-52"/>
                        </a:rPr>
                        <a:t>Zarplata.ru</a:t>
                      </a:r>
                      <a:endParaRPr lang="ru-RU" sz="140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Regular" pitchFamily="50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  <a:latin typeface="Muller Regular" pitchFamily="50" charset="-52"/>
                        </a:rPr>
                        <a:t>Нет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Regular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  <a:latin typeface="Muller Regular" pitchFamily="50" charset="-52"/>
                        </a:rPr>
                        <a:t>Нет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Regular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  <a:latin typeface="Muller Regular" pitchFamily="50" charset="-52"/>
                        </a:rPr>
                        <a:t>Нет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Regular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141679"/>
                  </a:ext>
                </a:extLst>
              </a:tr>
              <a:tr h="6897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n>
                            <a:noFill/>
                          </a:ln>
                          <a:latin typeface="Muller Regular" pitchFamily="50" charset="-52"/>
                        </a:rPr>
                        <a:t>Trudvsem.ru</a:t>
                      </a:r>
                      <a:endParaRPr lang="ru-RU" sz="1400" dirty="0" smtClean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Regular" pitchFamily="50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  <a:latin typeface="Muller Regular" pitchFamily="50" charset="-52"/>
                        </a:rPr>
                        <a:t>Нет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Regular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  <a:latin typeface="Muller Regular" pitchFamily="50" charset="-52"/>
                        </a:rPr>
                        <a:t>Да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Regular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  <a:latin typeface="Muller Regular" pitchFamily="50" charset="-52"/>
                        </a:rPr>
                        <a:t>Да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Regular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614651"/>
                  </a:ext>
                </a:extLst>
              </a:tr>
              <a:tr h="689731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</a:pPr>
                      <a:r>
                        <a:rPr lang="en-US" sz="1400" dirty="0" err="1" smtClean="0">
                          <a:ln>
                            <a:noFill/>
                          </a:ln>
                          <a:latin typeface="Muller Regular" pitchFamily="50" charset="-52"/>
                        </a:rPr>
                        <a:t>HeadHunter</a:t>
                      </a:r>
                      <a:endParaRPr lang="ru-RU" sz="140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Regular" pitchFamily="50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  <a:latin typeface="Muller Regular" pitchFamily="50" charset="-52"/>
                        </a:rPr>
                        <a:t>Нет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Regular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  <a:latin typeface="Muller Regular" pitchFamily="50" charset="-52"/>
                        </a:rPr>
                        <a:t>Да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Regular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>
                            <a:noFill/>
                          </a:ln>
                          <a:latin typeface="Muller Regular" pitchFamily="50" charset="-52"/>
                        </a:rPr>
                        <a:t>Да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146E59"/>
                        </a:solidFill>
                        <a:latin typeface="Muller Regular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935267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37526" y="1711141"/>
            <a:ext cx="2038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46E59"/>
                </a:solidFill>
                <a:latin typeface="Muller Black" pitchFamily="50" charset="-52"/>
              </a:rPr>
              <a:t>Конкуренты</a:t>
            </a:r>
            <a:endParaRPr lang="ru-RU" dirty="0">
              <a:solidFill>
                <a:srgbClr val="146E5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7526" y="2626172"/>
            <a:ext cx="2609057" cy="23083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dirty="0">
                <a:solidFill>
                  <a:srgbClr val="146E59"/>
                </a:solidFill>
                <a:latin typeface="Muller Regular" pitchFamily="50" charset="-52"/>
              </a:rPr>
              <a:t>Наши прямые конкуренты - сайты для поиска работы. Некоторые из которых тоже практикуют стажировку для студентов.</a:t>
            </a:r>
            <a:endParaRPr lang="ru-RU" dirty="0">
              <a:solidFill>
                <a:srgbClr val="146E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6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8755" y="981638"/>
            <a:ext cx="1922321" cy="1325563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146E59"/>
                </a:solidFill>
                <a:latin typeface="Muller Black" pitchFamily="50" charset="-52"/>
              </a:rPr>
              <a:t>План </a:t>
            </a:r>
            <a:r>
              <a:rPr lang="ru-RU" sz="2000" dirty="0" smtClean="0">
                <a:solidFill>
                  <a:srgbClr val="146E59"/>
                </a:solidFill>
                <a:latin typeface="Muller Black" pitchFamily="50" charset="-52"/>
              </a:rPr>
              <a:t/>
            </a:r>
            <a:br>
              <a:rPr lang="ru-RU" sz="2000" dirty="0" smtClean="0">
                <a:solidFill>
                  <a:srgbClr val="146E59"/>
                </a:solidFill>
                <a:latin typeface="Muller Black" pitchFamily="50" charset="-52"/>
              </a:rPr>
            </a:br>
            <a:r>
              <a:rPr lang="ru-RU" sz="2000" dirty="0" smtClean="0">
                <a:solidFill>
                  <a:srgbClr val="146E59"/>
                </a:solidFill>
                <a:latin typeface="Muller Black" pitchFamily="50" charset="-52"/>
              </a:rPr>
              <a:t>реализации </a:t>
            </a:r>
            <a:br>
              <a:rPr lang="ru-RU" sz="2000" dirty="0" smtClean="0">
                <a:solidFill>
                  <a:srgbClr val="146E59"/>
                </a:solidFill>
                <a:latin typeface="Muller Black" pitchFamily="50" charset="-52"/>
              </a:rPr>
            </a:br>
            <a:r>
              <a:rPr lang="ru-RU" sz="2000" dirty="0" smtClean="0">
                <a:solidFill>
                  <a:srgbClr val="146E59"/>
                </a:solidFill>
                <a:latin typeface="Muller Black" pitchFamily="50" charset="-52"/>
              </a:rPr>
              <a:t>проекта</a:t>
            </a:r>
            <a:endParaRPr lang="ru-RU" sz="2000" dirty="0">
              <a:solidFill>
                <a:srgbClr val="146E59"/>
              </a:solidFill>
              <a:latin typeface="Muller Black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8755" y="3433216"/>
            <a:ext cx="193292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146E59"/>
                </a:solidFill>
                <a:latin typeface="Muller Regular" pitchFamily="50" charset="-52"/>
              </a:rPr>
              <a:t>Планирование и Анализ</a:t>
            </a:r>
          </a:p>
          <a:p>
            <a:endParaRPr lang="ru-RU" dirty="0">
              <a:solidFill>
                <a:srgbClr val="146E5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8755" y="2970595"/>
            <a:ext cx="1922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146E59"/>
                </a:solidFill>
                <a:latin typeface="Muller Black" pitchFamily="50" charset="-52"/>
              </a:rPr>
              <a:t>ПЕРВЫЙ ЭТАП</a:t>
            </a:r>
            <a:endParaRPr lang="ru-RU" dirty="0">
              <a:solidFill>
                <a:srgbClr val="146E59"/>
              </a:solidFill>
              <a:latin typeface="Muller Black" pitchFamily="50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66260" y="3430562"/>
            <a:ext cx="19329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146E59"/>
                </a:solidFill>
                <a:latin typeface="Muller Regular" pitchFamily="50" charset="-52"/>
              </a:rPr>
              <a:t>Разработка и Тестирование </a:t>
            </a:r>
            <a:r>
              <a:rPr lang="ru-RU" sz="1400" b="1" dirty="0" smtClean="0">
                <a:solidFill>
                  <a:srgbClr val="146E59"/>
                </a:solidFill>
                <a:latin typeface="Muller Regular" pitchFamily="50" charset="-52"/>
              </a:rPr>
              <a:t>Прототипа</a:t>
            </a:r>
            <a:endParaRPr lang="ru-RU" sz="1400" b="1" dirty="0">
              <a:solidFill>
                <a:srgbClr val="146E59"/>
              </a:solidFill>
              <a:latin typeface="Muller Regular" pitchFamily="50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86791" y="2970595"/>
            <a:ext cx="1891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146E59"/>
                </a:solidFill>
                <a:latin typeface="Muller Black" pitchFamily="50" charset="-52"/>
              </a:rPr>
              <a:t>ВТОРОЙ ЭТАП</a:t>
            </a:r>
            <a:endParaRPr lang="ru-RU" dirty="0">
              <a:solidFill>
                <a:srgbClr val="146E59"/>
              </a:solidFill>
              <a:latin typeface="Muller Black" pitchFamily="50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94900" y="3463993"/>
            <a:ext cx="19329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146E59"/>
                </a:solidFill>
                <a:latin typeface="Muller Regular" pitchFamily="50" charset="-52"/>
              </a:rPr>
              <a:t>Реализация Основного </a:t>
            </a:r>
            <a:r>
              <a:rPr lang="ru-RU" sz="1400" b="1" dirty="0" smtClean="0">
                <a:solidFill>
                  <a:srgbClr val="146E59"/>
                </a:solidFill>
                <a:latin typeface="Muller Regular" pitchFamily="50" charset="-52"/>
              </a:rPr>
              <a:t>Функционала</a:t>
            </a:r>
            <a:endParaRPr lang="ru-RU" sz="1400" dirty="0">
              <a:solidFill>
                <a:srgbClr val="146E59"/>
              </a:solidFill>
              <a:latin typeface="Muller Regular" pitchFamily="50" charset="-5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05504" y="2970595"/>
            <a:ext cx="1824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146E59"/>
                </a:solidFill>
                <a:latin typeface="Muller Black" pitchFamily="50" charset="-52"/>
              </a:rPr>
              <a:t>ТРЕТИЙ ЭТАП</a:t>
            </a:r>
            <a:endParaRPr lang="ru-RU" dirty="0">
              <a:solidFill>
                <a:srgbClr val="146E59"/>
              </a:solidFill>
              <a:latin typeface="Muller Black" pitchFamily="50" charset="-5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856890" y="3463993"/>
            <a:ext cx="193292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146E59"/>
                </a:solidFill>
                <a:latin typeface="Muller Regular" pitchFamily="50" charset="-52"/>
              </a:rPr>
              <a:t>Анализ полученных результатов и внедрение новых функций</a:t>
            </a:r>
          </a:p>
          <a:p>
            <a:endParaRPr lang="ru-RU" dirty="0">
              <a:solidFill>
                <a:srgbClr val="146E59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856890" y="2967005"/>
            <a:ext cx="2387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146E59"/>
                </a:solidFill>
                <a:latin typeface="Muller Black" pitchFamily="50" charset="-52"/>
              </a:rPr>
              <a:t>ЧЕТВЕРТЫЙ </a:t>
            </a:r>
            <a:r>
              <a:rPr lang="en-US" dirty="0" smtClean="0">
                <a:solidFill>
                  <a:srgbClr val="146E59"/>
                </a:solidFill>
                <a:latin typeface="Muller Black" pitchFamily="50" charset="-52"/>
              </a:rPr>
              <a:t> </a:t>
            </a:r>
            <a:r>
              <a:rPr lang="ru-RU" dirty="0" smtClean="0">
                <a:solidFill>
                  <a:srgbClr val="146E59"/>
                </a:solidFill>
                <a:latin typeface="Muller Black" pitchFamily="50" charset="-52"/>
              </a:rPr>
              <a:t>ЭТАП</a:t>
            </a:r>
            <a:endParaRPr lang="ru-RU" dirty="0">
              <a:solidFill>
                <a:srgbClr val="146E59"/>
              </a:solidFill>
              <a:latin typeface="Muller Black" pitchFamily="50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779" y="3339927"/>
            <a:ext cx="1194382" cy="67184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52" y="3339927"/>
            <a:ext cx="1194382" cy="67184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291" y="3339927"/>
            <a:ext cx="1194382" cy="67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7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8" y="2878293"/>
            <a:ext cx="3943661" cy="1325563"/>
          </a:xfrm>
        </p:spPr>
        <p:txBody>
          <a:bodyPr anchor="ctr">
            <a:noAutofit/>
          </a:bodyPr>
          <a:lstStyle/>
          <a:p>
            <a:r>
              <a:rPr lang="ru-RU" dirty="0" smtClean="0">
                <a:solidFill>
                  <a:srgbClr val="03493A"/>
                </a:solidFill>
                <a:latin typeface="Muller Black" pitchFamily="50" charset="-52"/>
              </a:rPr>
              <a:t>Анализ доходов</a:t>
            </a:r>
            <a:endParaRPr lang="ru-RU" dirty="0">
              <a:solidFill>
                <a:srgbClr val="03493A"/>
              </a:solidFill>
              <a:latin typeface="Muller Black" pitchFamily="50" charset="-52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017323"/>
              </p:ext>
            </p:extLst>
          </p:nvPr>
        </p:nvGraphicFramePr>
        <p:xfrm>
          <a:off x="5321709" y="2622376"/>
          <a:ext cx="6045173" cy="21134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82202">
                  <a:extLst>
                    <a:ext uri="{9D8B030D-6E8A-4147-A177-3AD203B41FA5}">
                      <a16:colId xmlns:a16="http://schemas.microsoft.com/office/drawing/2014/main" val="3827832258"/>
                    </a:ext>
                  </a:extLst>
                </a:gridCol>
                <a:gridCol w="1567180">
                  <a:extLst>
                    <a:ext uri="{9D8B030D-6E8A-4147-A177-3AD203B41FA5}">
                      <a16:colId xmlns:a16="http://schemas.microsoft.com/office/drawing/2014/main" val="3996406564"/>
                    </a:ext>
                  </a:extLst>
                </a:gridCol>
                <a:gridCol w="1012005">
                  <a:extLst>
                    <a:ext uri="{9D8B030D-6E8A-4147-A177-3AD203B41FA5}">
                      <a16:colId xmlns:a16="http://schemas.microsoft.com/office/drawing/2014/main" val="3938308898"/>
                    </a:ext>
                  </a:extLst>
                </a:gridCol>
                <a:gridCol w="1583786">
                  <a:extLst>
                    <a:ext uri="{9D8B030D-6E8A-4147-A177-3AD203B41FA5}">
                      <a16:colId xmlns:a16="http://schemas.microsoft.com/office/drawing/2014/main" val="2672413396"/>
                    </a:ext>
                  </a:extLst>
                </a:gridCol>
              </a:tblGrid>
              <a:tr h="407116">
                <a:tc>
                  <a:txBody>
                    <a:bodyPr/>
                    <a:lstStyle/>
                    <a:p>
                      <a:pPr marL="72000" indent="0"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u="none" strike="noStrike" dirty="0" smtClean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Инвестиции</a:t>
                      </a:r>
                      <a:r>
                        <a:rPr lang="ru-RU" sz="1200" u="none" strike="noStrike" dirty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:</a:t>
                      </a:r>
                      <a:endParaRPr lang="ru-RU" sz="1200" b="0" i="0" u="none" strike="noStrike" dirty="0">
                        <a:ln>
                          <a:noFill/>
                        </a:ln>
                        <a:solidFill>
                          <a:srgbClr val="03493A"/>
                        </a:solidFill>
                        <a:effectLst/>
                        <a:latin typeface="Muller Black" pitchFamily="50" charset="-52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l" fontAlgn="b"/>
                      <a:r>
                        <a:rPr lang="ru-RU" sz="1200" u="none" strike="noStrike" dirty="0" smtClean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Стоимость </a:t>
                      </a:r>
                      <a:r>
                        <a:rPr lang="ru-RU" sz="1200" u="none" strike="noStrike" dirty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1 </a:t>
                      </a:r>
                      <a:r>
                        <a:rPr lang="ru-RU" sz="1200" u="none" strike="noStrike" dirty="0" err="1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ед</a:t>
                      </a:r>
                      <a:r>
                        <a:rPr lang="ru-RU" sz="1200" u="none" strike="noStrike" dirty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, </a:t>
                      </a:r>
                      <a:r>
                        <a:rPr lang="ru-RU" sz="1200" u="none" strike="noStrike" dirty="0" err="1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руб</a:t>
                      </a:r>
                      <a:endParaRPr lang="ru-RU" sz="1200" b="0" i="0" u="none" strike="noStrike" dirty="0">
                        <a:ln>
                          <a:noFill/>
                        </a:ln>
                        <a:solidFill>
                          <a:srgbClr val="03493A"/>
                        </a:solidFill>
                        <a:effectLst/>
                        <a:latin typeface="Muller Black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l" fontAlgn="b"/>
                      <a:r>
                        <a:rPr lang="ru-RU" sz="1200" u="none" strike="noStrike" dirty="0" smtClean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Кол-во</a:t>
                      </a:r>
                      <a:endParaRPr lang="ru-RU" sz="1200" b="0" i="0" u="none" strike="noStrike" dirty="0">
                        <a:ln>
                          <a:noFill/>
                        </a:ln>
                        <a:solidFill>
                          <a:srgbClr val="03493A"/>
                        </a:solidFill>
                        <a:effectLst/>
                        <a:latin typeface="Muller Black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l" fontAlgn="b"/>
                      <a:r>
                        <a:rPr lang="ru-RU" sz="1200" u="none" strike="noStrike" dirty="0" smtClean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Всего</a:t>
                      </a:r>
                      <a:endParaRPr lang="ru-RU" sz="1200" b="0" i="0" u="none" strike="noStrike" dirty="0">
                        <a:ln>
                          <a:noFill/>
                        </a:ln>
                        <a:solidFill>
                          <a:srgbClr val="03493A"/>
                        </a:solidFill>
                        <a:effectLst/>
                        <a:latin typeface="Muller Black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00080"/>
                  </a:ext>
                </a:extLst>
              </a:tr>
              <a:tr h="407116">
                <a:tc>
                  <a:txBody>
                    <a:bodyPr/>
                    <a:lstStyle/>
                    <a:p>
                      <a:pPr marL="72000" indent="0"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u="none" strike="noStrike" dirty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Формирование трёх рабочих мест (железо + ПО)</a:t>
                      </a:r>
                      <a:endParaRPr lang="ru-RU" sz="1200" b="0" i="0" u="none" strike="noStrike" dirty="0">
                        <a:ln>
                          <a:noFill/>
                        </a:ln>
                        <a:solidFill>
                          <a:srgbClr val="03493A"/>
                        </a:solidFill>
                        <a:effectLst/>
                        <a:latin typeface="Muller Black" pitchFamily="50" charset="-52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l" fontAlgn="b"/>
                      <a:r>
                        <a:rPr lang="ru-RU" sz="1200" u="none" strike="noStrike" dirty="0" smtClean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80 </a:t>
                      </a:r>
                      <a:r>
                        <a:rPr lang="ru-RU" sz="1200" u="none" strike="noStrike" dirty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000   </a:t>
                      </a:r>
                      <a:endParaRPr lang="ru-RU" sz="1200" b="0" i="0" u="none" strike="noStrike" dirty="0">
                        <a:ln>
                          <a:noFill/>
                        </a:ln>
                        <a:solidFill>
                          <a:srgbClr val="03493A"/>
                        </a:solidFill>
                        <a:effectLst/>
                        <a:latin typeface="Muller Regular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l" fontAlgn="b"/>
                      <a:r>
                        <a:rPr lang="ru-RU" sz="1200" u="none" strike="noStrike" dirty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3</a:t>
                      </a:r>
                      <a:endParaRPr lang="ru-RU" sz="1200" b="0" i="0" u="none" strike="noStrike" dirty="0">
                        <a:ln>
                          <a:noFill/>
                        </a:ln>
                        <a:solidFill>
                          <a:srgbClr val="03493A"/>
                        </a:solidFill>
                        <a:effectLst/>
                        <a:latin typeface="Muller Regular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l" fontAlgn="b"/>
                      <a:r>
                        <a:rPr lang="ru-RU" sz="1200" u="none" strike="noStrike" dirty="0" smtClean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240 </a:t>
                      </a:r>
                      <a:r>
                        <a:rPr lang="ru-RU" sz="1200" u="none" strike="noStrike" dirty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000   </a:t>
                      </a:r>
                      <a:endParaRPr lang="ru-RU" sz="1200" b="0" i="0" u="none" strike="noStrike" dirty="0">
                        <a:ln>
                          <a:noFill/>
                        </a:ln>
                        <a:solidFill>
                          <a:srgbClr val="03493A"/>
                        </a:solidFill>
                        <a:effectLst/>
                        <a:latin typeface="Muller Regular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729221"/>
                  </a:ext>
                </a:extLst>
              </a:tr>
              <a:tr h="403275">
                <a:tc>
                  <a:txBody>
                    <a:bodyPr/>
                    <a:lstStyle/>
                    <a:p>
                      <a:pPr marL="72000" indent="0"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u="none" strike="noStrike" dirty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Формирование архитектуры сайта проекта и его наполнение</a:t>
                      </a:r>
                      <a:endParaRPr lang="ru-RU" sz="1200" b="0" i="0" u="none" strike="noStrike" dirty="0">
                        <a:ln>
                          <a:noFill/>
                        </a:ln>
                        <a:solidFill>
                          <a:srgbClr val="03493A"/>
                        </a:solidFill>
                        <a:effectLst/>
                        <a:latin typeface="Muller Black" pitchFamily="50" charset="-52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l" fontAlgn="b"/>
                      <a:r>
                        <a:rPr lang="ru-RU" sz="1200" u="none" strike="noStrike" dirty="0" smtClean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480 000   </a:t>
                      </a:r>
                      <a:endParaRPr lang="ru-RU" sz="1200" b="0" i="0" u="none" strike="noStrike" dirty="0">
                        <a:ln>
                          <a:noFill/>
                        </a:ln>
                        <a:solidFill>
                          <a:srgbClr val="03493A"/>
                        </a:solidFill>
                        <a:effectLst/>
                        <a:latin typeface="Muller Regular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l" fontAlgn="b"/>
                      <a:r>
                        <a:rPr lang="ru-RU" sz="1200" u="none" strike="noStrike" dirty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1</a:t>
                      </a:r>
                      <a:endParaRPr lang="ru-RU" sz="1200" b="0" i="0" u="none" strike="noStrike" dirty="0">
                        <a:ln>
                          <a:noFill/>
                        </a:ln>
                        <a:solidFill>
                          <a:srgbClr val="03493A"/>
                        </a:solidFill>
                        <a:effectLst/>
                        <a:latin typeface="Muller Regular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l" fontAlgn="b"/>
                      <a:r>
                        <a:rPr lang="ru-RU" sz="1200" u="none" strike="noStrike" dirty="0" smtClean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480 </a:t>
                      </a:r>
                      <a:r>
                        <a:rPr lang="ru-RU" sz="1200" u="none" strike="noStrike" dirty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000   </a:t>
                      </a:r>
                      <a:endParaRPr lang="ru-RU" sz="1200" b="0" i="0" u="none" strike="noStrike" dirty="0">
                        <a:ln>
                          <a:noFill/>
                        </a:ln>
                        <a:solidFill>
                          <a:srgbClr val="03493A"/>
                        </a:solidFill>
                        <a:effectLst/>
                        <a:latin typeface="Muller Regular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9939423"/>
                  </a:ext>
                </a:extLst>
              </a:tr>
              <a:tr h="407116">
                <a:tc>
                  <a:txBody>
                    <a:bodyPr/>
                    <a:lstStyle/>
                    <a:p>
                      <a:pPr marL="72000" indent="0"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u="none" strike="noStrike" dirty="0" smtClean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Всего</a:t>
                      </a:r>
                      <a:r>
                        <a:rPr lang="ru-RU" sz="1200" u="none" strike="noStrike" dirty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:</a:t>
                      </a:r>
                      <a:endParaRPr lang="ru-RU" sz="1200" b="0" i="0" u="none" strike="noStrike" dirty="0">
                        <a:ln>
                          <a:noFill/>
                        </a:ln>
                        <a:solidFill>
                          <a:srgbClr val="03493A"/>
                        </a:solidFill>
                        <a:effectLst/>
                        <a:latin typeface="Muller Black" pitchFamily="50" charset="-52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72000" indent="0" algn="ctr" fontAlgn="b"/>
                      <a:r>
                        <a:rPr lang="ru-RU" sz="1200" u="none" strike="noStrike" dirty="0" smtClean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720 </a:t>
                      </a:r>
                      <a:r>
                        <a:rPr lang="ru-RU" sz="1200" u="none" strike="noStrike" dirty="0">
                          <a:ln>
                            <a:noFill/>
                          </a:ln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000 </a:t>
                      </a:r>
                      <a:endParaRPr lang="ru-RU" sz="1200" b="0" i="0" u="none" strike="noStrike" dirty="0">
                        <a:ln>
                          <a:noFill/>
                        </a:ln>
                        <a:solidFill>
                          <a:srgbClr val="03493A"/>
                        </a:solidFill>
                        <a:effectLst/>
                        <a:latin typeface="Muller Regular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solidFill>
                      <a:srgbClr val="0F17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CE64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F17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148795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769133"/>
              </p:ext>
            </p:extLst>
          </p:nvPr>
        </p:nvGraphicFramePr>
        <p:xfrm>
          <a:off x="5633883" y="5299381"/>
          <a:ext cx="5410200" cy="9258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53371">
                  <a:extLst>
                    <a:ext uri="{9D8B030D-6E8A-4147-A177-3AD203B41FA5}">
                      <a16:colId xmlns:a16="http://schemas.microsoft.com/office/drawing/2014/main" val="2115501175"/>
                    </a:ext>
                  </a:extLst>
                </a:gridCol>
                <a:gridCol w="1456829">
                  <a:extLst>
                    <a:ext uri="{9D8B030D-6E8A-4147-A177-3AD203B41FA5}">
                      <a16:colId xmlns:a16="http://schemas.microsoft.com/office/drawing/2014/main" val="3050462412"/>
                    </a:ext>
                  </a:extLst>
                </a:gridCol>
              </a:tblGrid>
              <a:tr h="462915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200" u="none" strike="noStrike" dirty="0"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Инвестиции в рублях, всего</a:t>
                      </a:r>
                      <a:endParaRPr lang="ru-RU" sz="1200" b="0" i="0" u="none" strike="noStrike" dirty="0">
                        <a:solidFill>
                          <a:srgbClr val="03493A"/>
                        </a:solidFill>
                        <a:effectLst/>
                        <a:latin typeface="Muller Black" pitchFamily="50" charset="-52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200" u="none" strike="noStrike" dirty="0" smtClean="0"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720 </a:t>
                      </a:r>
                      <a:r>
                        <a:rPr lang="ru-RU" sz="1200" u="none" strike="noStrike" dirty="0" smtClean="0"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000   </a:t>
                      </a:r>
                      <a:endParaRPr lang="ru-RU" sz="1200" b="0" i="0" u="none" strike="noStrike" dirty="0">
                        <a:solidFill>
                          <a:srgbClr val="03493A"/>
                        </a:solidFill>
                        <a:effectLst/>
                        <a:latin typeface="Muller Regular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1519304"/>
                  </a:ext>
                </a:extLst>
              </a:tr>
              <a:tr h="462915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200" u="none" strike="noStrike" dirty="0"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Чистая отдача инвестиций, в год</a:t>
                      </a:r>
                      <a:endParaRPr lang="ru-RU" sz="1200" b="0" i="0" u="none" strike="noStrike" dirty="0">
                        <a:solidFill>
                          <a:srgbClr val="03493A"/>
                        </a:solidFill>
                        <a:effectLst/>
                        <a:latin typeface="Muller Black" pitchFamily="50" charset="-52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200" u="none" strike="noStrike" dirty="0"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64,9%</a:t>
                      </a:r>
                      <a:endParaRPr lang="ru-RU" sz="1200" b="0" i="0" u="none" strike="noStrike" dirty="0">
                        <a:solidFill>
                          <a:srgbClr val="03493A"/>
                        </a:solidFill>
                        <a:effectLst/>
                        <a:latin typeface="Muller Regular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7482611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729413"/>
              </p:ext>
            </p:extLst>
          </p:nvPr>
        </p:nvGraphicFramePr>
        <p:xfrm>
          <a:off x="5372866" y="534813"/>
          <a:ext cx="5932234" cy="1524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6717">
                  <a:extLst>
                    <a:ext uri="{9D8B030D-6E8A-4147-A177-3AD203B41FA5}">
                      <a16:colId xmlns:a16="http://schemas.microsoft.com/office/drawing/2014/main" val="3460043469"/>
                    </a:ext>
                  </a:extLst>
                </a:gridCol>
                <a:gridCol w="920449">
                  <a:extLst>
                    <a:ext uri="{9D8B030D-6E8A-4147-A177-3AD203B41FA5}">
                      <a16:colId xmlns:a16="http://schemas.microsoft.com/office/drawing/2014/main" val="121481808"/>
                    </a:ext>
                  </a:extLst>
                </a:gridCol>
                <a:gridCol w="1136391">
                  <a:extLst>
                    <a:ext uri="{9D8B030D-6E8A-4147-A177-3AD203B41FA5}">
                      <a16:colId xmlns:a16="http://schemas.microsoft.com/office/drawing/2014/main" val="2368750443"/>
                    </a:ext>
                  </a:extLst>
                </a:gridCol>
                <a:gridCol w="1248677">
                  <a:extLst>
                    <a:ext uri="{9D8B030D-6E8A-4147-A177-3AD203B41FA5}">
                      <a16:colId xmlns:a16="http://schemas.microsoft.com/office/drawing/2014/main" val="393664340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100" u="none" strike="noStrike" dirty="0"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Формирование мощности "потока студентов" на работу</a:t>
                      </a:r>
                      <a:endParaRPr lang="ru-RU" sz="1100" b="0" i="0" u="none" strike="noStrike" dirty="0">
                        <a:solidFill>
                          <a:srgbClr val="03493A"/>
                        </a:solidFill>
                        <a:effectLst/>
                        <a:latin typeface="Muller Black" pitchFamily="50" charset="-52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ctr" fontAlgn="ctr"/>
                      <a:r>
                        <a:rPr lang="ru-RU" sz="1100" u="none" strike="noStrike" dirty="0"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3493A"/>
                        </a:solidFill>
                        <a:effectLst/>
                        <a:latin typeface="Muller Regular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ctr" fontAlgn="ctr"/>
                      <a:r>
                        <a:rPr lang="ru-RU" sz="1100" u="none" strike="noStrike" dirty="0"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27</a:t>
                      </a:r>
                      <a:endParaRPr lang="ru-RU" sz="1100" b="0" i="0" u="none" strike="noStrike" dirty="0">
                        <a:solidFill>
                          <a:srgbClr val="03493A"/>
                        </a:solidFill>
                        <a:effectLst/>
                        <a:latin typeface="Muller Regular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ctr" fontAlgn="ctr"/>
                      <a:r>
                        <a:rPr lang="ru-RU" sz="1100" u="none" strike="noStrike" dirty="0"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324</a:t>
                      </a:r>
                      <a:endParaRPr lang="ru-RU" sz="1100" b="0" i="0" u="none" strike="noStrike" dirty="0">
                        <a:solidFill>
                          <a:srgbClr val="03493A"/>
                        </a:solidFill>
                        <a:effectLst/>
                        <a:latin typeface="Muller Regular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77399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100" u="none" strike="noStrike" dirty="0"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Поступление доходов от работодателей, в </a:t>
                      </a:r>
                      <a:r>
                        <a:rPr lang="ru-RU" sz="1100" u="none" strike="noStrike" dirty="0" err="1">
                          <a:solidFill>
                            <a:srgbClr val="03493A"/>
                          </a:solidFill>
                          <a:effectLst/>
                          <a:latin typeface="Muller Black" pitchFamily="50" charset="-52"/>
                        </a:rPr>
                        <a:t>руб</a:t>
                      </a:r>
                      <a:endParaRPr lang="ru-RU" sz="1100" b="0" i="0" u="none" strike="noStrike" dirty="0">
                        <a:solidFill>
                          <a:srgbClr val="03493A"/>
                        </a:solidFill>
                        <a:effectLst/>
                        <a:latin typeface="Muller Black" pitchFamily="50" charset="-52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ctr" fontAlgn="ctr"/>
                      <a:r>
                        <a:rPr lang="ru-RU" sz="1100" u="none" strike="noStrike" dirty="0"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12 000</a:t>
                      </a:r>
                      <a:endParaRPr lang="ru-RU" sz="1100" b="0" i="0" u="none" strike="noStrike" dirty="0">
                        <a:solidFill>
                          <a:srgbClr val="03493A"/>
                        </a:solidFill>
                        <a:effectLst/>
                        <a:latin typeface="Muller Regular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ctr" fontAlgn="ctr"/>
                      <a:r>
                        <a:rPr lang="ru-RU" sz="1100" u="none" strike="noStrike" dirty="0"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324 000</a:t>
                      </a:r>
                      <a:endParaRPr lang="ru-RU" sz="1100" b="0" i="0" u="none" strike="noStrike" dirty="0">
                        <a:solidFill>
                          <a:srgbClr val="03493A"/>
                        </a:solidFill>
                        <a:effectLst/>
                        <a:latin typeface="Muller Regular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ctr" fontAlgn="ctr"/>
                      <a:r>
                        <a:rPr lang="ru-RU" sz="1100" u="none" strike="noStrike" dirty="0"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3 888 </a:t>
                      </a:r>
                      <a:r>
                        <a:rPr lang="ru-RU" sz="1100" u="none" strike="noStrike" dirty="0" smtClean="0">
                          <a:solidFill>
                            <a:srgbClr val="03493A"/>
                          </a:solidFill>
                          <a:effectLst/>
                          <a:latin typeface="Muller Regular" pitchFamily="50" charset="-52"/>
                        </a:rPr>
                        <a:t>000</a:t>
                      </a:r>
                      <a:endParaRPr lang="ru-RU" sz="1100" b="0" i="0" u="none" strike="noStrike" dirty="0">
                        <a:solidFill>
                          <a:srgbClr val="03493A"/>
                        </a:solidFill>
                        <a:effectLst/>
                        <a:latin typeface="Muller Regular" pitchFamily="50" charset="-5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6E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349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6355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08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9755" y="216877"/>
            <a:ext cx="2057400" cy="127158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3493A"/>
                </a:solidFill>
                <a:latin typeface="Muller Black" pitchFamily="50" charset="-52"/>
              </a:rPr>
              <a:t>Команда</a:t>
            </a:r>
            <a:endParaRPr lang="ru-RU" sz="2000" dirty="0">
              <a:solidFill>
                <a:srgbClr val="03493A"/>
              </a:solidFill>
              <a:latin typeface="Muller Black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47812" y="4215457"/>
            <a:ext cx="2443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146E59"/>
                </a:solidFill>
                <a:latin typeface="Muller Black" pitchFamily="50" charset="-52"/>
              </a:rPr>
              <a:t>Старовойтенко</a:t>
            </a:r>
            <a:r>
              <a:rPr lang="ru-RU" dirty="0" smtClean="0">
                <a:solidFill>
                  <a:srgbClr val="146E59"/>
                </a:solidFill>
                <a:latin typeface="Muller Black" pitchFamily="50" charset="-52"/>
              </a:rPr>
              <a:t> </a:t>
            </a:r>
            <a:r>
              <a:rPr lang="ru-RU" dirty="0">
                <a:solidFill>
                  <a:srgbClr val="146E59"/>
                </a:solidFill>
                <a:latin typeface="Muller Black" pitchFamily="50" charset="-52"/>
              </a:rPr>
              <a:t>Павел Константинович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9755" y="1766782"/>
            <a:ext cx="1845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46E59"/>
                </a:solidFill>
                <a:latin typeface="Muller Black" pitchFamily="50" charset="-52"/>
              </a:rPr>
              <a:t>Ларьков Максим </a:t>
            </a:r>
            <a:r>
              <a:rPr lang="ru-RU" dirty="0" smtClean="0">
                <a:solidFill>
                  <a:srgbClr val="146E59"/>
                </a:solidFill>
                <a:latin typeface="Muller Black" pitchFamily="50" charset="-52"/>
              </a:rPr>
              <a:t>Алексеевич</a:t>
            </a:r>
            <a:endParaRPr lang="ru-RU" dirty="0">
              <a:solidFill>
                <a:srgbClr val="146E59"/>
              </a:solidFill>
              <a:latin typeface="Muller Black" pitchFamily="50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01317" y="1766782"/>
            <a:ext cx="1845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46E59"/>
                </a:solidFill>
                <a:latin typeface="Muller Black" pitchFamily="50" charset="-52"/>
              </a:rPr>
              <a:t>Карпухин Даниил </a:t>
            </a:r>
            <a:r>
              <a:rPr lang="ru-RU" dirty="0" smtClean="0">
                <a:solidFill>
                  <a:srgbClr val="146E59"/>
                </a:solidFill>
                <a:latin typeface="Muller Black" pitchFamily="50" charset="-52"/>
              </a:rPr>
              <a:t>Сергеевич</a:t>
            </a:r>
            <a:endParaRPr lang="ru-RU" dirty="0">
              <a:solidFill>
                <a:srgbClr val="146E59"/>
              </a:solidFill>
              <a:latin typeface="Muller Black" pitchFamily="50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77109" y="1766782"/>
            <a:ext cx="1845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46E59"/>
                </a:solidFill>
                <a:latin typeface="Muller Black" pitchFamily="50" charset="-52"/>
              </a:rPr>
              <a:t>Денискин Матвей Евгеньевич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74051" y="1766782"/>
            <a:ext cx="1845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46E59"/>
                </a:solidFill>
                <a:latin typeface="Muller Black" pitchFamily="50" charset="-52"/>
              </a:rPr>
              <a:t>Драгомиров Павел Дмитриевич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9754" y="4215457"/>
            <a:ext cx="1845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146E59"/>
                </a:solidFill>
                <a:latin typeface="Muller Black" pitchFamily="50" charset="-52"/>
              </a:rPr>
              <a:t>Новоселов</a:t>
            </a:r>
          </a:p>
          <a:p>
            <a:r>
              <a:rPr lang="ru-RU" dirty="0" smtClean="0">
                <a:solidFill>
                  <a:srgbClr val="146E59"/>
                </a:solidFill>
                <a:latin typeface="Muller Black" pitchFamily="50" charset="-52"/>
              </a:rPr>
              <a:t>Михаил </a:t>
            </a:r>
            <a:r>
              <a:rPr lang="ru-RU" dirty="0">
                <a:solidFill>
                  <a:srgbClr val="146E59"/>
                </a:solidFill>
                <a:latin typeface="Muller Black" pitchFamily="50" charset="-52"/>
              </a:rPr>
              <a:t>Сергеевич</a:t>
            </a:r>
          </a:p>
          <a:p>
            <a:endParaRPr lang="ru-RU" dirty="0">
              <a:solidFill>
                <a:srgbClr val="146E59"/>
              </a:solidFill>
              <a:latin typeface="Muller Black" pitchFamily="50" charset="-5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32565" y="4215457"/>
            <a:ext cx="2080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46E59"/>
                </a:solidFill>
                <a:latin typeface="Muller Black" pitchFamily="50" charset="-52"/>
              </a:rPr>
              <a:t>Косенко </a:t>
            </a:r>
            <a:endParaRPr lang="en-US" dirty="0" smtClean="0">
              <a:solidFill>
                <a:srgbClr val="146E59"/>
              </a:solidFill>
              <a:latin typeface="Muller Black" pitchFamily="50" charset="-52"/>
            </a:endParaRPr>
          </a:p>
          <a:p>
            <a:r>
              <a:rPr lang="ru-RU" dirty="0" smtClean="0">
                <a:solidFill>
                  <a:srgbClr val="146E59"/>
                </a:solidFill>
                <a:latin typeface="Muller Black" pitchFamily="50" charset="-52"/>
              </a:rPr>
              <a:t>Даниил </a:t>
            </a:r>
            <a:r>
              <a:rPr lang="ru-RU" dirty="0" smtClean="0">
                <a:solidFill>
                  <a:srgbClr val="146E59"/>
                </a:solidFill>
                <a:latin typeface="Muller Black" pitchFamily="50" charset="-52"/>
              </a:rPr>
              <a:t>Александрович</a:t>
            </a:r>
            <a:endParaRPr lang="ru-RU" dirty="0">
              <a:solidFill>
                <a:srgbClr val="146E59"/>
              </a:solidFill>
              <a:latin typeface="Muller Black" pitchFamily="50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1317" y="2686506"/>
            <a:ext cx="1168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46E59"/>
                </a:solidFill>
                <a:latin typeface="Muller Regular" pitchFamily="50" charset="-52"/>
              </a:rPr>
              <a:t>UI/UX </a:t>
            </a:r>
            <a:endParaRPr lang="ru-RU" dirty="0" smtClean="0">
              <a:solidFill>
                <a:srgbClr val="146E59"/>
              </a:solidFill>
              <a:latin typeface="Muller Regular" pitchFamily="50" charset="-52"/>
            </a:endParaRPr>
          </a:p>
          <a:p>
            <a:r>
              <a:rPr lang="en-US" dirty="0" smtClean="0">
                <a:solidFill>
                  <a:srgbClr val="146E59"/>
                </a:solidFill>
                <a:latin typeface="Muller Regular" pitchFamily="50" charset="-52"/>
              </a:rPr>
              <a:t>Designer</a:t>
            </a:r>
            <a:endParaRPr lang="ru-RU" dirty="0">
              <a:solidFill>
                <a:srgbClr val="146E59"/>
              </a:solidFill>
              <a:latin typeface="Muller Regular" pitchFamily="50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9754" y="5138787"/>
            <a:ext cx="1181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146E59"/>
                </a:solidFill>
                <a:latin typeface="Muller Regular" pitchFamily="50" charset="-52"/>
              </a:rPr>
              <a:t>DevOps</a:t>
            </a:r>
          </a:p>
          <a:p>
            <a:r>
              <a:rPr lang="en-US" b="1" dirty="0">
                <a:solidFill>
                  <a:srgbClr val="146E59"/>
                </a:solidFill>
                <a:latin typeface="Muller Regular" pitchFamily="50" charset="-52"/>
              </a:rPr>
              <a:t>Engineer</a:t>
            </a:r>
            <a:endParaRPr lang="ru-RU" dirty="0">
              <a:solidFill>
                <a:srgbClr val="146E59"/>
              </a:solidFill>
              <a:latin typeface="Muller Regular" pitchFamily="50" charset="-5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74051" y="2686505"/>
            <a:ext cx="1319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146E59"/>
                </a:solidFill>
                <a:latin typeface="Muller Regular" pitchFamily="50" charset="-52"/>
              </a:rPr>
              <a:t>Backend</a:t>
            </a:r>
          </a:p>
          <a:p>
            <a:r>
              <a:rPr lang="en-US" dirty="0" smtClean="0">
                <a:solidFill>
                  <a:srgbClr val="146E59"/>
                </a:solidFill>
                <a:latin typeface="Muller Regular" pitchFamily="50" charset="-52"/>
              </a:rPr>
              <a:t>Developer</a:t>
            </a:r>
            <a:endParaRPr lang="ru-RU" dirty="0">
              <a:solidFill>
                <a:srgbClr val="146E59"/>
              </a:solidFill>
              <a:latin typeface="Muller Regular" pitchFamily="50" charset="-5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32565" y="5138787"/>
            <a:ext cx="2080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146E59"/>
                </a:solidFill>
                <a:latin typeface="Muller Regular" pitchFamily="50" charset="-52"/>
              </a:rPr>
              <a:t>Quality Assurance Engineer</a:t>
            </a:r>
            <a:endParaRPr lang="ru-RU" sz="1600" dirty="0">
              <a:solidFill>
                <a:srgbClr val="146E59"/>
              </a:solidFill>
              <a:latin typeface="Muller Regular" pitchFamily="50" charset="-5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47812" y="5138787"/>
            <a:ext cx="2033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146E59"/>
                </a:solidFill>
                <a:latin typeface="Muller Regular" pitchFamily="50" charset="-52"/>
              </a:rPr>
              <a:t>Quality Assurance Engineer</a:t>
            </a:r>
            <a:endParaRPr lang="ru-RU" sz="1600" dirty="0">
              <a:solidFill>
                <a:srgbClr val="146E59"/>
              </a:solidFill>
              <a:latin typeface="Muller Regular" pitchFamily="50" charset="-5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79754" y="2686505"/>
            <a:ext cx="1372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146E59"/>
                </a:solidFill>
                <a:latin typeface="Muller Regular" pitchFamily="50" charset="-52"/>
              </a:rPr>
              <a:t>Team-lead</a:t>
            </a:r>
            <a:endParaRPr lang="ru-RU" dirty="0">
              <a:solidFill>
                <a:srgbClr val="146E59"/>
              </a:solidFill>
              <a:latin typeface="Muller Regular" pitchFamily="50" charset="-52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377109" y="2686569"/>
            <a:ext cx="17000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146E59"/>
                </a:solidFill>
                <a:latin typeface="Muller Regular" pitchFamily="50" charset="-52"/>
              </a:rPr>
              <a:t>Web Developer</a:t>
            </a:r>
            <a:endParaRPr lang="ru-RU" dirty="0">
              <a:solidFill>
                <a:srgbClr val="146E59"/>
              </a:solidFill>
              <a:latin typeface="Muller Regular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29289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</TotalTime>
  <Words>503</Words>
  <Application>Microsoft Office PowerPoint</Application>
  <PresentationFormat>Широкоэкранный</PresentationFormat>
  <Paragraphs>131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Muller Black</vt:lpstr>
      <vt:lpstr>Muller Regular</vt:lpstr>
      <vt:lpstr>Тема Office</vt:lpstr>
      <vt:lpstr>Интерактивная платформа-сообщество для стажеров и участников молодежных карьерных проектов </vt:lpstr>
      <vt:lpstr>Цели</vt:lpstr>
      <vt:lpstr>Составляющие  проекта</vt:lpstr>
      <vt:lpstr>Презентация PowerPoint</vt:lpstr>
      <vt:lpstr>Ценностное предложение для пользователей</vt:lpstr>
      <vt:lpstr>Ценностное предложение для пользователей</vt:lpstr>
      <vt:lpstr>Ценностное предложение для пользователей</vt:lpstr>
      <vt:lpstr>Ценности проекта для пользователей</vt:lpstr>
      <vt:lpstr>Презентация PowerPoint</vt:lpstr>
      <vt:lpstr>Презентация PowerPoint</vt:lpstr>
      <vt:lpstr>План  реализации  проекта</vt:lpstr>
      <vt:lpstr>Анализ доходов</vt:lpstr>
      <vt:lpstr>Команда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Интерактивная платформа-сообщество для стажеров и участников молодежных карьерных проектов</dc:title>
  <dc:creator>MatZline</dc:creator>
  <cp:lastModifiedBy>MatZline</cp:lastModifiedBy>
  <cp:revision>372</cp:revision>
  <dcterms:created xsi:type="dcterms:W3CDTF">2023-11-20T17:37:40Z</dcterms:created>
  <dcterms:modified xsi:type="dcterms:W3CDTF">2023-12-13T17:26:07Z</dcterms:modified>
</cp:coreProperties>
</file>