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3" r:id="rId1"/>
  </p:sldMasterIdLst>
  <p:sldIdLst>
    <p:sldId id="256" r:id="rId2"/>
    <p:sldId id="273" r:id="rId3"/>
    <p:sldId id="258" r:id="rId4"/>
    <p:sldId id="263" r:id="rId5"/>
    <p:sldId id="260" r:id="rId6"/>
    <p:sldId id="257" r:id="rId7"/>
    <p:sldId id="259" r:id="rId8"/>
    <p:sldId id="266" r:id="rId9"/>
    <p:sldId id="267" r:id="rId10"/>
    <p:sldId id="272" r:id="rId11"/>
    <p:sldId id="269" r:id="rId12"/>
    <p:sldId id="268" r:id="rId13"/>
    <p:sldId id="270" r:id="rId14"/>
    <p:sldId id="271" r:id="rId15"/>
    <p:sldId id="262" r:id="rId16"/>
    <p:sldId id="265" r:id="rId17"/>
    <p:sldId id="26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2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7D712B-4E01-E040-1217-4377CFCDDAEF}" v="3587" dt="2024-11-27T18:43:26.814"/>
    <p1510:client id="{A3BAF599-E088-7DF4-E873-2A036449FB45}" v="358" dt="2024-11-27T19:14:56.5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3.png"/><Relationship Id="rId4" Type="http://schemas.openxmlformats.org/officeDocument/2006/relationships/image" Target="../media/image1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3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257B43-A495-44FE-8B8F-85E24E5F9780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ECC4330-720D-4F97-939C-8ECFB1A29E01}">
      <dgm:prSet/>
      <dgm:spPr/>
      <dgm:t>
        <a:bodyPr/>
        <a:lstStyle/>
        <a:p>
          <a:r>
            <a:rPr lang="ru-RU" b="1">
              <a:solidFill>
                <a:srgbClr val="FF7214"/>
              </a:solidFill>
            </a:rPr>
            <a:t>Проблема</a:t>
          </a:r>
          <a:r>
            <a:rPr lang="ru-RU"/>
            <a:t>: отсутствует централизованная информация о подборе рабочих для ремонтных услуг в России. Нет портала, который бы рекомендовал квалифицированных специалистов, соответствующих запросам потребителей.</a:t>
          </a:r>
          <a:endParaRPr lang="en-US"/>
        </a:p>
      </dgm:t>
    </dgm:pt>
    <dgm:pt modelId="{AA55ACB8-7FD6-4C52-8A3E-A5596346795A}" type="parTrans" cxnId="{7FA451D1-8BC4-4E76-B242-2D358FC27BCC}">
      <dgm:prSet/>
      <dgm:spPr/>
      <dgm:t>
        <a:bodyPr/>
        <a:lstStyle/>
        <a:p>
          <a:endParaRPr lang="en-US"/>
        </a:p>
      </dgm:t>
    </dgm:pt>
    <dgm:pt modelId="{BDC80EB9-6836-47B3-A260-89A277B7590D}" type="sibTrans" cxnId="{7FA451D1-8BC4-4E76-B242-2D358FC27BCC}">
      <dgm:prSet/>
      <dgm:spPr/>
      <dgm:t>
        <a:bodyPr/>
        <a:lstStyle/>
        <a:p>
          <a:endParaRPr lang="en-US"/>
        </a:p>
      </dgm:t>
    </dgm:pt>
    <dgm:pt modelId="{CA8608BA-DDA4-4F3C-80AC-057F2A05CD97}">
      <dgm:prSet/>
      <dgm:spPr/>
      <dgm:t>
        <a:bodyPr/>
        <a:lstStyle/>
        <a:p>
          <a:pPr rtl="0"/>
          <a:r>
            <a:rPr lang="ru-RU" b="1">
              <a:solidFill>
                <a:srgbClr val="FFC000"/>
              </a:solidFill>
            </a:rPr>
            <a:t>Решение</a:t>
          </a:r>
          <a:r>
            <a:rPr lang="ru-RU"/>
            <a:t>:</a:t>
          </a:r>
          <a:r>
            <a:rPr lang="ru-RU">
              <a:solidFill>
                <a:srgbClr val="000000"/>
              </a:solidFill>
              <a:latin typeface="Sabon Next LT"/>
              <a:ea typeface="Roboto"/>
              <a:cs typeface="Sabon Next LT"/>
            </a:rPr>
            <a:t> создание цифровой платформы с персонализированной рекомендательной системой поиска и подбора компаний или отдельных мастеров в сфере ремонтных услуг на основе технологий искусственного интеллекта.</a:t>
          </a:r>
          <a:endParaRPr lang="ru-RU">
            <a:solidFill>
              <a:srgbClr val="000000"/>
            </a:solidFill>
            <a:latin typeface="Sabon Next LT"/>
            <a:ea typeface="Roboto"/>
            <a:cs typeface="Roboto"/>
          </a:endParaRPr>
        </a:p>
      </dgm:t>
    </dgm:pt>
    <dgm:pt modelId="{3EBE9F31-8BAE-403A-95F9-08AC5D878046}" type="parTrans" cxnId="{002BCAA9-2E21-48D1-9332-CEA516E87A7F}">
      <dgm:prSet/>
      <dgm:spPr/>
      <dgm:t>
        <a:bodyPr/>
        <a:lstStyle/>
        <a:p>
          <a:endParaRPr lang="en-US"/>
        </a:p>
      </dgm:t>
    </dgm:pt>
    <dgm:pt modelId="{1BA3408A-71D3-4A52-B6F7-130D8BAC0640}" type="sibTrans" cxnId="{002BCAA9-2E21-48D1-9332-CEA516E87A7F}">
      <dgm:prSet/>
      <dgm:spPr/>
      <dgm:t>
        <a:bodyPr/>
        <a:lstStyle/>
        <a:p>
          <a:endParaRPr lang="en-US"/>
        </a:p>
      </dgm:t>
    </dgm:pt>
    <dgm:pt modelId="{9AA3E5CE-A078-4C2C-8ED8-0B1C2E71DE03}" type="pres">
      <dgm:prSet presAssocID="{AB257B43-A495-44FE-8B8F-85E24E5F978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3E6B2D9-5A0E-4C54-A331-676497F65EB1}" type="pres">
      <dgm:prSet presAssocID="{AECC4330-720D-4F97-939C-8ECFB1A29E01}" presName="thickLine" presStyleLbl="alignNode1" presStyleIdx="0" presStyleCnt="2"/>
      <dgm:spPr/>
    </dgm:pt>
    <dgm:pt modelId="{7D51A0BA-74FC-4FB8-B849-7B9314C1213D}" type="pres">
      <dgm:prSet presAssocID="{AECC4330-720D-4F97-939C-8ECFB1A29E01}" presName="horz1" presStyleCnt="0"/>
      <dgm:spPr/>
    </dgm:pt>
    <dgm:pt modelId="{12E69090-E152-478C-B38E-128B98A9D880}" type="pres">
      <dgm:prSet presAssocID="{AECC4330-720D-4F97-939C-8ECFB1A29E01}" presName="tx1" presStyleLbl="revTx" presStyleIdx="0" presStyleCnt="2"/>
      <dgm:spPr/>
      <dgm:t>
        <a:bodyPr/>
        <a:lstStyle/>
        <a:p>
          <a:endParaRPr lang="ru-RU"/>
        </a:p>
      </dgm:t>
    </dgm:pt>
    <dgm:pt modelId="{7E70B98B-B9DC-42D0-AF46-02EE07380463}" type="pres">
      <dgm:prSet presAssocID="{AECC4330-720D-4F97-939C-8ECFB1A29E01}" presName="vert1" presStyleCnt="0"/>
      <dgm:spPr/>
    </dgm:pt>
    <dgm:pt modelId="{BD1612E4-64C1-4F4E-B2C5-E0EE6B5C6801}" type="pres">
      <dgm:prSet presAssocID="{CA8608BA-DDA4-4F3C-80AC-057F2A05CD97}" presName="thickLine" presStyleLbl="alignNode1" presStyleIdx="1" presStyleCnt="2"/>
      <dgm:spPr/>
    </dgm:pt>
    <dgm:pt modelId="{498D3813-5EAE-486D-B6DC-E6F934B5FC75}" type="pres">
      <dgm:prSet presAssocID="{CA8608BA-DDA4-4F3C-80AC-057F2A05CD97}" presName="horz1" presStyleCnt="0"/>
      <dgm:spPr/>
    </dgm:pt>
    <dgm:pt modelId="{9132CA8B-9FF6-4A1C-A2DD-62F308D26727}" type="pres">
      <dgm:prSet presAssocID="{CA8608BA-DDA4-4F3C-80AC-057F2A05CD97}" presName="tx1" presStyleLbl="revTx" presStyleIdx="1" presStyleCnt="2"/>
      <dgm:spPr/>
      <dgm:t>
        <a:bodyPr/>
        <a:lstStyle/>
        <a:p>
          <a:endParaRPr lang="ru-RU"/>
        </a:p>
      </dgm:t>
    </dgm:pt>
    <dgm:pt modelId="{6000AF21-04D5-4AEF-8B99-D8FEE2540617}" type="pres">
      <dgm:prSet presAssocID="{CA8608BA-DDA4-4F3C-80AC-057F2A05CD97}" presName="vert1" presStyleCnt="0"/>
      <dgm:spPr/>
    </dgm:pt>
  </dgm:ptLst>
  <dgm:cxnLst>
    <dgm:cxn modelId="{002BCAA9-2E21-48D1-9332-CEA516E87A7F}" srcId="{AB257B43-A495-44FE-8B8F-85E24E5F9780}" destId="{CA8608BA-DDA4-4F3C-80AC-057F2A05CD97}" srcOrd="1" destOrd="0" parTransId="{3EBE9F31-8BAE-403A-95F9-08AC5D878046}" sibTransId="{1BA3408A-71D3-4A52-B6F7-130D8BAC0640}"/>
    <dgm:cxn modelId="{3C78E4A2-CA41-488C-BFB0-2804A4E2B616}" type="presOf" srcId="{CA8608BA-DDA4-4F3C-80AC-057F2A05CD97}" destId="{9132CA8B-9FF6-4A1C-A2DD-62F308D26727}" srcOrd="0" destOrd="0" presId="urn:microsoft.com/office/officeart/2008/layout/LinedList"/>
    <dgm:cxn modelId="{7FA451D1-8BC4-4E76-B242-2D358FC27BCC}" srcId="{AB257B43-A495-44FE-8B8F-85E24E5F9780}" destId="{AECC4330-720D-4F97-939C-8ECFB1A29E01}" srcOrd="0" destOrd="0" parTransId="{AA55ACB8-7FD6-4C52-8A3E-A5596346795A}" sibTransId="{BDC80EB9-6836-47B3-A260-89A277B7590D}"/>
    <dgm:cxn modelId="{E830C4C5-8219-40EF-B186-E2EC549A562A}" type="presOf" srcId="{AECC4330-720D-4F97-939C-8ECFB1A29E01}" destId="{12E69090-E152-478C-B38E-128B98A9D880}" srcOrd="0" destOrd="0" presId="urn:microsoft.com/office/officeart/2008/layout/LinedList"/>
    <dgm:cxn modelId="{4DEF4D68-71D0-4D93-8FB3-DD39230262BE}" type="presOf" srcId="{AB257B43-A495-44FE-8B8F-85E24E5F9780}" destId="{9AA3E5CE-A078-4C2C-8ED8-0B1C2E71DE03}" srcOrd="0" destOrd="0" presId="urn:microsoft.com/office/officeart/2008/layout/LinedList"/>
    <dgm:cxn modelId="{EC712ADD-FBFE-4BD9-A8D2-F5227E1DC471}" type="presParOf" srcId="{9AA3E5CE-A078-4C2C-8ED8-0B1C2E71DE03}" destId="{53E6B2D9-5A0E-4C54-A331-676497F65EB1}" srcOrd="0" destOrd="0" presId="urn:microsoft.com/office/officeart/2008/layout/LinedList"/>
    <dgm:cxn modelId="{02750BB6-6992-4A19-8261-946B7F9F5410}" type="presParOf" srcId="{9AA3E5CE-A078-4C2C-8ED8-0B1C2E71DE03}" destId="{7D51A0BA-74FC-4FB8-B849-7B9314C1213D}" srcOrd="1" destOrd="0" presId="urn:microsoft.com/office/officeart/2008/layout/LinedList"/>
    <dgm:cxn modelId="{7B43451B-892B-4E12-9C16-5DDC3D4021DA}" type="presParOf" srcId="{7D51A0BA-74FC-4FB8-B849-7B9314C1213D}" destId="{12E69090-E152-478C-B38E-128B98A9D880}" srcOrd="0" destOrd="0" presId="urn:microsoft.com/office/officeart/2008/layout/LinedList"/>
    <dgm:cxn modelId="{57178853-16A2-4F64-9227-6D0AC57DA67D}" type="presParOf" srcId="{7D51A0BA-74FC-4FB8-B849-7B9314C1213D}" destId="{7E70B98B-B9DC-42D0-AF46-02EE07380463}" srcOrd="1" destOrd="0" presId="urn:microsoft.com/office/officeart/2008/layout/LinedList"/>
    <dgm:cxn modelId="{63FE075F-7F1E-4CD9-B803-186FF8F91520}" type="presParOf" srcId="{9AA3E5CE-A078-4C2C-8ED8-0B1C2E71DE03}" destId="{BD1612E4-64C1-4F4E-B2C5-E0EE6B5C6801}" srcOrd="2" destOrd="0" presId="urn:microsoft.com/office/officeart/2008/layout/LinedList"/>
    <dgm:cxn modelId="{D51D2222-5E47-48A5-92DB-5930AEF23709}" type="presParOf" srcId="{9AA3E5CE-A078-4C2C-8ED8-0B1C2E71DE03}" destId="{498D3813-5EAE-486D-B6DC-E6F934B5FC75}" srcOrd="3" destOrd="0" presId="urn:microsoft.com/office/officeart/2008/layout/LinedList"/>
    <dgm:cxn modelId="{2DF6C5C4-FB63-4F34-A65F-C61077FE6110}" type="presParOf" srcId="{498D3813-5EAE-486D-B6DC-E6F934B5FC75}" destId="{9132CA8B-9FF6-4A1C-A2DD-62F308D26727}" srcOrd="0" destOrd="0" presId="urn:microsoft.com/office/officeart/2008/layout/LinedList"/>
    <dgm:cxn modelId="{409E8CF2-2FD3-4660-81D5-4E3F9F528979}" type="presParOf" srcId="{498D3813-5EAE-486D-B6DC-E6F934B5FC75}" destId="{6000AF21-04D5-4AEF-8B99-D8FEE254061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AE4378-3551-4C82-8148-4F1DA4FE5B4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B2B092-C9A3-4F70-A58C-8CB583F2503C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Разработана общая концепция проекта</a:t>
          </a:r>
          <a:endParaRPr lang="en-US" dirty="0"/>
        </a:p>
      </dgm:t>
    </dgm:pt>
    <dgm:pt modelId="{788BD04A-CE81-4B5E-9271-94F9179D2E1E}" type="parTrans" cxnId="{D7CBF432-EBBD-4BF8-941F-E494EFB9371F}">
      <dgm:prSet/>
      <dgm:spPr/>
      <dgm:t>
        <a:bodyPr/>
        <a:lstStyle/>
        <a:p>
          <a:endParaRPr lang="en-US"/>
        </a:p>
      </dgm:t>
    </dgm:pt>
    <dgm:pt modelId="{FD00D355-B9EE-4099-B622-C4F045767CCB}" type="sibTrans" cxnId="{D7CBF432-EBBD-4BF8-941F-E494EFB9371F}">
      <dgm:prSet/>
      <dgm:spPr/>
      <dgm:t>
        <a:bodyPr/>
        <a:lstStyle/>
        <a:p>
          <a:endParaRPr lang="en-US"/>
        </a:p>
      </dgm:t>
    </dgm:pt>
    <dgm:pt modelId="{5AD3C0A7-CBD1-4AE8-BE14-51505FED4AA7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Проведен анализ рынка целевой аудитории, потенциала рынка, конкурентов</a:t>
          </a:r>
          <a:endParaRPr lang="en-US" dirty="0"/>
        </a:p>
      </dgm:t>
    </dgm:pt>
    <dgm:pt modelId="{2E2F4602-94C4-484A-979B-AA39AD33BD0B}" type="parTrans" cxnId="{FB45A808-ABD7-4198-AD2A-E3E7E2DB1CCC}">
      <dgm:prSet/>
      <dgm:spPr/>
      <dgm:t>
        <a:bodyPr/>
        <a:lstStyle/>
        <a:p>
          <a:endParaRPr lang="en-US"/>
        </a:p>
      </dgm:t>
    </dgm:pt>
    <dgm:pt modelId="{81E35E97-9A53-476F-B632-03C028E8EED2}" type="sibTrans" cxnId="{FB45A808-ABD7-4198-AD2A-E3E7E2DB1CCC}">
      <dgm:prSet/>
      <dgm:spPr/>
      <dgm:t>
        <a:bodyPr/>
        <a:lstStyle/>
        <a:p>
          <a:endParaRPr lang="en-US"/>
        </a:p>
      </dgm:t>
    </dgm:pt>
    <dgm:pt modelId="{61BC3203-D332-40E7-8924-C2AB3E5DEBCB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Определены способы монетизации</a:t>
          </a:r>
          <a:endParaRPr lang="en-US" dirty="0"/>
        </a:p>
      </dgm:t>
    </dgm:pt>
    <dgm:pt modelId="{C2348E3C-A45B-4938-85D7-227A7EA490DC}" type="parTrans" cxnId="{AB576E80-4552-42D7-8A9D-371267BF3CE7}">
      <dgm:prSet/>
      <dgm:spPr/>
      <dgm:t>
        <a:bodyPr/>
        <a:lstStyle/>
        <a:p>
          <a:endParaRPr lang="en-US"/>
        </a:p>
      </dgm:t>
    </dgm:pt>
    <dgm:pt modelId="{F1EACF74-1888-4CD2-B10A-365455EA4A7B}" type="sibTrans" cxnId="{AB576E80-4552-42D7-8A9D-371267BF3CE7}">
      <dgm:prSet/>
      <dgm:spPr/>
      <dgm:t>
        <a:bodyPr/>
        <a:lstStyle/>
        <a:p>
          <a:endParaRPr lang="en-US"/>
        </a:p>
      </dgm:t>
    </dgm:pt>
    <dgm:pt modelId="{13CD871C-382B-4E15-A9ED-C96BA4D1C5A9}" type="pres">
      <dgm:prSet presAssocID="{2DAE4378-3551-4C82-8148-4F1DA4FE5B49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4CAA3E-8FA7-4150-9A87-BDB1C2CD0210}" type="pres">
      <dgm:prSet presAssocID="{E7B2B092-C9A3-4F70-A58C-8CB583F2503C}" presName="compNode" presStyleCnt="0"/>
      <dgm:spPr/>
    </dgm:pt>
    <dgm:pt modelId="{03C1143D-15C4-4C4B-BF26-30B51D46537E}" type="pres">
      <dgm:prSet presAssocID="{E7B2B092-C9A3-4F70-A58C-8CB583F2503C}" presName="bgRect" presStyleLbl="bgShp" presStyleIdx="0" presStyleCnt="3" custLinFactNeighborX="6412" custLinFactNeighborY="-15188"/>
      <dgm:spPr/>
      <dgm:t>
        <a:bodyPr/>
        <a:lstStyle/>
        <a:p>
          <a:endParaRPr lang="ru-RU"/>
        </a:p>
      </dgm:t>
    </dgm:pt>
    <dgm:pt modelId="{34B1F07D-F8B4-490A-97A4-4404BEABA79A}" type="pres">
      <dgm:prSet presAssocID="{E7B2B092-C9A3-4F70-A58C-8CB583F2503C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E9645D9C-CE08-4A0B-8E4A-CC9D38D5A455}" type="pres">
      <dgm:prSet presAssocID="{E7B2B092-C9A3-4F70-A58C-8CB583F2503C}" presName="spaceRect" presStyleCnt="0"/>
      <dgm:spPr/>
    </dgm:pt>
    <dgm:pt modelId="{85BEF0F2-DF91-4045-B780-B4DF8F0D4897}" type="pres">
      <dgm:prSet presAssocID="{E7B2B092-C9A3-4F70-A58C-8CB583F2503C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9EAF720-4B5E-45C0-AE0E-7CDB53493E86}" type="pres">
      <dgm:prSet presAssocID="{FD00D355-B9EE-4099-B622-C4F045767CCB}" presName="sibTrans" presStyleCnt="0"/>
      <dgm:spPr/>
    </dgm:pt>
    <dgm:pt modelId="{03AB1BC8-D3BF-4A99-A76D-FD5F09501C89}" type="pres">
      <dgm:prSet presAssocID="{5AD3C0A7-CBD1-4AE8-BE14-51505FED4AA7}" presName="compNode" presStyleCnt="0"/>
      <dgm:spPr/>
    </dgm:pt>
    <dgm:pt modelId="{907266E9-CE57-43AB-9085-0D9E7AA02753}" type="pres">
      <dgm:prSet presAssocID="{5AD3C0A7-CBD1-4AE8-BE14-51505FED4AA7}" presName="bgRect" presStyleLbl="bgShp" presStyleIdx="1" presStyleCnt="3"/>
      <dgm:spPr/>
    </dgm:pt>
    <dgm:pt modelId="{ADBB3783-7306-4540-9B35-5AF8022AA5A2}" type="pres">
      <dgm:prSet presAssocID="{5AD3C0A7-CBD1-4AE8-BE14-51505FED4AA7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Реклама"/>
        </a:ext>
      </dgm:extLst>
    </dgm:pt>
    <dgm:pt modelId="{03F69FE6-D32A-4801-9FA1-E9FBD3A699A3}" type="pres">
      <dgm:prSet presAssocID="{5AD3C0A7-CBD1-4AE8-BE14-51505FED4AA7}" presName="spaceRect" presStyleCnt="0"/>
      <dgm:spPr/>
    </dgm:pt>
    <dgm:pt modelId="{337EB7FB-BCF6-4D4F-8590-1B250B8B7C84}" type="pres">
      <dgm:prSet presAssocID="{5AD3C0A7-CBD1-4AE8-BE14-51505FED4AA7}" presName="parTx" presStyleLbl="revTx" presStyleIdx="1" presStyleCnt="3" custScaleX="10104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3B698AFB-E33E-402F-868E-CD7468761195}" type="pres">
      <dgm:prSet presAssocID="{81E35E97-9A53-476F-B632-03C028E8EED2}" presName="sibTrans" presStyleCnt="0"/>
      <dgm:spPr/>
    </dgm:pt>
    <dgm:pt modelId="{4A42D5AF-6A97-4559-ABFE-0AA8D96CBAF6}" type="pres">
      <dgm:prSet presAssocID="{61BC3203-D332-40E7-8924-C2AB3E5DEBCB}" presName="compNode" presStyleCnt="0"/>
      <dgm:spPr/>
    </dgm:pt>
    <dgm:pt modelId="{05683F1E-97AE-4D15-8F5D-E778E1FA3438}" type="pres">
      <dgm:prSet presAssocID="{61BC3203-D332-40E7-8924-C2AB3E5DEBCB}" presName="bgRect" presStyleLbl="bgShp" presStyleIdx="2" presStyleCnt="3"/>
      <dgm:spPr/>
    </dgm:pt>
    <dgm:pt modelId="{E1E68C17-9783-4755-A4F3-4F49F5B0B576}" type="pres">
      <dgm:prSet presAssocID="{61BC3203-D332-40E7-8924-C2AB3E5DEBCB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Документ"/>
        </a:ext>
      </dgm:extLst>
    </dgm:pt>
    <dgm:pt modelId="{A1A289D4-C82B-4695-BEB9-00BA3CBD736B}" type="pres">
      <dgm:prSet presAssocID="{61BC3203-D332-40E7-8924-C2AB3E5DEBCB}" presName="spaceRect" presStyleCnt="0"/>
      <dgm:spPr/>
    </dgm:pt>
    <dgm:pt modelId="{94731889-1330-4D45-8666-68AE9E0D3D4D}" type="pres">
      <dgm:prSet presAssocID="{61BC3203-D332-40E7-8924-C2AB3E5DEBCB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630222D3-FB81-418C-8D1E-100AF492F944}" type="presOf" srcId="{E7B2B092-C9A3-4F70-A58C-8CB583F2503C}" destId="{85BEF0F2-DF91-4045-B780-B4DF8F0D4897}" srcOrd="0" destOrd="0" presId="urn:microsoft.com/office/officeart/2018/2/layout/IconVerticalSolidList"/>
    <dgm:cxn modelId="{FB45A808-ABD7-4198-AD2A-E3E7E2DB1CCC}" srcId="{2DAE4378-3551-4C82-8148-4F1DA4FE5B49}" destId="{5AD3C0A7-CBD1-4AE8-BE14-51505FED4AA7}" srcOrd="1" destOrd="0" parTransId="{2E2F4602-94C4-484A-979B-AA39AD33BD0B}" sibTransId="{81E35E97-9A53-476F-B632-03C028E8EED2}"/>
    <dgm:cxn modelId="{AB576E80-4552-42D7-8A9D-371267BF3CE7}" srcId="{2DAE4378-3551-4C82-8148-4F1DA4FE5B49}" destId="{61BC3203-D332-40E7-8924-C2AB3E5DEBCB}" srcOrd="2" destOrd="0" parTransId="{C2348E3C-A45B-4938-85D7-227A7EA490DC}" sibTransId="{F1EACF74-1888-4CD2-B10A-365455EA4A7B}"/>
    <dgm:cxn modelId="{B1144DFA-CBE6-4FB8-A581-A6AD00A406CD}" type="presOf" srcId="{2DAE4378-3551-4C82-8148-4F1DA4FE5B49}" destId="{13CD871C-382B-4E15-A9ED-C96BA4D1C5A9}" srcOrd="0" destOrd="0" presId="urn:microsoft.com/office/officeart/2018/2/layout/IconVerticalSolidList"/>
    <dgm:cxn modelId="{2439804C-A54C-4F60-80A6-C69EA4B49529}" type="presOf" srcId="{5AD3C0A7-CBD1-4AE8-BE14-51505FED4AA7}" destId="{337EB7FB-BCF6-4D4F-8590-1B250B8B7C84}" srcOrd="0" destOrd="0" presId="urn:microsoft.com/office/officeart/2018/2/layout/IconVerticalSolidList"/>
    <dgm:cxn modelId="{2FC21462-E1CA-4253-825D-1BAF716696C9}" type="presOf" srcId="{61BC3203-D332-40E7-8924-C2AB3E5DEBCB}" destId="{94731889-1330-4D45-8666-68AE9E0D3D4D}" srcOrd="0" destOrd="0" presId="urn:microsoft.com/office/officeart/2018/2/layout/IconVerticalSolidList"/>
    <dgm:cxn modelId="{D7CBF432-EBBD-4BF8-941F-E494EFB9371F}" srcId="{2DAE4378-3551-4C82-8148-4F1DA4FE5B49}" destId="{E7B2B092-C9A3-4F70-A58C-8CB583F2503C}" srcOrd="0" destOrd="0" parTransId="{788BD04A-CE81-4B5E-9271-94F9179D2E1E}" sibTransId="{FD00D355-B9EE-4099-B622-C4F045767CCB}"/>
    <dgm:cxn modelId="{CABBACFE-358A-4594-81FA-BD893CD310FA}" type="presParOf" srcId="{13CD871C-382B-4E15-A9ED-C96BA4D1C5A9}" destId="{394CAA3E-8FA7-4150-9A87-BDB1C2CD0210}" srcOrd="0" destOrd="0" presId="urn:microsoft.com/office/officeart/2018/2/layout/IconVerticalSolidList"/>
    <dgm:cxn modelId="{2B47E927-7248-47ED-96C0-F2B4A4CE4712}" type="presParOf" srcId="{394CAA3E-8FA7-4150-9A87-BDB1C2CD0210}" destId="{03C1143D-15C4-4C4B-BF26-30B51D46537E}" srcOrd="0" destOrd="0" presId="urn:microsoft.com/office/officeart/2018/2/layout/IconVerticalSolidList"/>
    <dgm:cxn modelId="{6DA3DE0E-BD6D-44AA-8EF3-236F3722C2A1}" type="presParOf" srcId="{394CAA3E-8FA7-4150-9A87-BDB1C2CD0210}" destId="{34B1F07D-F8B4-490A-97A4-4404BEABA79A}" srcOrd="1" destOrd="0" presId="urn:microsoft.com/office/officeart/2018/2/layout/IconVerticalSolidList"/>
    <dgm:cxn modelId="{F98D742B-BDDC-4C5B-B5C8-9B1679251B5D}" type="presParOf" srcId="{394CAA3E-8FA7-4150-9A87-BDB1C2CD0210}" destId="{E9645D9C-CE08-4A0B-8E4A-CC9D38D5A455}" srcOrd="2" destOrd="0" presId="urn:microsoft.com/office/officeart/2018/2/layout/IconVerticalSolidList"/>
    <dgm:cxn modelId="{57DF7873-7A24-402A-8E6E-77A11D9FD2E0}" type="presParOf" srcId="{394CAA3E-8FA7-4150-9A87-BDB1C2CD0210}" destId="{85BEF0F2-DF91-4045-B780-B4DF8F0D4897}" srcOrd="3" destOrd="0" presId="urn:microsoft.com/office/officeart/2018/2/layout/IconVerticalSolidList"/>
    <dgm:cxn modelId="{5DC19B97-6FCD-4DDE-817C-E364F1AAF363}" type="presParOf" srcId="{13CD871C-382B-4E15-A9ED-C96BA4D1C5A9}" destId="{89EAF720-4B5E-45C0-AE0E-7CDB53493E86}" srcOrd="1" destOrd="0" presId="urn:microsoft.com/office/officeart/2018/2/layout/IconVerticalSolidList"/>
    <dgm:cxn modelId="{C2A5B2EF-D971-4D14-87AB-EB5774E9748D}" type="presParOf" srcId="{13CD871C-382B-4E15-A9ED-C96BA4D1C5A9}" destId="{03AB1BC8-D3BF-4A99-A76D-FD5F09501C89}" srcOrd="2" destOrd="0" presId="urn:microsoft.com/office/officeart/2018/2/layout/IconVerticalSolidList"/>
    <dgm:cxn modelId="{8212273D-0303-4BA2-BE31-85B9B1617BFA}" type="presParOf" srcId="{03AB1BC8-D3BF-4A99-A76D-FD5F09501C89}" destId="{907266E9-CE57-43AB-9085-0D9E7AA02753}" srcOrd="0" destOrd="0" presId="urn:microsoft.com/office/officeart/2018/2/layout/IconVerticalSolidList"/>
    <dgm:cxn modelId="{4454D8AE-BB47-4F54-9BA5-6AC2C16D5271}" type="presParOf" srcId="{03AB1BC8-D3BF-4A99-A76D-FD5F09501C89}" destId="{ADBB3783-7306-4540-9B35-5AF8022AA5A2}" srcOrd="1" destOrd="0" presId="urn:microsoft.com/office/officeart/2018/2/layout/IconVerticalSolidList"/>
    <dgm:cxn modelId="{8F39A9D3-9C60-4362-A0FE-102D8FC49BD6}" type="presParOf" srcId="{03AB1BC8-D3BF-4A99-A76D-FD5F09501C89}" destId="{03F69FE6-D32A-4801-9FA1-E9FBD3A699A3}" srcOrd="2" destOrd="0" presId="urn:microsoft.com/office/officeart/2018/2/layout/IconVerticalSolidList"/>
    <dgm:cxn modelId="{124608D7-4E6E-4BAB-8995-FD36322F7035}" type="presParOf" srcId="{03AB1BC8-D3BF-4A99-A76D-FD5F09501C89}" destId="{337EB7FB-BCF6-4D4F-8590-1B250B8B7C84}" srcOrd="3" destOrd="0" presId="urn:microsoft.com/office/officeart/2018/2/layout/IconVerticalSolidList"/>
    <dgm:cxn modelId="{970D0BE4-3DD0-4821-9995-6DA3ACCDFA36}" type="presParOf" srcId="{13CD871C-382B-4E15-A9ED-C96BA4D1C5A9}" destId="{3B698AFB-E33E-402F-868E-CD7468761195}" srcOrd="3" destOrd="0" presId="urn:microsoft.com/office/officeart/2018/2/layout/IconVerticalSolidList"/>
    <dgm:cxn modelId="{23AA7E07-B731-4CF1-B67F-AC734B0BEF99}" type="presParOf" srcId="{13CD871C-382B-4E15-A9ED-C96BA4D1C5A9}" destId="{4A42D5AF-6A97-4559-ABFE-0AA8D96CBAF6}" srcOrd="4" destOrd="0" presId="urn:microsoft.com/office/officeart/2018/2/layout/IconVerticalSolidList"/>
    <dgm:cxn modelId="{299F2D9F-16EC-4BE3-BCCC-EB1CF50C5C94}" type="presParOf" srcId="{4A42D5AF-6A97-4559-ABFE-0AA8D96CBAF6}" destId="{05683F1E-97AE-4D15-8F5D-E778E1FA3438}" srcOrd="0" destOrd="0" presId="urn:microsoft.com/office/officeart/2018/2/layout/IconVerticalSolidList"/>
    <dgm:cxn modelId="{4B2402F8-AA12-42BF-8C79-5BF66A553BFF}" type="presParOf" srcId="{4A42D5AF-6A97-4559-ABFE-0AA8D96CBAF6}" destId="{E1E68C17-9783-4755-A4F3-4F49F5B0B576}" srcOrd="1" destOrd="0" presId="urn:microsoft.com/office/officeart/2018/2/layout/IconVerticalSolidList"/>
    <dgm:cxn modelId="{97134D67-D123-478D-B202-ACE295567577}" type="presParOf" srcId="{4A42D5AF-6A97-4559-ABFE-0AA8D96CBAF6}" destId="{A1A289D4-C82B-4695-BEB9-00BA3CBD736B}" srcOrd="2" destOrd="0" presId="urn:microsoft.com/office/officeart/2018/2/layout/IconVerticalSolidList"/>
    <dgm:cxn modelId="{64518B99-655E-459F-B4C7-31FAC7FED230}" type="presParOf" srcId="{4A42D5AF-6A97-4559-ABFE-0AA8D96CBAF6}" destId="{94731889-1330-4D45-8666-68AE9E0D3D4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E6B2D9-5A0E-4C54-A331-676497F65EB1}">
      <dsp:nvSpPr>
        <dsp:cNvPr id="0" name=""/>
        <dsp:cNvSpPr/>
      </dsp:nvSpPr>
      <dsp:spPr>
        <a:xfrm>
          <a:off x="0" y="0"/>
          <a:ext cx="700377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E69090-E152-478C-B38E-128B98A9D880}">
      <dsp:nvSpPr>
        <dsp:cNvPr id="0" name=""/>
        <dsp:cNvSpPr/>
      </dsp:nvSpPr>
      <dsp:spPr>
        <a:xfrm>
          <a:off x="0" y="0"/>
          <a:ext cx="7003777" cy="2921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>
              <a:solidFill>
                <a:srgbClr val="FF7214"/>
              </a:solidFill>
            </a:rPr>
            <a:t>Проблема</a:t>
          </a:r>
          <a:r>
            <a:rPr lang="ru-RU" sz="2900" kern="1200"/>
            <a:t>: отсутствует централизованная информация о подборе рабочих для ремонтных услуг в России. Нет портала, который бы рекомендовал квалифицированных специалистов, соответствующих запросам потребителей.</a:t>
          </a:r>
          <a:endParaRPr lang="en-US" sz="2900" kern="1200"/>
        </a:p>
      </dsp:txBody>
      <dsp:txXfrm>
        <a:off x="0" y="0"/>
        <a:ext cx="7003777" cy="2921802"/>
      </dsp:txXfrm>
    </dsp:sp>
    <dsp:sp modelId="{BD1612E4-64C1-4F4E-B2C5-E0EE6B5C6801}">
      <dsp:nvSpPr>
        <dsp:cNvPr id="0" name=""/>
        <dsp:cNvSpPr/>
      </dsp:nvSpPr>
      <dsp:spPr>
        <a:xfrm>
          <a:off x="0" y="2921802"/>
          <a:ext cx="7003777" cy="0"/>
        </a:xfrm>
        <a:prstGeom prst="line">
          <a:avLst/>
        </a:prstGeom>
        <a:solidFill>
          <a:schemeClr val="accent2">
            <a:hueOff val="-18572562"/>
            <a:satOff val="39051"/>
            <a:lumOff val="-6470"/>
            <a:alphaOff val="0"/>
          </a:schemeClr>
        </a:solidFill>
        <a:ln w="12700" cap="flat" cmpd="sng" algn="ctr">
          <a:solidFill>
            <a:schemeClr val="accent2">
              <a:hueOff val="-18572562"/>
              <a:satOff val="39051"/>
              <a:lumOff val="-64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32CA8B-9FF6-4A1C-A2DD-62F308D26727}">
      <dsp:nvSpPr>
        <dsp:cNvPr id="0" name=""/>
        <dsp:cNvSpPr/>
      </dsp:nvSpPr>
      <dsp:spPr>
        <a:xfrm>
          <a:off x="0" y="2921802"/>
          <a:ext cx="7003777" cy="2921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>
              <a:solidFill>
                <a:srgbClr val="FFC000"/>
              </a:solidFill>
            </a:rPr>
            <a:t>Решение</a:t>
          </a:r>
          <a:r>
            <a:rPr lang="ru-RU" sz="2900" kern="1200"/>
            <a:t>:</a:t>
          </a:r>
          <a:r>
            <a:rPr lang="ru-RU" sz="2900" kern="1200">
              <a:solidFill>
                <a:srgbClr val="000000"/>
              </a:solidFill>
              <a:latin typeface="Sabon Next LT"/>
              <a:ea typeface="Roboto"/>
              <a:cs typeface="Sabon Next LT"/>
            </a:rPr>
            <a:t> создание цифровой платформы с персонализированной рекомендательной системой поиска и подбора компаний или отдельных мастеров в сфере ремонтных услуг на основе технологий искусственного интеллекта.</a:t>
          </a:r>
          <a:endParaRPr lang="ru-RU" sz="2900" kern="1200">
            <a:solidFill>
              <a:srgbClr val="000000"/>
            </a:solidFill>
            <a:latin typeface="Sabon Next LT"/>
            <a:ea typeface="Roboto"/>
            <a:cs typeface="Roboto"/>
          </a:endParaRPr>
        </a:p>
      </dsp:txBody>
      <dsp:txXfrm>
        <a:off x="0" y="2921802"/>
        <a:ext cx="7003777" cy="29218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1143D-15C4-4C4B-BF26-30B51D46537E}">
      <dsp:nvSpPr>
        <dsp:cNvPr id="0" name=""/>
        <dsp:cNvSpPr/>
      </dsp:nvSpPr>
      <dsp:spPr>
        <a:xfrm>
          <a:off x="0" y="0"/>
          <a:ext cx="3963703" cy="90909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B1F07D-F8B4-490A-97A4-4404BEABA79A}">
      <dsp:nvSpPr>
        <dsp:cNvPr id="0" name=""/>
        <dsp:cNvSpPr/>
      </dsp:nvSpPr>
      <dsp:spPr>
        <a:xfrm>
          <a:off x="275001" y="207654"/>
          <a:ext cx="500002" cy="50000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BEF0F2-DF91-4045-B780-B4DF8F0D4897}">
      <dsp:nvSpPr>
        <dsp:cNvPr id="0" name=""/>
        <dsp:cNvSpPr/>
      </dsp:nvSpPr>
      <dsp:spPr>
        <a:xfrm>
          <a:off x="1050004" y="3107"/>
          <a:ext cx="2873655" cy="980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816" tIns="103816" rIns="103816" bIns="103816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Разработана общая концепция проекта</a:t>
          </a:r>
          <a:endParaRPr lang="en-US" sz="1400" kern="1200" dirty="0"/>
        </a:p>
      </dsp:txBody>
      <dsp:txXfrm>
        <a:off x="1050004" y="3107"/>
        <a:ext cx="2873655" cy="980940"/>
      </dsp:txXfrm>
    </dsp:sp>
    <dsp:sp modelId="{907266E9-CE57-43AB-9085-0D9E7AA02753}">
      <dsp:nvSpPr>
        <dsp:cNvPr id="0" name=""/>
        <dsp:cNvSpPr/>
      </dsp:nvSpPr>
      <dsp:spPr>
        <a:xfrm>
          <a:off x="0" y="1221852"/>
          <a:ext cx="3963703" cy="90909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BB3783-7306-4540-9B35-5AF8022AA5A2}">
      <dsp:nvSpPr>
        <dsp:cNvPr id="0" name=""/>
        <dsp:cNvSpPr/>
      </dsp:nvSpPr>
      <dsp:spPr>
        <a:xfrm>
          <a:off x="275001" y="1426398"/>
          <a:ext cx="500002" cy="50000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7EB7FB-BCF6-4D4F-8590-1B250B8B7C84}">
      <dsp:nvSpPr>
        <dsp:cNvPr id="0" name=""/>
        <dsp:cNvSpPr/>
      </dsp:nvSpPr>
      <dsp:spPr>
        <a:xfrm>
          <a:off x="1035032" y="1221852"/>
          <a:ext cx="2903599" cy="980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816" tIns="103816" rIns="103816" bIns="103816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Проведен анализ рынка целевой аудитории, потенциала рынка, конкурентов</a:t>
          </a:r>
          <a:endParaRPr lang="en-US" sz="1400" kern="1200" dirty="0"/>
        </a:p>
      </dsp:txBody>
      <dsp:txXfrm>
        <a:off x="1035032" y="1221852"/>
        <a:ext cx="2903599" cy="980940"/>
      </dsp:txXfrm>
    </dsp:sp>
    <dsp:sp modelId="{05683F1E-97AE-4D15-8F5D-E778E1FA3438}">
      <dsp:nvSpPr>
        <dsp:cNvPr id="0" name=""/>
        <dsp:cNvSpPr/>
      </dsp:nvSpPr>
      <dsp:spPr>
        <a:xfrm>
          <a:off x="0" y="2440597"/>
          <a:ext cx="3963703" cy="90909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E68C17-9783-4755-A4F3-4F49F5B0B576}">
      <dsp:nvSpPr>
        <dsp:cNvPr id="0" name=""/>
        <dsp:cNvSpPr/>
      </dsp:nvSpPr>
      <dsp:spPr>
        <a:xfrm>
          <a:off x="275001" y="2645143"/>
          <a:ext cx="500002" cy="500002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731889-1330-4D45-8666-68AE9E0D3D4D}">
      <dsp:nvSpPr>
        <dsp:cNvPr id="0" name=""/>
        <dsp:cNvSpPr/>
      </dsp:nvSpPr>
      <dsp:spPr>
        <a:xfrm>
          <a:off x="1050004" y="2440597"/>
          <a:ext cx="2873655" cy="980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816" tIns="103816" rIns="103816" bIns="103816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Определены способы монетизации</a:t>
          </a:r>
          <a:endParaRPr lang="en-US" sz="1400" kern="1200" dirty="0"/>
        </a:p>
      </dsp:txBody>
      <dsp:txXfrm>
        <a:off x="1050004" y="2440597"/>
        <a:ext cx="2873655" cy="9809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12/27/2024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1805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59822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07170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93717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1576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99928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12/27/2024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40855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12/27/2024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15418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38247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070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59883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9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947088.mobirisesite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rofi.ru/" TargetMode="External"/><Relationship Id="rId2" Type="http://schemas.openxmlformats.org/officeDocument/2006/relationships/hyperlink" Target="https://youdo.com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avito.r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6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5.png"/><Relationship Id="rId4" Type="http://schemas.openxmlformats.org/officeDocument/2006/relationships/diagramData" Target="../diagrams/data2.xml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4">
            <a:extLst>
              <a:ext uri="{FF2B5EF4-FFF2-40B4-BE49-F238E27FC236}">
                <a16:creationId xmlns:a16="http://schemas.microsoft.com/office/drawing/2014/main" id="{1E644DE9-8D09-43E2-BA69-F57482CFC9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3" name="Rectangle 26">
            <a:extLst>
              <a:ext uri="{FF2B5EF4-FFF2-40B4-BE49-F238E27FC236}">
                <a16:creationId xmlns:a16="http://schemas.microsoft.com/office/drawing/2014/main" id="{6C23C919-B32E-40FF-B3D8-631316E84E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6" name="Рисунок 5" descr="Picture background">
            <a:extLst>
              <a:ext uri="{FF2B5EF4-FFF2-40B4-BE49-F238E27FC236}">
                <a16:creationId xmlns:a16="http://schemas.microsoft.com/office/drawing/2014/main" id="{070917E5-EFB0-9473-2D74-026690F5826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b="20"/>
          <a:stretch/>
        </p:blipFill>
        <p:spPr>
          <a:xfrm>
            <a:off x="20" y="10"/>
            <a:ext cx="12191980" cy="68566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5245" y="944928"/>
            <a:ext cx="8736237" cy="3163864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 algn="l"/>
            <a:r>
              <a:rPr lang="en-US" sz="4800" b="1" kern="1200" cap="none" baseline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Создание</a:t>
            </a:r>
            <a:r>
              <a:rPr lang="en-US" sz="4800" b="1" kern="1200" cap="none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cap="none" baseline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цифровой</a:t>
            </a:r>
            <a:r>
              <a:rPr lang="en-US" sz="4800" b="1" kern="1200" cap="none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cap="none" baseline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платформы</a:t>
            </a:r>
            <a:r>
              <a:rPr lang="en-US" sz="4800" b="1" kern="1200" cap="none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cap="none" baseline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по</a:t>
            </a:r>
            <a:r>
              <a:rPr lang="en-US" sz="4800" b="1" kern="1200" cap="none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sz="4800" b="1" kern="1200" cap="none" baseline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подбору</a:t>
            </a:r>
            <a:r>
              <a:rPr lang="en-US" sz="4800" b="1" kern="1200" cap="none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cap="none" baseline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специалистов</a:t>
            </a:r>
            <a:r>
              <a:rPr lang="en-US" sz="4800" b="1" kern="1200" cap="none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в </a:t>
            </a:r>
            <a:r>
              <a:rPr lang="en-US" sz="4800" b="1" kern="1200" cap="none" baseline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сфере</a:t>
            </a:r>
            <a:r>
              <a:rPr lang="en-US" sz="4800" b="1" kern="1200" cap="none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cap="none" baseline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ремонтных</a:t>
            </a:r>
            <a:r>
              <a:rPr lang="en-US" sz="4800" b="1" kern="1200" cap="none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cap="none" baseline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услуг</a:t>
            </a:r>
            <a:r>
              <a:rPr lang="en-US" sz="4800" b="1">
                <a:solidFill>
                  <a:srgbClr val="FFFFFF"/>
                </a:solidFill>
              </a:rPr>
              <a:t> "</a:t>
            </a:r>
            <a:r>
              <a:rPr lang="en-US" sz="4800" b="1" err="1">
                <a:solidFill>
                  <a:srgbClr val="FFFFFF"/>
                </a:solidFill>
              </a:rPr>
              <a:t>РЕМОНТиЯ</a:t>
            </a:r>
            <a:r>
              <a:rPr lang="en-US" sz="4800" b="1">
                <a:solidFill>
                  <a:srgbClr val="FFFFFF"/>
                </a:solidFill>
              </a:rPr>
              <a:t>"</a:t>
            </a:r>
            <a:endParaRPr lang="en-US" sz="4800" b="1" kern="1200" cap="none" baseline="0">
              <a:solidFill>
                <a:srgbClr val="FFFFFF"/>
              </a:solidFill>
              <a:latin typeface="+mj-lt"/>
              <a:cs typeface="Sabon Next 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45" y="4882008"/>
            <a:ext cx="7583133" cy="127912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l">
              <a:lnSpc>
                <a:spcPct val="100000"/>
              </a:lnSpc>
            </a:pPr>
            <a:r>
              <a:rPr lang="en-US" sz="1600" b="1" err="1">
                <a:solidFill>
                  <a:srgbClr val="FFFFFF"/>
                </a:solidFill>
              </a:rPr>
              <a:t>Команда</a:t>
            </a:r>
            <a:r>
              <a:rPr lang="en-US" sz="1600" b="1">
                <a:solidFill>
                  <a:srgbClr val="FFFFFF"/>
                </a:solidFill>
              </a:rPr>
              <a:t> </a:t>
            </a:r>
            <a:r>
              <a:rPr lang="en-US" sz="1600" b="1" err="1">
                <a:solidFill>
                  <a:srgbClr val="FFFFFF"/>
                </a:solidFill>
              </a:rPr>
              <a:t>проекта</a:t>
            </a:r>
            <a:r>
              <a:rPr lang="en-US" sz="1600" b="1">
                <a:solidFill>
                  <a:srgbClr val="FFFFFF"/>
                </a:solidFill>
              </a:rPr>
              <a:t>:</a:t>
            </a:r>
            <a:endParaRPr lang="ru-RU" sz="2800" b="1"/>
          </a:p>
          <a:p>
            <a:pPr algn="l">
              <a:lnSpc>
                <a:spcPct val="100000"/>
              </a:lnSpc>
            </a:pPr>
            <a:r>
              <a:rPr lang="en-US" sz="1600" b="1" err="1">
                <a:solidFill>
                  <a:srgbClr val="FFFFFF"/>
                </a:solidFill>
              </a:rPr>
              <a:t>Петров</a:t>
            </a:r>
            <a:r>
              <a:rPr lang="en-US" sz="1600" b="1">
                <a:solidFill>
                  <a:srgbClr val="FFFFFF"/>
                </a:solidFill>
              </a:rPr>
              <a:t> </a:t>
            </a:r>
            <a:r>
              <a:rPr lang="en-US" sz="1600" b="1" err="1">
                <a:solidFill>
                  <a:srgbClr val="FFFFFF"/>
                </a:solidFill>
              </a:rPr>
              <a:t>Владислав</a:t>
            </a:r>
            <a:r>
              <a:rPr lang="en-US" sz="1600" b="1">
                <a:solidFill>
                  <a:srgbClr val="FFFFFF"/>
                </a:solidFill>
              </a:rPr>
              <a:t> </a:t>
            </a:r>
            <a:r>
              <a:rPr lang="en-US" sz="1600" b="1" err="1">
                <a:solidFill>
                  <a:srgbClr val="FFFFFF"/>
                </a:solidFill>
              </a:rPr>
              <a:t>Михайлович</a:t>
            </a:r>
            <a:endParaRPr lang="en-US" sz="1600" b="1">
              <a:solidFill>
                <a:srgbClr val="FFFFFF"/>
              </a:solidFill>
            </a:endParaRPr>
          </a:p>
          <a:p>
            <a:pPr algn="l">
              <a:lnSpc>
                <a:spcPct val="100000"/>
              </a:lnSpc>
            </a:pPr>
            <a:r>
              <a:rPr lang="en-US" sz="1600" b="1" err="1">
                <a:solidFill>
                  <a:srgbClr val="FFFFFF"/>
                </a:solidFill>
              </a:rPr>
              <a:t>Фролова</a:t>
            </a:r>
            <a:r>
              <a:rPr lang="en-US" sz="1600" b="1">
                <a:solidFill>
                  <a:srgbClr val="FFFFFF"/>
                </a:solidFill>
              </a:rPr>
              <a:t> </a:t>
            </a:r>
            <a:r>
              <a:rPr lang="en-US" sz="1600" b="1" err="1">
                <a:solidFill>
                  <a:srgbClr val="FFFFFF"/>
                </a:solidFill>
              </a:rPr>
              <a:t>Екатерина</a:t>
            </a:r>
            <a:r>
              <a:rPr lang="en-US" sz="1600" b="1">
                <a:solidFill>
                  <a:srgbClr val="FFFFFF"/>
                </a:solidFill>
              </a:rPr>
              <a:t> </a:t>
            </a:r>
            <a:r>
              <a:rPr lang="en-US" sz="1600" b="1" err="1">
                <a:solidFill>
                  <a:srgbClr val="FFFFFF"/>
                </a:solidFill>
              </a:rPr>
              <a:t>Николаевна</a:t>
            </a:r>
            <a:endParaRPr lang="en-US" sz="1600" b="1">
              <a:solidFill>
                <a:srgbClr val="FFFFFF"/>
              </a:solidFill>
            </a:endParaRPr>
          </a:p>
          <a:p>
            <a:pPr algn="l">
              <a:lnSpc>
                <a:spcPct val="100000"/>
              </a:lnSpc>
            </a:pPr>
            <a:r>
              <a:rPr lang="en-US" sz="1600" b="1" err="1">
                <a:solidFill>
                  <a:srgbClr val="FFFFFF"/>
                </a:solidFill>
              </a:rPr>
              <a:t>Шигапов</a:t>
            </a:r>
            <a:r>
              <a:rPr lang="en-US" sz="1600" b="1">
                <a:solidFill>
                  <a:srgbClr val="FFFFFF"/>
                </a:solidFill>
              </a:rPr>
              <a:t> </a:t>
            </a:r>
            <a:r>
              <a:rPr lang="en-US" sz="1600" b="1" err="1">
                <a:solidFill>
                  <a:srgbClr val="FFFFFF"/>
                </a:solidFill>
              </a:rPr>
              <a:t>Даниль</a:t>
            </a:r>
            <a:r>
              <a:rPr lang="en-US" sz="1600" b="1">
                <a:solidFill>
                  <a:srgbClr val="FFFFFF"/>
                </a:solidFill>
              </a:rPr>
              <a:t> </a:t>
            </a:r>
            <a:r>
              <a:rPr lang="en-US" sz="1600" b="1" err="1">
                <a:solidFill>
                  <a:srgbClr val="FFFFFF"/>
                </a:solidFill>
              </a:rPr>
              <a:t>Альфредович</a:t>
            </a:r>
            <a:endParaRPr lang="en-US" sz="1600" b="1">
              <a:solidFill>
                <a:srgbClr val="FFFFFF"/>
              </a:solidFill>
            </a:endParaRPr>
          </a:p>
        </p:txBody>
      </p:sp>
      <p:pic>
        <p:nvPicPr>
          <p:cNvPr id="9" name="Рисунок 8" descr="Изображение выглядит как Шрифт, снимок экрана, текс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97CE73AD-725D-9BA9-3BAD-CCF7D0EEBB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71" r="-2273" b="4762"/>
          <a:stretch/>
        </p:blipFill>
        <p:spPr>
          <a:xfrm>
            <a:off x="559984" y="-4420"/>
            <a:ext cx="1727593" cy="135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MVP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Создание ДЕМО сайта проекта «</a:t>
            </a:r>
            <a:r>
              <a:rPr lang="ru-RU" dirty="0" err="1" smtClean="0"/>
              <a:t>РЕМОНТиЯ</a:t>
            </a:r>
            <a:r>
              <a:rPr lang="ru-RU" dirty="0" smtClean="0"/>
              <a:t>», сайт демонстрирует общую картину будущего проекта, на данный момент предоставляется только возможность осматривать сайт (без возможности взаимодействовать).</a:t>
            </a:r>
          </a:p>
          <a:p>
            <a:pPr marL="0" indent="0">
              <a:buNone/>
            </a:pPr>
            <a:r>
              <a:rPr lang="ru-RU" dirty="0" smtClean="0"/>
              <a:t>  В дальнейшем будет добавлен функционал (возможность написать/прочитать отзыв, сравнить на сайте мастеров или компании)</a:t>
            </a:r>
          </a:p>
          <a:p>
            <a:pPr marL="0" indent="0" algn="ctr">
              <a:buNone/>
            </a:pPr>
            <a:endParaRPr lang="ru-RU" dirty="0" smtClean="0">
              <a:hlinkClick r:id="rId2"/>
            </a:endParaRP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https://947088.mobirisesite.com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9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109600-AA1B-90DC-F633-C11B35E5E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>
                <a:cs typeface="Sabon Next LT"/>
              </a:rPr>
              <a:t>Экономика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BF13C0-2F08-A585-B06F-11779857A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Начальные инвестиции: 3 000 000</a:t>
            </a:r>
          </a:p>
          <a:p>
            <a:r>
              <a:rPr lang="ru-RU" dirty="0"/>
              <a:t>Ожидаемые доходы: 26 250 000 за первые 24 месяца</a:t>
            </a:r>
          </a:p>
          <a:p>
            <a:r>
              <a:rPr lang="ru-RU" dirty="0"/>
              <a:t>Операционные расходы: 4 776 000</a:t>
            </a:r>
          </a:p>
          <a:p>
            <a:r>
              <a:rPr lang="ru-RU"/>
              <a:t>Чистая прибыль: 21 474 000</a:t>
            </a:r>
          </a:p>
          <a:p>
            <a:r>
              <a:rPr lang="ru-RU" dirty="0"/>
              <a:t>ROI: (21 474 000 / 3 000 000) * 100% = 715,8%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40CC15-56A4-8DAE-1411-5C05C1742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79FFF0-1F6B-171E-111D-0EC2986FE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0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4885DA-499F-D5E3-695D-A3158AA69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>
                <a:cs typeface="Sabon Next LT"/>
              </a:rPr>
              <a:t>Начальные инвестиции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8AF205B3-E77D-7B9F-9E70-5AC73F365E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2906378"/>
              </p:ext>
            </p:extLst>
          </p:nvPr>
        </p:nvGraphicFramePr>
        <p:xfrm>
          <a:off x="457200" y="1910080"/>
          <a:ext cx="11274423" cy="36576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6522554">
                  <a:extLst>
                    <a:ext uri="{9D8B030D-6E8A-4147-A177-3AD203B41FA5}">
                      <a16:colId xmlns:a16="http://schemas.microsoft.com/office/drawing/2014/main" val="3644762669"/>
                    </a:ext>
                  </a:extLst>
                </a:gridCol>
                <a:gridCol w="4751869">
                  <a:extLst>
                    <a:ext uri="{9D8B030D-6E8A-4147-A177-3AD203B41FA5}">
                      <a16:colId xmlns:a16="http://schemas.microsoft.com/office/drawing/2014/main" val="479769499"/>
                    </a:ext>
                  </a:extLst>
                </a:gridCol>
              </a:tblGrid>
              <a:tr h="445312">
                <a:tc>
                  <a:txBody>
                    <a:bodyPr/>
                    <a:lstStyle/>
                    <a:p>
                      <a:r>
                        <a:rPr lang="ru-RU" sz="3600" b="1">
                          <a:solidFill>
                            <a:schemeClr val="tx1"/>
                          </a:solidFill>
                          <a:latin typeface="Sabon Next LT"/>
                        </a:rPr>
                        <a:t>Создание сервиса с функционалом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721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>
                          <a:solidFill>
                            <a:schemeClr val="tx1"/>
                          </a:solidFill>
                          <a:latin typeface="Sabon Next LT"/>
                        </a:rPr>
                        <a:t>1 800 000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239337"/>
                  </a:ext>
                </a:extLst>
              </a:tr>
              <a:tr h="38169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3600" b="1" i="0" u="none" strike="noStrike" baseline="0" noProof="0">
                          <a:solidFill>
                            <a:schemeClr val="tx1"/>
                          </a:solidFill>
                          <a:latin typeface="Sabon Next LT"/>
                        </a:rPr>
                        <a:t>Резерв на страхование от непредвиденных ситуаций:</a:t>
                      </a:r>
                      <a:endParaRPr lang="ru-RU" sz="3600" b="1">
                        <a:solidFill>
                          <a:schemeClr val="tx1"/>
                        </a:solidFill>
                        <a:latin typeface="Sabon Next LT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721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>
                          <a:solidFill>
                            <a:schemeClr val="tx1"/>
                          </a:solidFill>
                          <a:latin typeface="Sabon Next LT"/>
                        </a:rPr>
                        <a:t>500 000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635550"/>
                  </a:ext>
                </a:extLst>
              </a:tr>
              <a:tr h="381696">
                <a:tc>
                  <a:txBody>
                    <a:bodyPr/>
                    <a:lstStyle/>
                    <a:p>
                      <a:r>
                        <a:rPr lang="ru-RU" sz="3600" b="1">
                          <a:solidFill>
                            <a:schemeClr val="tx1"/>
                          </a:solidFill>
                          <a:latin typeface="Sabon Next LT"/>
                        </a:rPr>
                        <a:t>Маркетинговый бюджет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721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>
                          <a:solidFill>
                            <a:schemeClr val="tx1"/>
                          </a:solidFill>
                          <a:latin typeface="Sabon Next LT"/>
                        </a:rPr>
                        <a:t>840 000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442172"/>
                  </a:ext>
                </a:extLst>
              </a:tr>
              <a:tr h="381696">
                <a:tc>
                  <a:txBody>
                    <a:bodyPr/>
                    <a:lstStyle/>
                    <a:p>
                      <a:r>
                        <a:rPr lang="ru-RU" sz="3600" b="1">
                          <a:solidFill>
                            <a:schemeClr val="tx1"/>
                          </a:solidFill>
                          <a:latin typeface="Sabon Next LT"/>
                        </a:rPr>
                        <a:t>Итого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721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>
                          <a:solidFill>
                            <a:schemeClr val="tx1"/>
                          </a:solidFill>
                          <a:latin typeface="Sabon Next LT"/>
                        </a:rPr>
                        <a:t>3 140 000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658732"/>
                  </a:ext>
                </a:extLst>
              </a:tr>
            </a:tbl>
          </a:graphicData>
        </a:graphic>
      </p:graphicFrame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48DFF3E-CA06-64E8-0E87-D660E095A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B488B99-FE6D-3DBC-A864-090D921FB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11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E8624E-57F4-D0AF-7B39-3D9E1EBF4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6756D83C-4119-5248-446F-F985974E31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5259946"/>
              </p:ext>
            </p:extLst>
          </p:nvPr>
        </p:nvGraphicFramePr>
        <p:xfrm>
          <a:off x="458788" y="1949450"/>
          <a:ext cx="11274424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8606">
                  <a:extLst>
                    <a:ext uri="{9D8B030D-6E8A-4147-A177-3AD203B41FA5}">
                      <a16:colId xmlns:a16="http://schemas.microsoft.com/office/drawing/2014/main" val="2108119266"/>
                    </a:ext>
                  </a:extLst>
                </a:gridCol>
                <a:gridCol w="2818606">
                  <a:extLst>
                    <a:ext uri="{9D8B030D-6E8A-4147-A177-3AD203B41FA5}">
                      <a16:colId xmlns:a16="http://schemas.microsoft.com/office/drawing/2014/main" val="2422485579"/>
                    </a:ext>
                  </a:extLst>
                </a:gridCol>
                <a:gridCol w="2818606">
                  <a:extLst>
                    <a:ext uri="{9D8B030D-6E8A-4147-A177-3AD203B41FA5}">
                      <a16:colId xmlns:a16="http://schemas.microsoft.com/office/drawing/2014/main" val="3021319066"/>
                    </a:ext>
                  </a:extLst>
                </a:gridCol>
                <a:gridCol w="2818606">
                  <a:extLst>
                    <a:ext uri="{9D8B030D-6E8A-4147-A177-3AD203B41FA5}">
                      <a16:colId xmlns:a16="http://schemas.microsoft.com/office/drawing/2014/main" val="2308551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/>
                        <a:t>Средняя цена ремонта квартиры</a:t>
                      </a:r>
                    </a:p>
                  </a:txBody>
                  <a:tcPr anchor="ctr">
                    <a:solidFill>
                      <a:srgbClr val="FF721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/>
                        <a:t>Комиссия сервиса</a:t>
                      </a:r>
                    </a:p>
                  </a:txBody>
                  <a:tcPr anchor="ctr">
                    <a:solidFill>
                      <a:srgbClr val="FF721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/>
                        <a:t>Средний чек на 1 клиента</a:t>
                      </a:r>
                    </a:p>
                  </a:txBody>
                  <a:tcPr anchor="ctr">
                    <a:solidFill>
                      <a:srgbClr val="FF721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/>
                        <a:t>Максимальная стоимость привлечения пользователя</a:t>
                      </a:r>
                    </a:p>
                  </a:txBody>
                  <a:tcPr anchor="ctr">
                    <a:solidFill>
                      <a:srgbClr val="FF72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209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/>
                        <a:t>350 000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/>
                        <a:t>5%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/>
                        <a:t>17 500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/>
                        <a:t>5000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169133"/>
                  </a:ext>
                </a:extLst>
              </a:tr>
            </a:tbl>
          </a:graphicData>
        </a:graphic>
      </p:graphicFrame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841450B-298A-9736-CD13-4A93B29AD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2EBAC35-75F6-2EFF-416C-D17BAF74C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76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0406BC39-DD8C-6B14-8288-0154599626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4352252"/>
              </p:ext>
            </p:extLst>
          </p:nvPr>
        </p:nvGraphicFramePr>
        <p:xfrm>
          <a:off x="233680" y="91440"/>
          <a:ext cx="11719244" cy="6848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597">
                  <a:extLst>
                    <a:ext uri="{9D8B030D-6E8A-4147-A177-3AD203B41FA5}">
                      <a16:colId xmlns:a16="http://schemas.microsoft.com/office/drawing/2014/main" val="3970389628"/>
                    </a:ext>
                  </a:extLst>
                </a:gridCol>
                <a:gridCol w="1251983">
                  <a:extLst>
                    <a:ext uri="{9D8B030D-6E8A-4147-A177-3AD203B41FA5}">
                      <a16:colId xmlns:a16="http://schemas.microsoft.com/office/drawing/2014/main" val="2913292452"/>
                    </a:ext>
                  </a:extLst>
                </a:gridCol>
                <a:gridCol w="1244958">
                  <a:extLst>
                    <a:ext uri="{9D8B030D-6E8A-4147-A177-3AD203B41FA5}">
                      <a16:colId xmlns:a16="http://schemas.microsoft.com/office/drawing/2014/main" val="1755351328"/>
                    </a:ext>
                  </a:extLst>
                </a:gridCol>
                <a:gridCol w="1244958">
                  <a:extLst>
                    <a:ext uri="{9D8B030D-6E8A-4147-A177-3AD203B41FA5}">
                      <a16:colId xmlns:a16="http://schemas.microsoft.com/office/drawing/2014/main" val="2423857076"/>
                    </a:ext>
                  </a:extLst>
                </a:gridCol>
                <a:gridCol w="1244958">
                  <a:extLst>
                    <a:ext uri="{9D8B030D-6E8A-4147-A177-3AD203B41FA5}">
                      <a16:colId xmlns:a16="http://schemas.microsoft.com/office/drawing/2014/main" val="3139652141"/>
                    </a:ext>
                  </a:extLst>
                </a:gridCol>
                <a:gridCol w="1244958">
                  <a:extLst>
                    <a:ext uri="{9D8B030D-6E8A-4147-A177-3AD203B41FA5}">
                      <a16:colId xmlns:a16="http://schemas.microsoft.com/office/drawing/2014/main" val="2424667862"/>
                    </a:ext>
                  </a:extLst>
                </a:gridCol>
                <a:gridCol w="1244958">
                  <a:extLst>
                    <a:ext uri="{9D8B030D-6E8A-4147-A177-3AD203B41FA5}">
                      <a16:colId xmlns:a16="http://schemas.microsoft.com/office/drawing/2014/main" val="4251482534"/>
                    </a:ext>
                  </a:extLst>
                </a:gridCol>
                <a:gridCol w="1244958">
                  <a:extLst>
                    <a:ext uri="{9D8B030D-6E8A-4147-A177-3AD203B41FA5}">
                      <a16:colId xmlns:a16="http://schemas.microsoft.com/office/drawing/2014/main" val="4012593960"/>
                    </a:ext>
                  </a:extLst>
                </a:gridCol>
                <a:gridCol w="1244958">
                  <a:extLst>
                    <a:ext uri="{9D8B030D-6E8A-4147-A177-3AD203B41FA5}">
                      <a16:colId xmlns:a16="http://schemas.microsoft.com/office/drawing/2014/main" val="211491132"/>
                    </a:ext>
                  </a:extLst>
                </a:gridCol>
                <a:gridCol w="1244958">
                  <a:extLst>
                    <a:ext uri="{9D8B030D-6E8A-4147-A177-3AD203B41FA5}">
                      <a16:colId xmlns:a16="http://schemas.microsoft.com/office/drawing/2014/main" val="3879856912"/>
                    </a:ext>
                  </a:extLst>
                </a:gridCol>
              </a:tblGrid>
              <a:tr h="534228">
                <a:tc>
                  <a:txBody>
                    <a:bodyPr/>
                    <a:lstStyle/>
                    <a:p>
                      <a:r>
                        <a:rPr lang="ru-RU" sz="1000" dirty="0"/>
                        <a:t>Месяц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Вложений в маркетинг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Кол-во новых клиентов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Выручка\</a:t>
                      </a:r>
                      <a:r>
                        <a:rPr lang="ru-RU" sz="1000" dirty="0" err="1"/>
                        <a:t>мес</a:t>
                      </a:r>
                      <a:r>
                        <a:rPr lang="ru-RU" sz="1000" dirty="0"/>
                        <a:t> от новых клиентов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Общая выручка\ </a:t>
                      </a:r>
                      <a:r>
                        <a:rPr lang="ru-RU" sz="1000" dirty="0" err="1"/>
                        <a:t>мес</a:t>
                      </a:r>
                      <a:endParaRPr lang="ru-RU" sz="1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Общее кол-во клиентов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Кол-во менеджеров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Зарплаты менеджерам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Оплата страхования работ 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Чистая прибыль \ </a:t>
                      </a:r>
                      <a:r>
                        <a:rPr lang="ru-RU" sz="1000" dirty="0" err="1"/>
                        <a:t>мес</a:t>
                      </a:r>
                      <a:endParaRPr lang="ru-RU" sz="1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232549"/>
                  </a:ext>
                </a:extLst>
              </a:tr>
              <a:tr h="236054">
                <a:tc>
                  <a:txBody>
                    <a:bodyPr/>
                    <a:lstStyle/>
                    <a:p>
                      <a:r>
                        <a:rPr lang="ru-RU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35 000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87 500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87 500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60 000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14 000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-21 500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890896"/>
                  </a:ext>
                </a:extLst>
              </a:tr>
              <a:tr h="273326">
                <a:tc>
                  <a:txBody>
                    <a:bodyPr/>
                    <a:lstStyle/>
                    <a:p>
                      <a:r>
                        <a:rPr lang="ru-RU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35 000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87 500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175 000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60 000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14 000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66 000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367666"/>
                  </a:ext>
                </a:extLst>
              </a:tr>
              <a:tr h="236054">
                <a:tc>
                  <a:txBody>
                    <a:bodyPr/>
                    <a:lstStyle/>
                    <a:p>
                      <a:r>
                        <a:rPr lang="ru-RU" sz="1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35 000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87 500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262 500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60 000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14 000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153 500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863512"/>
                  </a:ext>
                </a:extLst>
              </a:tr>
              <a:tr h="236054">
                <a:tc>
                  <a:txBody>
                    <a:bodyPr/>
                    <a:lstStyle/>
                    <a:p>
                      <a:r>
                        <a:rPr lang="ru-RU" sz="1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35 000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87 500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350 000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60 000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14 000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241 000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951870"/>
                  </a:ext>
                </a:extLst>
              </a:tr>
              <a:tr h="236054">
                <a:tc>
                  <a:txBody>
                    <a:bodyPr/>
                    <a:lstStyle/>
                    <a:p>
                      <a:r>
                        <a:rPr lang="ru-RU" sz="1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35 000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87 500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437 500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60 000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14 000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328 500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518377"/>
                  </a:ext>
                </a:extLst>
              </a:tr>
              <a:tr h="236054">
                <a:tc>
                  <a:txBody>
                    <a:bodyPr/>
                    <a:lstStyle/>
                    <a:p>
                      <a:r>
                        <a:rPr lang="ru-RU" sz="1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35 000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87 500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525 000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60 000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14 000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416 000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4704895"/>
                  </a:ext>
                </a:extLst>
              </a:tr>
              <a:tr h="236054">
                <a:tc>
                  <a:txBody>
                    <a:bodyPr/>
                    <a:lstStyle/>
                    <a:p>
                      <a:r>
                        <a:rPr lang="ru-RU" sz="1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35 000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87 500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612 500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120 000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14 000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443 500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671717"/>
                  </a:ext>
                </a:extLst>
              </a:tr>
              <a:tr h="236054">
                <a:tc>
                  <a:txBody>
                    <a:bodyPr/>
                    <a:lstStyle/>
                    <a:p>
                      <a:r>
                        <a:rPr lang="ru-RU" sz="10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35 000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87 500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700 000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120 000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14 000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531 000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064355"/>
                  </a:ext>
                </a:extLst>
              </a:tr>
              <a:tr h="236054">
                <a:tc>
                  <a:txBody>
                    <a:bodyPr/>
                    <a:lstStyle/>
                    <a:p>
                      <a:r>
                        <a:rPr lang="ru-RU" sz="10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35 000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87 500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787 500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120 000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14 000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618 500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316659"/>
                  </a:ext>
                </a:extLst>
              </a:tr>
              <a:tr h="236054">
                <a:tc>
                  <a:txBody>
                    <a:bodyPr/>
                    <a:lstStyle/>
                    <a:p>
                      <a:r>
                        <a:rPr lang="ru-RU" sz="1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35 000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87 500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875 000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120 000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14 000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706 000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396974"/>
                  </a:ext>
                </a:extLst>
              </a:tr>
              <a:tr h="260902">
                <a:tc>
                  <a:txBody>
                    <a:bodyPr/>
                    <a:lstStyle/>
                    <a:p>
                      <a:r>
                        <a:rPr lang="ru-RU" sz="10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35 000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87 500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962 500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120 000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14 000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793 500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0088309"/>
                  </a:ext>
                </a:extLst>
              </a:tr>
              <a:tr h="236054">
                <a:tc>
                  <a:txBody>
                    <a:bodyPr/>
                    <a:lstStyle/>
                    <a:p>
                      <a:r>
                        <a:rPr lang="ru-RU" sz="10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35 000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87 500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1 050 000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120 000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14 000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881 000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354535"/>
                  </a:ext>
                </a:extLst>
              </a:tr>
              <a:tr h="248478">
                <a:tc>
                  <a:txBody>
                    <a:bodyPr/>
                    <a:lstStyle/>
                    <a:p>
                      <a:r>
                        <a:rPr lang="ru-RU" sz="10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35 000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87 500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1 137 500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180 000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14 000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908 500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907453"/>
                  </a:ext>
                </a:extLst>
              </a:tr>
              <a:tr h="236054">
                <a:tc>
                  <a:txBody>
                    <a:bodyPr/>
                    <a:lstStyle/>
                    <a:p>
                      <a:r>
                        <a:rPr lang="ru-RU" sz="10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35 000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87 500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1 225 000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180 000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14 000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996 000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4333491"/>
                  </a:ext>
                </a:extLst>
              </a:tr>
              <a:tr h="236054">
                <a:tc>
                  <a:txBody>
                    <a:bodyPr/>
                    <a:lstStyle/>
                    <a:p>
                      <a:r>
                        <a:rPr lang="ru-RU" sz="10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35 000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87 500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1 312 500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180 000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14 000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1 083 500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3345123"/>
                  </a:ext>
                </a:extLst>
              </a:tr>
              <a:tr h="236054">
                <a:tc>
                  <a:txBody>
                    <a:bodyPr/>
                    <a:lstStyle/>
                    <a:p>
                      <a:r>
                        <a:rPr lang="ru-RU" sz="10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35 000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87 500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1 400 000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180 000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14 000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1 171 000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074753"/>
                  </a:ext>
                </a:extLst>
              </a:tr>
              <a:tr h="236054">
                <a:tc>
                  <a:txBody>
                    <a:bodyPr/>
                    <a:lstStyle/>
                    <a:p>
                      <a:r>
                        <a:rPr lang="ru-RU" sz="10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35 000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87 500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1 487 500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180 000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14 000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1 258 500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617905"/>
                  </a:ext>
                </a:extLst>
              </a:tr>
              <a:tr h="236054">
                <a:tc>
                  <a:txBody>
                    <a:bodyPr/>
                    <a:lstStyle/>
                    <a:p>
                      <a:r>
                        <a:rPr lang="ru-RU" sz="10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35 000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87 500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1 575 000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180 000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14 000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1 346 000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299640"/>
                  </a:ext>
                </a:extLst>
              </a:tr>
              <a:tr h="236054">
                <a:tc>
                  <a:txBody>
                    <a:bodyPr/>
                    <a:lstStyle/>
                    <a:p>
                      <a:r>
                        <a:rPr lang="ru-RU" sz="10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35 000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87 500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1 662 500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240 000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14 000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1 373 500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09616"/>
                  </a:ext>
                </a:extLst>
              </a:tr>
              <a:tr h="236054">
                <a:tc>
                  <a:txBody>
                    <a:bodyPr/>
                    <a:lstStyle/>
                    <a:p>
                      <a:r>
                        <a:rPr lang="ru-RU" sz="10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35 000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87 500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1 750 000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240 000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14 000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1 461 000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753960"/>
                  </a:ext>
                </a:extLst>
              </a:tr>
              <a:tr h="236054">
                <a:tc>
                  <a:txBody>
                    <a:bodyPr/>
                    <a:lstStyle/>
                    <a:p>
                      <a:r>
                        <a:rPr lang="ru-RU" sz="10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35 000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87 500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1 837 500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240 000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14 000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1 548 500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734747"/>
                  </a:ext>
                </a:extLst>
              </a:tr>
              <a:tr h="236054">
                <a:tc>
                  <a:txBody>
                    <a:bodyPr/>
                    <a:lstStyle/>
                    <a:p>
                      <a:r>
                        <a:rPr lang="ru-RU" sz="10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35 000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87 500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1 925 000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240 000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14 000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1 636 000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643726"/>
                  </a:ext>
                </a:extLst>
              </a:tr>
              <a:tr h="236054">
                <a:tc>
                  <a:txBody>
                    <a:bodyPr/>
                    <a:lstStyle/>
                    <a:p>
                      <a:r>
                        <a:rPr lang="ru-RU" sz="10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35 000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87 500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2 012 500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240 000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14 000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1 723 500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063969"/>
                  </a:ext>
                </a:extLst>
              </a:tr>
              <a:tr h="236054">
                <a:tc>
                  <a:txBody>
                    <a:bodyPr/>
                    <a:lstStyle/>
                    <a:p>
                      <a:r>
                        <a:rPr lang="ru-RU" sz="10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35 000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87 500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2 100 000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240 000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</a:rPr>
                        <a:t>14 000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1 811 000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10546"/>
                  </a:ext>
                </a:extLst>
              </a:tr>
              <a:tr h="335445">
                <a:tc>
                  <a:txBody>
                    <a:bodyPr/>
                    <a:lstStyle/>
                    <a:p>
                      <a:r>
                        <a:rPr lang="ru-RU" sz="1000" dirty="0"/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840 000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26 250 000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3 600 000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336 000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/>
                        <a:t>21 474 000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957881"/>
                  </a:ext>
                </a:extLst>
              </a:tr>
            </a:tbl>
          </a:graphicData>
        </a:graphic>
      </p:graphicFrame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4CBC5C4-5AA4-8749-10B3-7BF0F3D94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EA7C346-D04B-A4E8-F089-3DAB55EEB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3466" y="5725795"/>
            <a:ext cx="2743200" cy="365125"/>
          </a:xfrm>
        </p:spPr>
        <p:txBody>
          <a:bodyPr/>
          <a:lstStyle/>
          <a:p>
            <a:endParaRPr lang="en-US" dirty="0">
              <a:solidFill>
                <a:srgbClr val="000000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996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F1C002-CBB4-B70C-00DB-DCCB11020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>
                <a:cs typeface="Sabon Next LT"/>
              </a:rPr>
              <a:t>Ценностное предложение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A21C54-319C-5EFA-457B-F85A2724B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v"/>
            </a:pPr>
            <a:r>
              <a:rPr lang="ru-RU"/>
              <a:t>Мы, «</a:t>
            </a:r>
            <a:r>
              <a:rPr lang="ru-RU" b="1" err="1">
                <a:solidFill>
                  <a:srgbClr val="C00000"/>
                </a:solidFill>
              </a:rPr>
              <a:t>РЕМОНТиЯ</a:t>
            </a:r>
            <a:r>
              <a:rPr lang="ru-RU"/>
              <a:t>», решаем проблему </a:t>
            </a:r>
            <a:r>
              <a:rPr lang="ru-RU" i="1"/>
              <a:t>поиска и выбора подходящего по вашим критериям мастера или компании в сфере ремонтных услуг</a:t>
            </a:r>
            <a:r>
              <a:rPr lang="ru-RU"/>
              <a:t> для </a:t>
            </a:r>
            <a:r>
              <a:rPr lang="ru-RU" i="1"/>
              <a:t>всех желающих</a:t>
            </a:r>
            <a:r>
              <a:rPr lang="ru-RU"/>
              <a:t> бесплатно, </a:t>
            </a:r>
            <a:r>
              <a:rPr lang="ru-RU" i="1"/>
              <a:t>с помощью</a:t>
            </a:r>
            <a:r>
              <a:rPr lang="ru-RU"/>
              <a:t> технологий </a:t>
            </a:r>
            <a:r>
              <a:rPr lang="ru-RU" i="1"/>
              <a:t>искусственного интеллекта.</a:t>
            </a:r>
          </a:p>
          <a:p>
            <a:pPr>
              <a:buFont typeface="Wingdings" panose="020B0604020202020204" pitchFamily="34" charset="0"/>
              <a:buChar char="v"/>
            </a:pPr>
            <a:r>
              <a:rPr lang="ru-RU"/>
              <a:t>Мы, «</a:t>
            </a:r>
            <a:r>
              <a:rPr lang="ru-RU" b="1" err="1">
                <a:solidFill>
                  <a:srgbClr val="C00000"/>
                </a:solidFill>
              </a:rPr>
              <a:t>РЕМОНТиЯ</a:t>
            </a:r>
            <a:r>
              <a:rPr lang="ru-RU"/>
              <a:t>», открываем новые возможности продвижения ремонтных услуг, привлекая в них новых клиентов в точном соответствии с их запросом, на основе гибридной рекомендательной системы.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B8736ED-2D89-189F-C2BE-599B8D52E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15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4997E4-1628-EC99-9B23-51034091D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082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30D9CF-E04F-160D-5B83-3B8A36297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97" y="-168777"/>
            <a:ext cx="11274612" cy="1325563"/>
          </a:xfrm>
        </p:spPr>
        <p:txBody>
          <a:bodyPr/>
          <a:lstStyle/>
          <a:p>
            <a:pPr algn="ctr"/>
            <a:r>
              <a:rPr lang="ru-RU">
                <a:cs typeface="Sabon Next LT"/>
              </a:rPr>
              <a:t>Наша команда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508D383-40C2-3B5A-9DBD-FE7BBE46F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88540" y="6416675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76F0643-4E81-9248-6650-86E60757A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16</a:t>
            </a:fld>
            <a:endParaRPr lang="en-US"/>
          </a:p>
        </p:txBody>
      </p:sp>
      <p:pic>
        <p:nvPicPr>
          <p:cNvPr id="5" name="Рисунок 4" descr="Изображение выглядит как Человеческое лицо, человек, шея, плечо&#10;&#10;Автоматически созданное описание">
            <a:extLst>
              <a:ext uri="{FF2B5EF4-FFF2-40B4-BE49-F238E27FC236}">
                <a16:creationId xmlns:a16="http://schemas.microsoft.com/office/drawing/2014/main" id="{D88CC2E2-3E1D-8BCE-02B2-14C43FF8F3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160" r="14122" b="508"/>
          <a:stretch/>
        </p:blipFill>
        <p:spPr>
          <a:xfrm>
            <a:off x="4442651" y="1160681"/>
            <a:ext cx="3098312" cy="3084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Изображение выглядит как на открытом воздухе, человек, одежд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553F50A6-6A22-42CB-0365-2216BD573C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753" t="23338" r="2333" b="14994"/>
          <a:stretch/>
        </p:blipFill>
        <p:spPr>
          <a:xfrm>
            <a:off x="456856" y="1163217"/>
            <a:ext cx="2981301" cy="30899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Изображение выглядит как человек, одежда, Человеческое лицо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83E2E749-2D4D-57F2-084D-7C8411E5A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8562180" y="1150838"/>
            <a:ext cx="3095914" cy="3095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9F61E8-7F12-BF55-9631-CAF446FD31E7}"/>
              </a:ext>
            </a:extLst>
          </p:cNvPr>
          <p:cNvSpPr txBox="1"/>
          <p:nvPr/>
        </p:nvSpPr>
        <p:spPr>
          <a:xfrm>
            <a:off x="2516632" y="5948295"/>
            <a:ext cx="797483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/>
              <a:t>+привлеченная команда разработчиков на аутсорсинге</a:t>
            </a:r>
            <a:endParaRPr lang="ru-RU"/>
          </a:p>
          <a:p>
            <a:pPr algn="ctr"/>
            <a:r>
              <a:rPr lang="ru-RU" sz="2400"/>
              <a:t>(студенты КИУ)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12CF73-A54E-1696-F2F0-67D2409232D6}"/>
              </a:ext>
            </a:extLst>
          </p:cNvPr>
          <p:cNvSpPr txBox="1"/>
          <p:nvPr/>
        </p:nvSpPr>
        <p:spPr>
          <a:xfrm>
            <a:off x="509551" y="4608426"/>
            <a:ext cx="287967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/>
              <a:t>Владислав Петров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E5CDB9-377E-CC69-257E-6E6CAD45D688}"/>
              </a:ext>
            </a:extLst>
          </p:cNvPr>
          <p:cNvSpPr txBox="1"/>
          <p:nvPr/>
        </p:nvSpPr>
        <p:spPr>
          <a:xfrm>
            <a:off x="4444655" y="4608425"/>
            <a:ext cx="309576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/>
              <a:t>Екатерина Фролова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07C857-6813-D43E-20F6-7B27AE635C2D}"/>
              </a:ext>
            </a:extLst>
          </p:cNvPr>
          <p:cNvSpPr txBox="1"/>
          <p:nvPr/>
        </p:nvSpPr>
        <p:spPr>
          <a:xfrm>
            <a:off x="8743700" y="4608426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err="1"/>
              <a:t>Шигапов</a:t>
            </a:r>
            <a:r>
              <a:rPr lang="ru-RU" sz="2400" b="1"/>
              <a:t> Даниль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11DFDD-1FD3-E661-F400-D762E4C8D90D}"/>
              </a:ext>
            </a:extLst>
          </p:cNvPr>
          <p:cNvSpPr txBox="1"/>
          <p:nvPr/>
        </p:nvSpPr>
        <p:spPr>
          <a:xfrm>
            <a:off x="514985" y="5077920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/>
              <a:t>CEO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124641-2C62-0927-0E68-D39C22818186}"/>
              </a:ext>
            </a:extLst>
          </p:cNvPr>
          <p:cNvSpPr txBox="1"/>
          <p:nvPr/>
        </p:nvSpPr>
        <p:spPr>
          <a:xfrm>
            <a:off x="4620686" y="5077919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/>
              <a:t>CPO </a:t>
            </a:r>
          </a:p>
          <a:p>
            <a:pPr algn="ctr"/>
            <a:r>
              <a:rPr lang="ru-RU" b="1"/>
              <a:t>(</a:t>
            </a:r>
            <a:r>
              <a:rPr lang="ru-RU" b="1" err="1"/>
              <a:t>product</a:t>
            </a:r>
            <a:r>
              <a:rPr lang="ru-RU" b="1"/>
              <a:t> </a:t>
            </a:r>
            <a:r>
              <a:rPr lang="ru-RU" b="1" err="1"/>
              <a:t>manager</a:t>
            </a:r>
            <a:r>
              <a:rPr lang="ru-RU" b="1"/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9A96CF-479B-1256-8665-9FBC20D05C33}"/>
              </a:ext>
            </a:extLst>
          </p:cNvPr>
          <p:cNvSpPr txBox="1"/>
          <p:nvPr/>
        </p:nvSpPr>
        <p:spPr>
          <a:xfrm>
            <a:off x="8828746" y="507792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/>
              <a:t>CMO</a:t>
            </a:r>
            <a:endParaRPr lang="ru-RU"/>
          </a:p>
          <a:p>
            <a:pPr algn="ctr"/>
            <a:r>
              <a:rPr lang="ru-RU" b="1"/>
              <a:t>(</a:t>
            </a:r>
            <a:r>
              <a:rPr lang="ru-RU" b="1" err="1"/>
              <a:t>marketing</a:t>
            </a:r>
            <a:r>
              <a:rPr lang="ru-RU" b="1"/>
              <a:t> </a:t>
            </a:r>
            <a:r>
              <a:rPr lang="ru-RU" b="1" err="1"/>
              <a:t>lead</a:t>
            </a:r>
            <a:r>
              <a:rPr lang="ru-RU" b="1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13117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ED5E97A-D21B-4AA4-83CF-DA3A380E30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8AF5706D-4464-450F-93F4-853EDF68CE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3E0FB244-C158-43A9-AD7A-05DC5BBF6D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67E0B-1B45-A081-14DA-A07368D52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25099"/>
            <a:ext cx="5638800" cy="2461008"/>
          </a:xfrm>
        </p:spPr>
        <p:txBody>
          <a:bodyPr>
            <a:normAutofit/>
          </a:bodyPr>
          <a:lstStyle/>
          <a:p>
            <a:r>
              <a:rPr lang="ru-RU">
                <a:cs typeface="Sabon Next LT"/>
              </a:rPr>
              <a:t>Контакты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CCFD07-C1F0-7DC0-4343-203A2A556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424" y="2146110"/>
            <a:ext cx="6252586" cy="315616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ru-RU" sz="3200" b="1">
                <a:solidFill>
                  <a:srgbClr val="FF7214"/>
                </a:solidFill>
              </a:rPr>
              <a:t>Петров Владислав Михайлович - лидер проекта</a:t>
            </a:r>
          </a:p>
          <a:p>
            <a:pPr marL="0" indent="0">
              <a:buNone/>
            </a:pPr>
            <a:endParaRPr lang="ru-RU" b="1"/>
          </a:p>
          <a:p>
            <a:pPr marL="0" indent="0">
              <a:buNone/>
            </a:pPr>
            <a:endParaRPr lang="ru-RU" b="1"/>
          </a:p>
          <a:p>
            <a:pPr marL="0" indent="0">
              <a:buNone/>
            </a:pPr>
            <a:r>
              <a:rPr lang="ru-RU"/>
              <a:t>Контактный номер: </a:t>
            </a:r>
            <a:r>
              <a:rPr lang="ru-RU">
                <a:latin typeface="AvenirNext LT Pro Medium"/>
                <a:ea typeface="Roboto"/>
                <a:cs typeface="Roboto"/>
              </a:rPr>
              <a:t>+7 919 645 05 39</a:t>
            </a:r>
          </a:p>
          <a:p>
            <a:pPr marL="0" indent="0">
              <a:buNone/>
            </a:pPr>
            <a:r>
              <a:rPr lang="ru-RU">
                <a:latin typeface="AvenirNext LT Pro Medium"/>
                <a:ea typeface="Roboto"/>
                <a:cs typeface="Roboto"/>
              </a:rPr>
              <a:t>Эл. Почта: a.spravcev@mail.ru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E581E69-661F-E35E-E2CB-E6F1D520E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0800" y="6416675"/>
            <a:ext cx="4114800" cy="365125"/>
          </a:xfrm>
        </p:spPr>
        <p:txBody>
          <a:bodyPr>
            <a:normAutofit/>
          </a:bodyPr>
          <a:lstStyle/>
          <a:p>
            <a:pPr algn="l"/>
            <a:endParaRPr lang="ru-RU"/>
          </a:p>
        </p:txBody>
      </p:sp>
      <p:pic>
        <p:nvPicPr>
          <p:cNvPr id="9" name="Рисунок 8" descr="Изображение выглядит как текст, Шрифт, логотип, метка&#10;&#10;Автоматически созданное описание">
            <a:extLst>
              <a:ext uri="{FF2B5EF4-FFF2-40B4-BE49-F238E27FC236}">
                <a16:creationId xmlns:a16="http://schemas.microsoft.com/office/drawing/2014/main" id="{1E567ACA-F3EA-619A-E59E-5D51ED929E8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5425" b="25076"/>
          <a:stretch/>
        </p:blipFill>
        <p:spPr>
          <a:xfrm>
            <a:off x="6861048" y="1"/>
            <a:ext cx="5330952" cy="6858000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C231E3-586C-D6CD-2AD1-D03BDD030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5848" y="6416675"/>
            <a:ext cx="75745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3B850FF-6169-4056-8077-06FFA93A5366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17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644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РЕМОНТиЯ</a:t>
            </a:r>
            <a:r>
              <a:rPr lang="ru-RU" dirty="0"/>
              <a:t> </a:t>
            </a:r>
            <a:r>
              <a:rPr lang="ru-RU" dirty="0" smtClean="0"/>
              <a:t>– это </a:t>
            </a:r>
            <a:r>
              <a:rPr lang="ru-RU" dirty="0"/>
              <a:t>цифровая платформа, которая, на основе информации, полученной от потребителя (ответов на вопросы в анкете) и других открытых источников формирует индивидуальный рейтинг компаний (юридических лиц) или конкретных мастеров (физических лиц) в сфере предоставления услуг по ремонту.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33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AB7BDB5-BE0D-446B-AA57-16A1D859E5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3048" y="1"/>
            <a:ext cx="5236971" cy="6858000"/>
            <a:chOff x="20829" y="1"/>
            <a:chExt cx="5236971" cy="6857999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908FD00-E296-493C-89F7-EE7DB15D20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E9000E1-E55C-4724-B0E8-CC588826F5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EE0FE2-2093-1D53-049B-842C08803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19" y="-537005"/>
            <a:ext cx="3352799" cy="5577934"/>
          </a:xfrm>
        </p:spPr>
        <p:txBody>
          <a:bodyPr>
            <a:normAutofit/>
          </a:bodyPr>
          <a:lstStyle/>
          <a:p>
            <a:r>
              <a:rPr lang="ru-RU" sz="4000">
                <a:cs typeface="Sabon Next LT"/>
              </a:rPr>
              <a:t>Проблема, которую решает проект и ее решение</a:t>
            </a:r>
            <a:endParaRPr lang="ru-RU" sz="4000"/>
          </a:p>
        </p:txBody>
      </p:sp>
      <p:graphicFrame>
        <p:nvGraphicFramePr>
          <p:cNvPr id="18" name="Объект 2">
            <a:extLst>
              <a:ext uri="{FF2B5EF4-FFF2-40B4-BE49-F238E27FC236}">
                <a16:creationId xmlns:a16="http://schemas.microsoft.com/office/drawing/2014/main" id="{64019C63-1A70-A51D-C22B-B743512DE4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7695189"/>
              </p:ext>
            </p:extLst>
          </p:nvPr>
        </p:nvGraphicFramePr>
        <p:xfrm>
          <a:off x="4807223" y="457200"/>
          <a:ext cx="7003777" cy="584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6" name="Рисунок 45" descr="Изображение выглядит как зарисовка, искусство, черно-белый, монохромный&#10;&#10;Автоматически созданное описание">
            <a:extLst>
              <a:ext uri="{FF2B5EF4-FFF2-40B4-BE49-F238E27FC236}">
                <a16:creationId xmlns:a16="http://schemas.microsoft.com/office/drawing/2014/main" id="{BAD386F7-E6B1-DC06-3561-47257B1305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82" y="4476871"/>
            <a:ext cx="3749861" cy="2384067"/>
          </a:xfrm>
          <a:prstGeom prst="rect">
            <a:avLst/>
          </a:prstGeom>
        </p:spPr>
      </p:pic>
      <p:sp>
        <p:nvSpPr>
          <p:cNvPr id="587" name="Номер слайда 586">
            <a:extLst>
              <a:ext uri="{FF2B5EF4-FFF2-40B4-BE49-F238E27FC236}">
                <a16:creationId xmlns:a16="http://schemas.microsoft.com/office/drawing/2014/main" id="{3DD457C9-85CE-17FB-362F-8B8B984C8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3</a:t>
            </a:fld>
            <a:endParaRPr lang="ru-RU"/>
          </a:p>
        </p:txBody>
      </p:sp>
      <p:sp>
        <p:nvSpPr>
          <p:cNvPr id="619" name="Нижний колонтитул 618">
            <a:extLst>
              <a:ext uri="{FF2B5EF4-FFF2-40B4-BE49-F238E27FC236}">
                <a16:creationId xmlns:a16="http://schemas.microsoft.com/office/drawing/2014/main" id="{54C0CF70-DA48-1E03-6253-737977C67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4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B308828-4749-4D6D-9CEA-433D2BD27E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A43358F-8AF6-45AF-B1D4-3EA84DDE72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3B887FE-73E4-4849-9FF5-BEBA040686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0DADC141-2CF4-4D22-BFEF-05FB358E4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D15FC4-98F3-9F0C-8E24-63F6D59F4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510" y="381827"/>
            <a:ext cx="7199745" cy="1997075"/>
          </a:xfrm>
        </p:spPr>
        <p:txBody>
          <a:bodyPr>
            <a:normAutofit/>
          </a:bodyPr>
          <a:lstStyle/>
          <a:p>
            <a:pPr algn="ctr"/>
            <a:r>
              <a:rPr lang="ru-RU" sz="3600">
                <a:cs typeface="Sabon Next LT"/>
              </a:rPr>
              <a:t>Ценность платформы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E96FD3-47BA-7460-AC3F-073E16A9F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930400"/>
            <a:ext cx="9891214" cy="38608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Wingdings,Sans-Serif" panose="020B0604020202020204" pitchFamily="34" charset="0"/>
              <a:buChar char="v"/>
            </a:pPr>
            <a:r>
              <a:rPr lang="ru-RU" b="1">
                <a:solidFill>
                  <a:srgbClr val="FF7214"/>
                </a:solidFill>
              </a:rPr>
              <a:t>Ценности для клиентов</a:t>
            </a:r>
            <a:r>
              <a:rPr lang="ru-RU"/>
              <a:t> – экономия денег и времени на подбор компаний или отдельных мастеров в сфере услуг ремонта, повышение надежности выбора.</a:t>
            </a:r>
            <a:endParaRPr lang="en-US"/>
          </a:p>
          <a:p>
            <a:pPr marL="342900" indent="-342900">
              <a:buFont typeface="Wingdings,Sans-Serif" panose="020B0604020202020204" pitchFamily="34" charset="0"/>
              <a:buChar char="v"/>
            </a:pPr>
            <a:r>
              <a:rPr lang="ru-RU" b="1">
                <a:solidFill>
                  <a:srgbClr val="FFC000"/>
                </a:solidFill>
              </a:rPr>
              <a:t>Ценность для компаний</a:t>
            </a:r>
            <a:r>
              <a:rPr lang="ru-RU"/>
              <a:t> – продвижение предоставляемых услуг.</a:t>
            </a:r>
          </a:p>
        </p:txBody>
      </p:sp>
      <p:pic>
        <p:nvPicPr>
          <p:cNvPr id="4" name="Рисунок 3" descr="Изображение выглядит как снимок экран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BF49504-C8C8-4C6D-5EBD-7E453212F00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514" t="10184" r="7707" b="5249"/>
          <a:stretch/>
        </p:blipFill>
        <p:spPr>
          <a:xfrm>
            <a:off x="4132996" y="4314668"/>
            <a:ext cx="4209625" cy="2928870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2E2E4A-DDE5-1435-2402-D6DC9C589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108DB85-B3C7-3552-E77A-C317669C3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419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88C2E3-7A40-6AC0-3AF2-AC686572D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07" y="1820"/>
            <a:ext cx="1089510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>
                <a:cs typeface="Sabon Next LT"/>
              </a:rPr>
              <a:t>Конкуренты и конкурентные преимущества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48C582-3213-FFFA-FB2B-96D9FA7A7E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438939"/>
            <a:ext cx="5617971" cy="473802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ru-RU" sz="3200"/>
              <a:t>Конкуренты</a:t>
            </a:r>
          </a:p>
          <a:p>
            <a:r>
              <a:rPr lang="ru-RU" sz="3200"/>
              <a:t>Цифровая платформа </a:t>
            </a:r>
            <a:r>
              <a:rPr lang="ru-RU" sz="3200" err="1"/>
              <a:t>YouDo</a:t>
            </a:r>
            <a:r>
              <a:rPr lang="ru-RU" sz="3200"/>
              <a:t> (</a:t>
            </a:r>
            <a:r>
              <a:rPr lang="ru-RU" sz="3200">
                <a:ea typeface="+mn-lt"/>
                <a:cs typeface="+mn-lt"/>
                <a:hlinkClick r:id="rId2"/>
              </a:rPr>
              <a:t>https://youdo.com/</a:t>
            </a:r>
            <a:r>
              <a:rPr lang="ru-RU" sz="3200">
                <a:ea typeface="+mn-lt"/>
                <a:cs typeface="+mn-lt"/>
              </a:rPr>
              <a:t>) </a:t>
            </a:r>
          </a:p>
          <a:p>
            <a:r>
              <a:rPr lang="ru-RU" sz="3200"/>
              <a:t>Цифровая платформа </a:t>
            </a:r>
            <a:r>
              <a:rPr lang="ru-RU" sz="3200" err="1"/>
              <a:t>Профи.ру</a:t>
            </a:r>
            <a:r>
              <a:rPr lang="ru-RU" sz="3200"/>
              <a:t> (</a:t>
            </a:r>
            <a:r>
              <a:rPr lang="ru-RU" sz="3200">
                <a:ea typeface="+mn-lt"/>
                <a:cs typeface="+mn-lt"/>
                <a:hlinkClick r:id="rId3"/>
              </a:rPr>
              <a:t>https://profi.ru/</a:t>
            </a:r>
            <a:r>
              <a:rPr lang="ru-RU" sz="3200">
                <a:ea typeface="+mn-lt"/>
                <a:cs typeface="+mn-lt"/>
              </a:rPr>
              <a:t>) </a:t>
            </a:r>
          </a:p>
          <a:p>
            <a:r>
              <a:rPr lang="ru-RU" sz="3200">
                <a:ea typeface="+mn-lt"/>
                <a:cs typeface="+mn-lt"/>
              </a:rPr>
              <a:t>Интернет-сервис </a:t>
            </a:r>
            <a:r>
              <a:rPr lang="ru-RU" sz="3200" err="1">
                <a:ea typeface="+mn-lt"/>
                <a:cs typeface="+mn-lt"/>
              </a:rPr>
              <a:t>Авито</a:t>
            </a:r>
            <a:r>
              <a:rPr lang="ru-RU" sz="3200">
                <a:ea typeface="+mn-lt"/>
                <a:cs typeface="+mn-lt"/>
              </a:rPr>
              <a:t> (</a:t>
            </a:r>
            <a:r>
              <a:rPr lang="ru-RU" sz="3200">
                <a:ea typeface="+mn-lt"/>
                <a:cs typeface="+mn-lt"/>
                <a:hlinkClick r:id="rId4"/>
              </a:rPr>
              <a:t>https://www.avito.ru/</a:t>
            </a:r>
            <a:r>
              <a:rPr lang="ru-RU" sz="3200">
                <a:ea typeface="+mn-lt"/>
                <a:cs typeface="+mn-lt"/>
              </a:rPr>
              <a:t>)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25C72B-7E8B-2594-C2A3-FE2D55247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5334" y="1336580"/>
            <a:ext cx="5834059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ru-RU" sz="3600"/>
              <a:t>Преимущества</a:t>
            </a:r>
          </a:p>
          <a:p>
            <a:pPr marL="457200" indent="-457200">
              <a:lnSpc>
                <a:spcPct val="100000"/>
              </a:lnSpc>
            </a:pPr>
            <a:r>
              <a:rPr lang="ru-RU" sz="2400" b="1">
                <a:solidFill>
                  <a:srgbClr val="FFC000"/>
                </a:solidFill>
                <a:latin typeface="Arial"/>
                <a:cs typeface="Arial"/>
              </a:rPr>
              <a:t>Рекомендательная система</a:t>
            </a:r>
            <a:r>
              <a:rPr lang="ru-RU" sz="2400">
                <a:solidFill>
                  <a:srgbClr val="000000"/>
                </a:solidFill>
                <a:latin typeface="Arial"/>
                <a:cs typeface="Arial"/>
              </a:rPr>
              <a:t> поиска и выбора мастеров или компаний в сфере ремонтных услуг</a:t>
            </a:r>
          </a:p>
          <a:p>
            <a:pPr marL="457200" indent="-457200">
              <a:lnSpc>
                <a:spcPct val="100000"/>
              </a:lnSpc>
            </a:pPr>
            <a:r>
              <a:rPr lang="ru-RU" sz="2400" b="1">
                <a:solidFill>
                  <a:srgbClr val="FFC000"/>
                </a:solidFill>
                <a:latin typeface="Arial"/>
                <a:cs typeface="Arial"/>
              </a:rPr>
              <a:t>Обширная</a:t>
            </a:r>
            <a:r>
              <a:rPr lang="ru-RU" sz="2400">
                <a:solidFill>
                  <a:srgbClr val="000000"/>
                </a:solidFill>
                <a:latin typeface="Arial"/>
                <a:cs typeface="Arial"/>
              </a:rPr>
              <a:t>, централизованная, </a:t>
            </a:r>
            <a:r>
              <a:rPr lang="ru-RU" sz="2400" b="1">
                <a:solidFill>
                  <a:srgbClr val="FFC000"/>
                </a:solidFill>
                <a:latin typeface="Arial"/>
                <a:cs typeface="Arial"/>
              </a:rPr>
              <a:t>постоянно растущая</a:t>
            </a:r>
            <a:r>
              <a:rPr lang="ru-RU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2400" b="1">
                <a:solidFill>
                  <a:srgbClr val="FFC000"/>
                </a:solidFill>
                <a:latin typeface="Arial"/>
                <a:cs typeface="Arial"/>
              </a:rPr>
              <a:t>база данных</a:t>
            </a:r>
            <a:r>
              <a:rPr lang="ru-RU" sz="2400">
                <a:solidFill>
                  <a:srgbClr val="000000"/>
                </a:solidFill>
                <a:latin typeface="Arial"/>
                <a:cs typeface="Arial"/>
              </a:rPr>
              <a:t> о мастерах или компаниях в сфере ремонтных услуг</a:t>
            </a:r>
          </a:p>
          <a:p>
            <a:pPr marL="457200" indent="-457200"/>
            <a:r>
              <a:rPr lang="ru-RU" sz="2400" b="1">
                <a:solidFill>
                  <a:srgbClr val="FFC000"/>
                </a:solidFill>
                <a:latin typeface="Arial"/>
                <a:cs typeface="Arial"/>
              </a:rPr>
              <a:t>Рейтинговая (квалификационная) система оценки</a:t>
            </a:r>
            <a:r>
              <a:rPr lang="ru-RU" sz="2400">
                <a:solidFill>
                  <a:srgbClr val="000000"/>
                </a:solidFill>
                <a:latin typeface="Arial"/>
                <a:cs typeface="Arial"/>
              </a:rPr>
              <a:t> предоставляемых вариантов компаний или мастеров</a:t>
            </a:r>
            <a:endParaRPr lang="ru-RU" sz="2400"/>
          </a:p>
          <a:p>
            <a:pPr marL="0" indent="0">
              <a:buNone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D42D998-DE7D-8F62-828B-BFE6DB21E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5</a:t>
            </a:fld>
            <a:endParaRPr lang="ru-RU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BEEA4E06-E236-5D17-044A-29E3A8B1E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712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D6FD602-3113-4FC4-982F-15099614D2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048" y="0"/>
            <a:ext cx="7724071" cy="6858000"/>
            <a:chOff x="4464881" y="0"/>
            <a:chExt cx="7724071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B8C81AF-BEDB-486F-AB26-181C63BF140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08D8EF1-80CA-4FAD-BD38-F379CECC367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00C45C-37CD-CF51-E593-17DE10E35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75" y="-287878"/>
            <a:ext cx="5867400" cy="1664573"/>
          </a:xfrm>
        </p:spPr>
        <p:txBody>
          <a:bodyPr>
            <a:normAutofit/>
          </a:bodyPr>
          <a:lstStyle/>
          <a:p>
            <a:r>
              <a:rPr lang="ru-RU">
                <a:cs typeface="Sabon Next LT"/>
              </a:rPr>
              <a:t>Рынок</a:t>
            </a:r>
            <a:endParaRPr lang="ru-RU"/>
          </a:p>
        </p:txBody>
      </p:sp>
      <p:pic>
        <p:nvPicPr>
          <p:cNvPr id="4" name="Рисунок 3" descr="Изображение выглядит как Самоклеющийся листок, текст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17C9A118-27C9-372A-6FED-21D39F9069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67903" y="717830"/>
            <a:ext cx="8615217" cy="66055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224D8719-7A14-F11A-8D40-18CD86F3E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7428" y="381205"/>
            <a:ext cx="7728942" cy="545885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200" b="1">
                <a:solidFill>
                  <a:srgbClr val="FFC000"/>
                </a:solidFill>
              </a:rPr>
              <a:t>80-90 млрд рублей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200"/>
              <a:t>В 800-900 млрд рублей оценивается общий рынок ремонтных услуг России. Средний чек на ремонтные работы составляет от 100 тыс. до 1 млн рублей, в зависимости от сложности и масштаба работ.</a:t>
            </a:r>
          </a:p>
          <a:p>
            <a:pPr>
              <a:lnSpc>
                <a:spcPct val="100000"/>
              </a:lnSpc>
            </a:pPr>
            <a:r>
              <a:rPr lang="ru-RU" sz="2200" b="1">
                <a:solidFill>
                  <a:srgbClr val="FF7214"/>
                </a:solidFill>
              </a:rPr>
              <a:t>12-15 млрд рублей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200"/>
              <a:t>В 120-150 млрд рублей оценивается потенциальный рынок, доступный для сервиса в первые годы с учетом узкой направленности платформы. Это включает жителей крупных городов, которые готовы оплачивать качественные ремонтные работы через проверенных мастеров.</a:t>
            </a:r>
          </a:p>
          <a:p>
            <a:pPr>
              <a:lnSpc>
                <a:spcPct val="100000"/>
              </a:lnSpc>
            </a:pPr>
            <a:r>
              <a:rPr lang="ru-RU" sz="2200" b="1">
                <a:solidFill>
                  <a:srgbClr val="C00000"/>
                </a:solidFill>
              </a:rPr>
              <a:t>120-300 млн рублей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200"/>
              <a:t>Реальная доля рынка, которая может быть освоена проектом в первые годы, составляет 1-2% рынка услуг ремонта, что соответствует 1,2-3 млрд рублей. Платформа может стать востребованной в городах с населением более 500 тыс. человек.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170D1A1-88EC-AEA7-FBBA-12188A4E9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423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D6FD602-3113-4FC4-982F-15099614D2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048" y="0"/>
            <a:ext cx="7724071" cy="6858000"/>
            <a:chOff x="4464881" y="0"/>
            <a:chExt cx="7724071" cy="68580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B8C81AF-BEDB-486F-AB26-181C63BF140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08D8EF1-80CA-4FAD-BD38-F379CECC367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133D91-C5E6-78C0-7B3A-DD9866153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4" y="-145714"/>
            <a:ext cx="11874137" cy="1664573"/>
          </a:xfrm>
        </p:spPr>
        <p:txBody>
          <a:bodyPr>
            <a:normAutofit/>
          </a:bodyPr>
          <a:lstStyle/>
          <a:p>
            <a:pPr algn="ctr"/>
            <a:r>
              <a:rPr lang="ru-RU">
                <a:cs typeface="Sabon Next LT"/>
              </a:rPr>
              <a:t>Механизм реализации проекта: монетизация</a:t>
            </a:r>
          </a:p>
        </p:txBody>
      </p:sp>
      <p:pic>
        <p:nvPicPr>
          <p:cNvPr id="6" name="Рисунок 5" descr="Изображение выглядит как текст, человек, Наличные средства, гвоздь&#10;&#10;Автоматически созданное описание">
            <a:extLst>
              <a:ext uri="{FF2B5EF4-FFF2-40B4-BE49-F238E27FC236}">
                <a16:creationId xmlns:a16="http://schemas.microsoft.com/office/drawing/2014/main" id="{1C1EA206-9F1F-2070-70A2-EF1E3EB2AB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57" y="1921638"/>
            <a:ext cx="3777673" cy="4405704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E5491A71-38FB-9340-7CDE-2471F7D7B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2295" y="1524549"/>
            <a:ext cx="8425974" cy="511162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>
              <a:buAutoNum type="arabicPeriod"/>
            </a:pPr>
            <a:r>
              <a:rPr lang="ru-RU" b="1">
                <a:solidFill>
                  <a:srgbClr val="C00000"/>
                </a:solidFill>
              </a:rPr>
              <a:t>Комиссионная модель</a:t>
            </a:r>
            <a:r>
              <a:rPr lang="ru-RU"/>
              <a:t>: Платформа будет взимать комиссию с мастеров и компаний за каждую успешную сделку (10% со сделки)</a:t>
            </a:r>
          </a:p>
          <a:p>
            <a:pPr marL="514350" indent="-514350">
              <a:buAutoNum type="arabicPeriod"/>
            </a:pPr>
            <a:r>
              <a:rPr lang="ru-RU" b="1">
                <a:solidFill>
                  <a:srgbClr val="FF7214"/>
                </a:solidFill>
              </a:rPr>
              <a:t>Платные подписки</a:t>
            </a:r>
            <a:r>
              <a:rPr lang="ru-RU"/>
              <a:t> для мастеров и компаний, предоставляющие доступ к дополнительным функциям, таким как приоритетное отображение в поисковых системах. (например, 5000 рублей)</a:t>
            </a:r>
          </a:p>
          <a:p>
            <a:pPr marL="514350" indent="-514350">
              <a:buAutoNum type="arabicPeriod"/>
            </a:pPr>
            <a:r>
              <a:rPr lang="ru-RU" b="1">
                <a:solidFill>
                  <a:srgbClr val="FFC000"/>
                </a:solidFill>
              </a:rPr>
              <a:t>Реклама</a:t>
            </a:r>
            <a:r>
              <a:rPr lang="ru-RU"/>
              <a:t>: Возможность размещения рекламы строительных материалов и инструментов на платформе.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09FCE4-89A5-AFDC-198A-2262B2AAF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7</a:t>
            </a:fld>
            <a:endParaRPr lang="ru-RU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7E777705-180D-3DAA-A55F-DC66638DC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01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62BFBC-0E19-4E6F-B0C7-CD5C519BC3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90735E0-CE0A-4DAB-A8DA-5FC6739BFB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97EB623-F40E-4D11-8B7D-2C6C93477B5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9E03346-FEF6-4EAC-BEF4-22AF5A5DA3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453545A-B2D3-41EE-A91C-DBF43402DD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88AE7-FAEA-4737-EACD-808437046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319" y="914400"/>
            <a:ext cx="4804636" cy="1588679"/>
          </a:xfrm>
        </p:spPr>
        <p:txBody>
          <a:bodyPr anchor="ctr">
            <a:normAutofit/>
          </a:bodyPr>
          <a:lstStyle/>
          <a:p>
            <a:r>
              <a:rPr lang="ru-RU" dirty="0">
                <a:cs typeface="Sabon Next LT"/>
              </a:rPr>
              <a:t>Текущие результаты</a:t>
            </a:r>
            <a:endParaRPr lang="ru-RU" dirty="0"/>
          </a:p>
        </p:txBody>
      </p:sp>
      <p:graphicFrame>
        <p:nvGraphicFramePr>
          <p:cNvPr id="20" name="Объект 2">
            <a:extLst>
              <a:ext uri="{FF2B5EF4-FFF2-40B4-BE49-F238E27FC236}">
                <a16:creationId xmlns:a16="http://schemas.microsoft.com/office/drawing/2014/main" id="{8C4B93F5-EB70-6A34-0543-F71BCE1B79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1177660"/>
              </p:ext>
            </p:extLst>
          </p:nvPr>
        </p:nvGraphicFramePr>
        <p:xfrm>
          <a:off x="1196834" y="2564991"/>
          <a:ext cx="3963703" cy="3424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F030257-84D4-39A4-8FAB-CD07AF7D5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16675"/>
            <a:ext cx="4114800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A70B2C4-0025-9E01-96A9-B48D3BF1D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0106" y="6416675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3B850FF-6169-4056-8077-06FFA93A5366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5735" y="2340019"/>
            <a:ext cx="2981799" cy="17116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76119" y="718497"/>
            <a:ext cx="2981799" cy="16215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71411" y="4062777"/>
            <a:ext cx="5275386" cy="197684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204960" y="3901440"/>
            <a:ext cx="1846217" cy="487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2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0D82D56-D377-48D4-8DE9-6A0A8DB5E3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-2"/>
            <a:ext cx="2696853" cy="4598233"/>
            <a:chOff x="8059620" y="41922"/>
            <a:chExt cx="3997615" cy="681607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D8CD235-5DAC-4779-B652-AEF90B9844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048802B-B281-498F-88C5-E240B74438C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628373-059F-4268-5D44-F7C511BC5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59813"/>
            <a:ext cx="5181599" cy="5612387"/>
          </a:xfrm>
        </p:spPr>
        <p:txBody>
          <a:bodyPr anchor="ctr">
            <a:normAutofit/>
          </a:bodyPr>
          <a:lstStyle/>
          <a:p>
            <a:r>
              <a:rPr lang="ru-RU">
                <a:cs typeface="Sabon Next LT"/>
              </a:rPr>
              <a:t>План развития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0FB987-83FA-A9C3-658C-067EC6197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0" y="559813"/>
            <a:ext cx="5586506" cy="56123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200" dirty="0"/>
              <a:t>Создание цифровой платформы с использованием ИИ</a:t>
            </a:r>
          </a:p>
          <a:p>
            <a:r>
              <a:rPr lang="ru-RU" sz="3200" dirty="0"/>
              <a:t>Тестирование цифровой платформы</a:t>
            </a:r>
          </a:p>
          <a:p>
            <a:r>
              <a:rPr lang="ru-RU" sz="3200" dirty="0"/>
              <a:t>Набор персонала</a:t>
            </a:r>
          </a:p>
          <a:p>
            <a:r>
              <a:rPr lang="ru-RU" sz="3200" dirty="0"/>
              <a:t>Запуск работы</a:t>
            </a:r>
          </a:p>
          <a:p>
            <a:r>
              <a:rPr lang="ru-RU" sz="3200" dirty="0"/>
              <a:t>Внедрение рекламы и продвижение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46DBD3E-1A3C-CE08-00B5-578C8A2D8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7000" y="6416675"/>
            <a:ext cx="4114800" cy="365125"/>
          </a:xfrm>
        </p:spPr>
        <p:txBody>
          <a:bodyPr>
            <a:normAutofit/>
          </a:bodyPr>
          <a:lstStyle/>
          <a:p>
            <a:pPr algn="l"/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94D0951-A375-D266-2565-5B9D3EEB2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800" y="6416675"/>
            <a:ext cx="114150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3B850FF-6169-4056-8077-06FFA93A5366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2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ppledVTI">
  <a:themeElements>
    <a:clrScheme name="Custom 81">
      <a:dk1>
        <a:sysClr val="windowText" lastClr="000000"/>
      </a:dk1>
      <a:lt1>
        <a:sysClr val="window" lastClr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1174</Words>
  <Application>Microsoft Office PowerPoint</Application>
  <PresentationFormat>Широкоэкранный</PresentationFormat>
  <Paragraphs>362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Avenir Next LT Pro</vt:lpstr>
      <vt:lpstr>AvenirNext LT Pro Medium</vt:lpstr>
      <vt:lpstr>Roboto</vt:lpstr>
      <vt:lpstr>Sabon Next LT</vt:lpstr>
      <vt:lpstr>Wingdings</vt:lpstr>
      <vt:lpstr>Wingdings,Sans-Serif</vt:lpstr>
      <vt:lpstr>DappledVTI</vt:lpstr>
      <vt:lpstr>Создание цифровой платформы по подбору специалистов в сфере ремонтных услуг "РЕМОНТиЯ"</vt:lpstr>
      <vt:lpstr>Презентация PowerPoint</vt:lpstr>
      <vt:lpstr>Проблема, которую решает проект и ее решение</vt:lpstr>
      <vt:lpstr>Ценность платформы</vt:lpstr>
      <vt:lpstr>Конкуренты и конкурентные преимущества</vt:lpstr>
      <vt:lpstr>Рынок</vt:lpstr>
      <vt:lpstr>Механизм реализации проекта: монетизация</vt:lpstr>
      <vt:lpstr>Текущие результаты</vt:lpstr>
      <vt:lpstr>План развития</vt:lpstr>
      <vt:lpstr>MVP</vt:lpstr>
      <vt:lpstr>Экономика проекта</vt:lpstr>
      <vt:lpstr>Начальные инвестиции</vt:lpstr>
      <vt:lpstr>Презентация PowerPoint</vt:lpstr>
      <vt:lpstr>Презентация PowerPoint</vt:lpstr>
      <vt:lpstr>Ценностное предложение</vt:lpstr>
      <vt:lpstr>Наша команда</vt:lpstr>
      <vt:lpstr>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цифровой платформы по подбору специалистов в сфере ремонтных услуг "РЕМОНТиЯ"</dc:title>
  <dc:creator>vlad petrov</dc:creator>
  <cp:lastModifiedBy>Крамин Тимур Владимирович</cp:lastModifiedBy>
  <cp:revision>59</cp:revision>
  <dcterms:created xsi:type="dcterms:W3CDTF">2024-10-12T13:46:17Z</dcterms:created>
  <dcterms:modified xsi:type="dcterms:W3CDTF">2024-12-27T01:01:53Z</dcterms:modified>
</cp:coreProperties>
</file>