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215B709-93B6-4347-A722-A063ED0DEA2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76722E2-6B70-49A3-B015-5909EBAAF4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2">
            <a:lum bright="-8000" contrast="-2000"/>
          </a:blip>
          <a:srcRect/>
          <a:stretch>
            <a:fillRect/>
          </a:stretch>
        </p:blipFill>
        <p:spPr bwMode="auto">
          <a:xfrm>
            <a:off x="500034" y="1643050"/>
            <a:ext cx="8286808" cy="31432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285728"/>
            <a:ext cx="5700698" cy="81914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EcoWave</a:t>
            </a:r>
            <a:r>
              <a:rPr lang="en-US" dirty="0" smtClean="0">
                <a:solidFill>
                  <a:schemeClr val="bg1"/>
                </a:solidFill>
              </a:rPr>
              <a:t> AI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7772400" cy="3311137"/>
          </a:xfr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800" dirty="0" err="1" smtClean="0">
                <a:solidFill>
                  <a:schemeClr val="bg2"/>
                </a:solidFill>
              </a:rPr>
              <a:t>EcoWave</a:t>
            </a:r>
            <a:r>
              <a:rPr lang="ru-RU" sz="2800" dirty="0" smtClean="0">
                <a:solidFill>
                  <a:schemeClr val="bg2"/>
                </a:solidFill>
              </a:rPr>
              <a:t> AI — интеллектуальная система прогнозирования и раннего предупреждения о загрязнениях морской среды на основе технологий машинного обучения и анализа данных дистанционного зондирования.</a:t>
            </a:r>
            <a:endParaRPr lang="ru-RU" sz="2800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19325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772400" cy="10311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Аннотация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714488"/>
            <a:ext cx="7780365" cy="335758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Стартап</a:t>
            </a:r>
            <a:r>
              <a:rPr lang="ru-RU" dirty="0" smtClean="0"/>
              <a:t> направлен на разработку интеллектуальной системы </a:t>
            </a:r>
            <a:r>
              <a:rPr lang="ru-RU" dirty="0" err="1" smtClean="0"/>
              <a:t>EcoWave</a:t>
            </a:r>
            <a:r>
              <a:rPr lang="ru-RU" dirty="0" smtClean="0"/>
              <a:t> AI, использующей алгоритмы машинного обучения для прогнозирования и раннего предупреждения о загрязнениях морской среды. Система анализирует спутниковые снимки, </a:t>
            </a:r>
            <a:r>
              <a:rPr lang="ru-RU" dirty="0" err="1" smtClean="0"/>
              <a:t>метео</a:t>
            </a:r>
            <a:r>
              <a:rPr lang="ru-RU" dirty="0" smtClean="0"/>
              <a:t>- и гидрохимические данные, выявляя аномалии, связанные с нефтяными пятнами, сбросами сточных вод и другими источниками загрязнений. Результаты применимы в мониторинге акваторий, планировании экологических мероприятий, а также для оперативного реагирования экологических служб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572428" cy="45005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0311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7500990" cy="4357718"/>
          </a:xfrm>
        </p:spPr>
        <p:txBody>
          <a:bodyPr/>
          <a:lstStyle/>
          <a:p>
            <a:r>
              <a:rPr lang="ru-RU" dirty="0" smtClean="0"/>
              <a:t>Отсутствие эффективных и своевременных инструментов для прогнозирования загрязнений морской среды. Существующие методы реагируют на факт загрязнения, а не предотвращают его. Проект решает задачу раннего предупреждения для экологических служб, морских портов, нефтегазовых компаний и органов управления прибрежными территориями.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772400" cy="88827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Решение проблемы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1428736"/>
            <a:ext cx="7851803" cy="421484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Решение достигается за счёт создания </a:t>
            </a:r>
            <a:r>
              <a:rPr lang="ru-RU" dirty="0" err="1" smtClean="0"/>
              <a:t>веб-платформы</a:t>
            </a:r>
            <a:r>
              <a:rPr lang="ru-RU" dirty="0" smtClean="0"/>
              <a:t> и API-сервиса, объединяющих спутниковые, метеорологические, гидрологические и промышленные данные в едином аналитическом пространстве… алгоритмы машинного обучения анализируют динамику, выявляют аномалии и формируют прогнозы на заданный период… при обнаружении повышенного риска система автоматически уведомляет ответственных структур (API, </a:t>
            </a:r>
            <a:r>
              <a:rPr lang="ru-RU" dirty="0" err="1" smtClean="0"/>
              <a:t>e-mail</a:t>
            </a:r>
            <a:r>
              <a:rPr lang="ru-RU" dirty="0" smtClean="0"/>
              <a:t>, мобильные уведомления)… аналитические отчёты и визуализации помогают оценивать эффективность мер и формировать долгосрочные стратегии.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066180" cy="94052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Ценностное предложение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1" y="1500174"/>
            <a:ext cx="3857651" cy="521497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err="1" smtClean="0"/>
              <a:t>EcoWave</a:t>
            </a:r>
            <a:r>
              <a:rPr lang="ru-RU" dirty="0" smtClean="0"/>
              <a:t> AI обеспечивает более точное и локализованное прогнозирование загрязнений, учитывает региональные </a:t>
            </a:r>
            <a:r>
              <a:rPr lang="ru-RU" dirty="0" err="1" smtClean="0"/>
              <a:t>гидрометеоусловия</a:t>
            </a:r>
            <a:r>
              <a:rPr lang="ru-RU" dirty="0" smtClean="0"/>
              <a:t> и использует отечественные источники данных. Преимущество — адаптация под российские акватории, низкая стоимость по сравнению с зарубежными решениями и возможность интеграции в государственные системы мониторинга.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785926"/>
            <a:ext cx="4572032" cy="41434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42876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Целевая аудитория (ЦА) и сегменты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7" y="1928802"/>
            <a:ext cx="3929089" cy="42862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Государственные структуры (Росгидромет, </a:t>
            </a:r>
            <a:r>
              <a:rPr lang="ru-RU" dirty="0" err="1" smtClean="0"/>
              <a:t>Росприроднадзор</a:t>
            </a:r>
            <a:r>
              <a:rPr lang="ru-RU" dirty="0" smtClean="0"/>
              <a:t>, Минприроды РФ).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Промышленные компании (нефтегазовый сектор, судоходные и портовые организации).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Экологические НКО и исследовательские институты.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Международные организации по охране морей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Сегмент рынка: B2G и B2B.</a:t>
            </a:r>
            <a:endParaRPr lang="ru-RU" dirty="0"/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143116"/>
            <a:ext cx="4214842" cy="371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88827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Конкуренты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357298"/>
            <a:ext cx="7500990" cy="2286016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b="1" dirty="0" err="1" smtClean="0"/>
              <a:t>Copernicus</a:t>
            </a:r>
            <a:r>
              <a:rPr lang="ru-RU" b="1" dirty="0" smtClean="0"/>
              <a:t> </a:t>
            </a:r>
            <a:r>
              <a:rPr lang="ru-RU" b="1" dirty="0" err="1" smtClean="0"/>
              <a:t>Marine</a:t>
            </a:r>
            <a:r>
              <a:rPr lang="ru-RU" b="1" dirty="0" smtClean="0"/>
              <a:t> </a:t>
            </a:r>
            <a:r>
              <a:rPr lang="ru-RU" b="1" dirty="0" err="1" smtClean="0"/>
              <a:t>Service</a:t>
            </a:r>
            <a:r>
              <a:rPr lang="ru-RU" b="1" dirty="0" smtClean="0"/>
              <a:t> (</a:t>
            </a:r>
            <a:r>
              <a:rPr lang="ru-RU" b="1" dirty="0" smtClean="0"/>
              <a:t>ЕС)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IBM </a:t>
            </a:r>
            <a:r>
              <a:rPr lang="ru-RU" b="1" dirty="0" err="1" smtClean="0"/>
              <a:t>Environmental</a:t>
            </a:r>
            <a:r>
              <a:rPr lang="ru-RU" b="1" dirty="0" smtClean="0"/>
              <a:t> </a:t>
            </a:r>
            <a:r>
              <a:rPr lang="ru-RU" b="1" dirty="0" err="1" smtClean="0"/>
              <a:t>Intelligence</a:t>
            </a:r>
            <a:r>
              <a:rPr lang="ru-RU" b="1" dirty="0" smtClean="0"/>
              <a:t> </a:t>
            </a:r>
            <a:r>
              <a:rPr lang="ru-RU" b="1" dirty="0" err="1" smtClean="0"/>
              <a:t>Suite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err="1" smtClean="0"/>
              <a:t>Planet</a:t>
            </a:r>
            <a:r>
              <a:rPr lang="ru-RU" b="1" dirty="0" smtClean="0"/>
              <a:t> </a:t>
            </a:r>
            <a:r>
              <a:rPr lang="ru-RU" b="1" dirty="0" err="1" smtClean="0"/>
              <a:t>Labs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err="1" smtClean="0"/>
              <a:t>MarineTraffic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«</a:t>
            </a:r>
            <a:r>
              <a:rPr lang="ru-RU" b="1" dirty="0" err="1" smtClean="0"/>
              <a:t>СканЭкс</a:t>
            </a:r>
            <a:r>
              <a:rPr lang="ru-RU" b="1" dirty="0" smtClean="0"/>
              <a:t>» и «Росгидромет» (Россия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786190"/>
            <a:ext cx="7358054" cy="28908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35732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Бизнес-модель и монетизация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000240"/>
            <a:ext cx="7780365" cy="32861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Модель подписки (</a:t>
            </a:r>
            <a:r>
              <a:rPr lang="ru-RU" dirty="0" err="1" smtClean="0"/>
              <a:t>SaaS</a:t>
            </a:r>
            <a:r>
              <a:rPr lang="ru-RU" dirty="0" smtClean="0"/>
              <a:t>): ежемесячная/годовая подписка к платформе и API.</a:t>
            </a:r>
          </a:p>
          <a:p>
            <a:endParaRPr lang="ru-RU" dirty="0" smtClean="0"/>
          </a:p>
          <a:p>
            <a:r>
              <a:rPr lang="ru-RU" dirty="0" smtClean="0"/>
              <a:t>Дополнительно: консалтинговые услуги, интеграция в системы заказчиков, продажа аналитических отчетов.</a:t>
            </a:r>
          </a:p>
          <a:p>
            <a:endParaRPr lang="ru-RU" dirty="0" smtClean="0"/>
          </a:p>
          <a:p>
            <a:r>
              <a:rPr lang="ru-RU" dirty="0" smtClean="0"/>
              <a:t>Планируется сотрудничество с государственными структурами по линии B2G, а также лицензирование решений для корпоративных клиентов (B2B).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772400" cy="10311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Команда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643050"/>
            <a:ext cx="5643603" cy="485778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endParaRPr lang="ru-RU" u="sng" dirty="0" smtClean="0"/>
          </a:p>
          <a:p>
            <a:r>
              <a:rPr lang="ru-RU" b="1" u="sng" dirty="0" smtClean="0"/>
              <a:t>Состав</a:t>
            </a:r>
            <a:r>
              <a:rPr lang="ru-RU" b="1" u="sng" dirty="0" smtClean="0"/>
              <a:t>: </a:t>
            </a:r>
            <a:r>
              <a:rPr lang="ru-RU" b="1" dirty="0" smtClean="0"/>
              <a:t>4 разработчика и 1 аналитик (см. список выше</a:t>
            </a:r>
            <a:r>
              <a:rPr lang="ru-RU" b="1" dirty="0" smtClean="0"/>
              <a:t>).</a:t>
            </a:r>
            <a:endParaRPr lang="ru-RU" b="1" dirty="0" smtClean="0"/>
          </a:p>
          <a:p>
            <a:r>
              <a:rPr lang="ru-RU" b="1" u="sng" dirty="0" smtClean="0"/>
              <a:t>Статус: </a:t>
            </a:r>
            <a:r>
              <a:rPr lang="ru-RU" b="1" dirty="0" smtClean="0"/>
              <a:t>все участники — студенты</a:t>
            </a:r>
            <a:r>
              <a:rPr lang="ru-RU" b="1" dirty="0" smtClean="0"/>
              <a:t>.</a:t>
            </a:r>
            <a:endParaRPr lang="ru-RU" b="1" dirty="0" smtClean="0"/>
          </a:p>
          <a:p>
            <a:r>
              <a:rPr lang="ru-RU" b="1" u="sng" dirty="0" smtClean="0"/>
              <a:t>Достижение (из данных):</a:t>
            </a:r>
            <a:r>
              <a:rPr lang="ru-RU" b="1" dirty="0" smtClean="0"/>
              <a:t> участие в акселерационной </a:t>
            </a:r>
            <a:r>
              <a:rPr lang="ru-RU" b="1" dirty="0" smtClean="0"/>
              <a:t>программе</a:t>
            </a:r>
          </a:p>
          <a:p>
            <a:endParaRPr lang="ru-RU" b="1" dirty="0" smtClean="0"/>
          </a:p>
          <a:p>
            <a:r>
              <a:rPr lang="ru-RU" b="1" dirty="0" smtClean="0"/>
              <a:t>Почему именно у </a:t>
            </a:r>
            <a:r>
              <a:rPr lang="ru-RU" b="1" dirty="0" smtClean="0"/>
              <a:t>нас </a:t>
            </a:r>
            <a:r>
              <a:rPr lang="ru-RU" b="1" dirty="0" smtClean="0"/>
              <a:t>должно получиться?</a:t>
            </a:r>
          </a:p>
          <a:p>
            <a:endParaRPr lang="ru-RU" b="1" dirty="0" smtClean="0"/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У </a:t>
            </a:r>
            <a:r>
              <a:rPr lang="ru-RU" b="1" dirty="0" smtClean="0"/>
              <a:t>нас </a:t>
            </a:r>
            <a:r>
              <a:rPr lang="ru-RU" b="1" dirty="0" smtClean="0"/>
              <a:t>есть фокусированная </a:t>
            </a:r>
            <a:r>
              <a:rPr lang="ru-RU" b="1" dirty="0" smtClean="0"/>
              <a:t>ролевая </a:t>
            </a:r>
            <a:r>
              <a:rPr lang="ru-RU" b="1" dirty="0" smtClean="0"/>
              <a:t>структура под задачи проекта: разработка (ядро продукта) + аналитика (данные/метрики).</a:t>
            </a:r>
          </a:p>
          <a:p>
            <a:pPr marL="457200" indent="-457200">
              <a:buFont typeface="+mj-lt"/>
              <a:buAutoNum type="arabicPeriod"/>
            </a:pPr>
            <a:endParaRPr lang="ru-RU" b="1" dirty="0" smtClean="0"/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Проектное ценностное предложение уже сформулировано: локализованные прогнозы под российские акватории, использование отечественных данных, интеграция с </a:t>
            </a:r>
            <a:r>
              <a:rPr lang="ru-RU" b="1" dirty="0" err="1" smtClean="0"/>
              <a:t>гос-системами</a:t>
            </a:r>
            <a:r>
              <a:rPr lang="ru-RU" b="1" dirty="0" smtClean="0"/>
              <a:t>, более низкая стоимость — это даёт понятный практический спрос в B2G/B2B.</a:t>
            </a:r>
          </a:p>
          <a:p>
            <a:pPr marL="457200" indent="-457200">
              <a:buFont typeface="+mj-lt"/>
              <a:buAutoNum type="arabicPeriod"/>
            </a:pPr>
            <a:endParaRPr lang="ru-RU" b="1" dirty="0" smtClean="0"/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Команда уже вовлечена в акселерационную программу, что подтверждает системную работу над проектом.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357430"/>
            <a:ext cx="3000364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066180" cy="157163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Заключение </a:t>
            </a:r>
            <a:r>
              <a:rPr lang="ru-RU" dirty="0" smtClean="0"/>
              <a:t>/Контактная </a:t>
            </a:r>
            <a:r>
              <a:rPr lang="ru-RU" dirty="0" smtClean="0"/>
              <a:t>информация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2000240"/>
            <a:ext cx="7994679" cy="407196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 smtClean="0"/>
              <a:t>Магомедов </a:t>
            </a:r>
            <a:r>
              <a:rPr lang="ru-RU" dirty="0" err="1" smtClean="0"/>
              <a:t>Арсен</a:t>
            </a:r>
            <a:r>
              <a:rPr lang="ru-RU" dirty="0" smtClean="0"/>
              <a:t> </a:t>
            </a:r>
            <a:r>
              <a:rPr lang="ru-RU" dirty="0" err="1" smtClean="0"/>
              <a:t>Исламович</a:t>
            </a:r>
            <a:r>
              <a:rPr lang="ru-RU" dirty="0" smtClean="0"/>
              <a:t>  Разработчик  +79637922871</a:t>
            </a:r>
          </a:p>
          <a:p>
            <a:r>
              <a:rPr lang="ru-RU" dirty="0" smtClean="0"/>
              <a:t>hokagedsantroll123@gmail.com  Студент  </a:t>
            </a:r>
            <a:r>
              <a:rPr lang="ru-RU" dirty="0" smtClean="0"/>
              <a:t>Студент</a:t>
            </a:r>
          </a:p>
          <a:p>
            <a:endParaRPr lang="ru-RU" dirty="0" smtClean="0"/>
          </a:p>
          <a:p>
            <a:r>
              <a:rPr lang="ru-RU" dirty="0" smtClean="0"/>
              <a:t>Ермолов Дмитрий Валентинович  Аналитик  +795519690435</a:t>
            </a:r>
          </a:p>
          <a:p>
            <a:r>
              <a:rPr lang="ru-RU" dirty="0" err="1" smtClean="0"/>
              <a:t>ermolovforwork@gmail.com</a:t>
            </a:r>
            <a:r>
              <a:rPr lang="ru-RU" dirty="0" smtClean="0"/>
              <a:t>  Студент  </a:t>
            </a:r>
            <a:r>
              <a:rPr lang="ru-RU" dirty="0" smtClean="0"/>
              <a:t>Студент</a:t>
            </a:r>
          </a:p>
          <a:p>
            <a:endParaRPr lang="ru-RU" dirty="0" smtClean="0"/>
          </a:p>
          <a:p>
            <a:r>
              <a:rPr lang="ru-RU" dirty="0" err="1" smtClean="0"/>
              <a:t>Чуканов</a:t>
            </a:r>
            <a:r>
              <a:rPr lang="ru-RU" dirty="0" smtClean="0"/>
              <a:t> Александр Сергеевич  Разработчик  +79185125835</a:t>
            </a:r>
          </a:p>
          <a:p>
            <a:r>
              <a:rPr lang="ru-RU" dirty="0" smtClean="0"/>
              <a:t>chukanovsasha23@gmail.com  Студент  </a:t>
            </a:r>
            <a:r>
              <a:rPr lang="ru-RU" dirty="0" smtClean="0"/>
              <a:t>Студент</a:t>
            </a:r>
          </a:p>
          <a:p>
            <a:endParaRPr lang="ru-RU" dirty="0" smtClean="0"/>
          </a:p>
          <a:p>
            <a:r>
              <a:rPr lang="ru-RU" dirty="0" err="1" smtClean="0"/>
              <a:t>Багиров</a:t>
            </a:r>
            <a:r>
              <a:rPr lang="ru-RU" dirty="0" smtClean="0"/>
              <a:t> </a:t>
            </a:r>
            <a:r>
              <a:rPr lang="ru-RU" dirty="0" err="1" smtClean="0"/>
              <a:t>Теймур</a:t>
            </a:r>
            <a:r>
              <a:rPr lang="ru-RU" dirty="0" smtClean="0"/>
              <a:t> </a:t>
            </a:r>
            <a:r>
              <a:rPr lang="ru-RU" dirty="0" err="1" smtClean="0"/>
              <a:t>Сабухи</a:t>
            </a:r>
            <a:r>
              <a:rPr lang="ru-RU" dirty="0" smtClean="0"/>
              <a:t> </a:t>
            </a:r>
            <a:r>
              <a:rPr lang="ru-RU" dirty="0" err="1" smtClean="0"/>
              <a:t>оглы</a:t>
            </a:r>
            <a:r>
              <a:rPr lang="ru-RU" dirty="0" smtClean="0"/>
              <a:t>  Разработчик  +79185761619</a:t>
            </a:r>
          </a:p>
          <a:p>
            <a:r>
              <a:rPr lang="ru-RU" dirty="0" smtClean="0"/>
              <a:t>t.bagirov2000@gmail.com  Студент  </a:t>
            </a:r>
            <a:r>
              <a:rPr lang="ru-RU" dirty="0" smtClean="0"/>
              <a:t>Студент</a:t>
            </a:r>
          </a:p>
          <a:p>
            <a:endParaRPr lang="ru-RU" dirty="0" smtClean="0"/>
          </a:p>
          <a:p>
            <a:r>
              <a:rPr lang="ru-RU" dirty="0" err="1" smtClean="0"/>
              <a:t>Гринько</a:t>
            </a:r>
            <a:r>
              <a:rPr lang="ru-RU" dirty="0" smtClean="0"/>
              <a:t> </a:t>
            </a:r>
            <a:r>
              <a:rPr lang="ru-RU" dirty="0" smtClean="0"/>
              <a:t>Максим Дмитриевич  </a:t>
            </a:r>
            <a:r>
              <a:rPr lang="ru-RU" dirty="0" smtClean="0"/>
              <a:t>Разработчик  +79888951123</a:t>
            </a:r>
          </a:p>
          <a:p>
            <a:r>
              <a:rPr lang="ru-RU" dirty="0" smtClean="0"/>
              <a:t>greenmaks25@gmail.com  Студент  Студент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</TotalTime>
  <Words>523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EcoWave AI</vt:lpstr>
      <vt:lpstr>Аннотация проекта</vt:lpstr>
      <vt:lpstr>Проблема</vt:lpstr>
      <vt:lpstr>Решение проблемы</vt:lpstr>
      <vt:lpstr>Ценностное предложение</vt:lpstr>
      <vt:lpstr>Целевая аудитория (ЦА) и сегменты</vt:lpstr>
      <vt:lpstr>Конкуренты</vt:lpstr>
      <vt:lpstr>Бизнес-модель и монетизация</vt:lpstr>
      <vt:lpstr>Команда</vt:lpstr>
      <vt:lpstr>Заключение /Контактная информация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EcoWave AI</dc:title>
  <dc:creator>Ульяна Яншулина</dc:creator>
  <cp:lastModifiedBy>Ульяна Яншулина</cp:lastModifiedBy>
  <cp:revision>9</cp:revision>
  <dcterms:created xsi:type="dcterms:W3CDTF">2025-10-30T11:26:54Z</dcterms:created>
  <dcterms:modified xsi:type="dcterms:W3CDTF">2025-10-30T12:51:58Z</dcterms:modified>
</cp:coreProperties>
</file>