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embedTrueTypeFonts="1" saveSubsetFonts="1">
  <p:sldMasterIdLst>
    <p:sldMasterId id="2147483658" r:id="rId1"/>
  </p:sldMasterIdLst>
  <p:notesMasterIdLst>
    <p:notesMasterId r:id="rId2"/>
  </p:notesMasterIdLst>
  <p:sldIdLst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</p:sldIdLst>
  <p:sldSz cy="8229600" cx="14630400"/>
  <p:notesSz cx="8229600" cy="14630400"/>
  <p:embeddedFontLst>
    <p:embeddedFont>
      <p:font typeface="Roboto Slab" pitchFamily="34" charset="0"/>
      <p:bold r:id="rId11"/>
    </p:embeddedFont>
    <p:embeddedFont>
      <p:font typeface="Roboto Slab" pitchFamily="34" charset="-122"/>
      <p:bold r:id="rId12"/>
    </p:embeddedFont>
    <p:embeddedFont>
      <p:font typeface="Roboto Slab" pitchFamily="34" charset="-120"/>
      <p:bold r:id="rId13"/>
    </p:embeddedFont>
    <p:embeddedFont>
      <p:font typeface="Roboto" panose="02000000000000000000" pitchFamily="34" charset="0"/>
      <p:regular r:id="rId14"/>
    </p:embeddedFont>
    <p:embeddedFont>
      <p:font typeface="Roboto" panose="02000000000000000000" pitchFamily="34" charset="-122"/>
      <p:regular r:id="rId15"/>
    </p:embeddedFont>
    <p:embeddedFont>
      <p:font typeface="Roboto" panose="02000000000000000000" pitchFamily="34" charset="-120"/>
      <p:regular r:id="rId16"/>
    </p:embeddedFont>
    <p:embeddedFont>
      <p:font typeface="Calibri" panose="020F0502020204030204" charset="0"/>
      <p:regular r:id="rId17"/>
      <p:bold r:id="rId18"/>
      <p:italic r:id="rId19"/>
      <p:boldItalic r:id="rId20"/>
    </p:embeddedFont>
  </p:embeddedFontLst>
  <p:defaultTextStyle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font" Target="fonts/font1.fntdata"/><Relationship Id="rId12" Type="http://schemas.openxmlformats.org/officeDocument/2006/relationships/font" Target="fonts/font2.fntdata"/><Relationship Id="rId13" Type="http://schemas.openxmlformats.org/officeDocument/2006/relationships/font" Target="fonts/font3.fntdata"/><Relationship Id="rId14" Type="http://schemas.openxmlformats.org/officeDocument/2006/relationships/font" Target="fonts/font4.fntdata"/><Relationship Id="rId15" Type="http://schemas.openxmlformats.org/officeDocument/2006/relationships/font" Target="fonts/font5.fntdata"/><Relationship Id="rId16" Type="http://schemas.openxmlformats.org/officeDocument/2006/relationships/font" Target="fonts/font6.fntdata"/><Relationship Id="rId17" Type="http://schemas.openxmlformats.org/officeDocument/2006/relationships/font" Target="fonts/font7.fntdata"/><Relationship Id="rId18" Type="http://schemas.openxmlformats.org/officeDocument/2006/relationships/font" Target="fonts/font8.fntdata"/><Relationship Id="rId19" Type="http://schemas.openxmlformats.org/officeDocument/2006/relationships/font" Target="fonts/font9.fntdata"/><Relationship Id="rId20" Type="http://schemas.openxmlformats.org/officeDocument/2006/relationships/font" Target="fonts/font10.fntdata"/><Relationship Id="rId21" Type="http://schemas.openxmlformats.org/officeDocument/2006/relationships/tableStyles" Target="tableStyle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0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1048704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0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0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0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0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4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Shape 0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EDF1F8"/>
          </a:solidFill>
        </p:spPr>
      </p:sp>
      <p:sp>
        <p:nvSpPr>
          <p:cNvPr id="1048677" name="Shape 1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FBFCFE"/>
          </a:solidFill>
        </p:spPr>
      </p:sp>
      <p:pic>
        <p:nvPicPr>
          <p:cNvPr id="2097173" name="Image 0" descr="preencoded.png">
            <a:hlinkClick r:id="rId1"/>
          </p:cNvPr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Shape 0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EDF1F8"/>
          </a:solidFill>
        </p:spPr>
      </p:sp>
      <p:sp>
        <p:nvSpPr>
          <p:cNvPr id="1048687" name="Shape 1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FBFCFE"/>
          </a:solidFill>
        </p:spPr>
      </p:sp>
      <p:pic>
        <p:nvPicPr>
          <p:cNvPr id="2097179" name="Image 0" descr="preencoded.png">
            <a:hlinkClick r:id="rId1"/>
          </p:cNvPr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Shape 0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EDF1F8"/>
          </a:solidFill>
        </p:spPr>
      </p:sp>
      <p:sp>
        <p:nvSpPr>
          <p:cNvPr id="1048664" name="Shape 1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FBFCFE"/>
          </a:solidFill>
        </p:spPr>
      </p:sp>
      <p:pic>
        <p:nvPicPr>
          <p:cNvPr id="2097169" name="Image 0" descr="preencoded.png">
            <a:hlinkClick r:id="rId1"/>
          </p:cNvPr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Shape 0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EDF1F8"/>
          </a:solidFill>
        </p:spPr>
      </p:sp>
      <p:sp>
        <p:nvSpPr>
          <p:cNvPr id="1048648" name="Shape 1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FBFCFE"/>
          </a:solidFill>
        </p:spPr>
      </p:sp>
      <p:pic>
        <p:nvPicPr>
          <p:cNvPr id="2097167" name="Image 0" descr="preencoded.png">
            <a:hlinkClick r:id="rId1"/>
          </p:cNvPr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Shape 0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EDF1F8"/>
          </a:solidFill>
        </p:spPr>
      </p:sp>
      <p:sp>
        <p:nvSpPr>
          <p:cNvPr id="1048615" name="Shape 1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FBFCFE"/>
          </a:solidFill>
        </p:spPr>
      </p:sp>
      <p:pic>
        <p:nvPicPr>
          <p:cNvPr id="2097161" name="Image 0" descr="preencoded.png">
            <a:hlinkClick r:id="rId1"/>
          </p:cNvPr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Shape 0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EDF1F8"/>
          </a:solidFill>
        </p:spPr>
      </p:sp>
      <p:sp>
        <p:nvSpPr>
          <p:cNvPr id="1048577" name="Shape 1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FBFCFE"/>
          </a:solidFill>
        </p:spPr>
      </p:sp>
      <p:pic>
        <p:nvPicPr>
          <p:cNvPr id="2097152" name="Image 0" descr="preencoded.png">
            <a:hlinkClick r:id="rId1"/>
          </p:cNvPr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Shape 0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EDF1F8"/>
          </a:solidFill>
        </p:spPr>
      </p:sp>
      <p:sp>
        <p:nvSpPr>
          <p:cNvPr id="1048599" name="Shape 1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FBFCFE"/>
          </a:solidFill>
        </p:spPr>
      </p:sp>
      <p:pic>
        <p:nvPicPr>
          <p:cNvPr id="2097156" name="Image 0" descr="preencoded.png">
            <a:hlinkClick r:id="rId1"/>
          </p:cNvPr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hape 0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EDF1F8"/>
          </a:solidFill>
        </p:spPr>
      </p:sp>
      <p:sp>
        <p:nvSpPr>
          <p:cNvPr id="1048635" name="Shape 1"/>
          <p:cNvSpPr/>
          <p:nvPr/>
        </p:nvSpPr>
        <p:spPr>
          <a:xfrm>
            <a:off x="0" y="0"/>
            <a:ext cx="14630400" cy="8229600"/>
          </a:xfrm>
          <a:prstGeom prst="rect"/>
          <a:solidFill>
            <a:srgbClr val="FBFCFE"/>
          </a:solidFill>
        </p:spPr>
      </p:sp>
      <p:pic>
        <p:nvPicPr>
          <p:cNvPr id="2097165" name="Image 0" descr="preencoded.png">
            <a:hlinkClick r:id="rId1"/>
          </p:cNvPr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/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tx1="dk1" tx2="dk2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dt="0" ftr="0" hdr="0" sldNum="0"/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/>
        </p:spPr>
      </p:pic>
      <p:sp>
        <p:nvSpPr>
          <p:cNvPr id="1048678" name="Shape 0"/>
          <p:cNvSpPr/>
          <p:nvPr/>
        </p:nvSpPr>
        <p:spPr>
          <a:xfrm>
            <a:off x="9144000" y="0"/>
            <a:ext cx="5486400" cy="8229600"/>
          </a:xfrm>
          <a:prstGeom prst="rect"/>
          <a:solidFill>
            <a:srgbClr val="E5E0DF"/>
          </a:solidFill>
        </p:spPr>
      </p:sp>
      <p:pic>
        <p:nvPicPr>
          <p:cNvPr id="2097175" name="Image 1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/>
        </p:spPr>
      </p:pic>
      <p:sp>
        <p:nvSpPr>
          <p:cNvPr id="1048679" name="Shape 1"/>
          <p:cNvSpPr/>
          <p:nvPr/>
        </p:nvSpPr>
        <p:spPr>
          <a:xfrm>
            <a:off x="9265920" y="121920"/>
            <a:ext cx="1866067" cy="152400"/>
          </a:xfrm>
          <a:prstGeom prst="roundRect">
            <a:avLst>
              <a:gd name="adj" fmla="val 36000"/>
            </a:avLst>
          </a:prstGeom>
          <a:solidFill>
            <a:srgbClr val="FED7D7"/>
          </a:solidFill>
        </p:spPr>
      </p:sp>
      <p:sp>
        <p:nvSpPr>
          <p:cNvPr id="1048680" name="Text 2"/>
          <p:cNvSpPr/>
          <p:nvPr/>
        </p:nvSpPr>
        <p:spPr>
          <a:xfrm>
            <a:off x="9326880" y="143232"/>
            <a:ext cx="1744147" cy="109657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850"/>
              </a:lnSpc>
              <a:buNone/>
            </a:pPr>
            <a:r>
              <a:rPr dirty="0" sz="700" lang="en-US">
                <a:solidFill>
                  <a:srgbClr val="822727"/>
                </a:solidFill>
                <a:latin typeface="Inter, sans-serif Medium" pitchFamily="34" charset="0"/>
                <a:ea typeface="Inter, sans-serif Medium" pitchFamily="34" charset="-122"/>
                <a:cs typeface="Inter, sans-serif Medium" pitchFamily="34" charset="-120"/>
              </a:rPr>
              <a:t> Ошибка при загрузке изображения.</a:t>
            </a:r>
            <a:endParaRPr dirty="0" sz="700" lang="en-US"/>
          </a:p>
        </p:txBody>
      </p:sp>
      <p:pic>
        <p:nvPicPr>
          <p:cNvPr id="2097176" name="Image 2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326880" y="147042"/>
            <a:ext cx="91440" cy="91440"/>
          </a:xfrm>
          <a:prstGeom prst="rect"/>
        </p:spPr>
      </p:pic>
      <p:sp>
        <p:nvSpPr>
          <p:cNvPr id="1048681" name="Text 3"/>
          <p:cNvSpPr/>
          <p:nvPr/>
        </p:nvSpPr>
        <p:spPr>
          <a:xfrm>
            <a:off x="793790" y="899517"/>
            <a:ext cx="7556421" cy="391287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7700"/>
              </a:lnSpc>
              <a:buNone/>
            </a:pPr>
            <a:r>
              <a:rPr dirty="0" sz="615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Круглосуточный рыболовный магазин "Клёв без границ"</a:t>
            </a:r>
            <a:endParaRPr dirty="0" sz="6150" lang="en-US"/>
          </a:p>
        </p:txBody>
      </p:sp>
      <p:sp>
        <p:nvSpPr>
          <p:cNvPr id="1048682" name="Text 4"/>
          <p:cNvSpPr/>
          <p:nvPr/>
        </p:nvSpPr>
        <p:spPr>
          <a:xfrm>
            <a:off x="793790" y="5152549"/>
            <a:ext cx="7556421" cy="2177415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850"/>
              </a:lnSpc>
              <a:buNone/>
            </a:pPr>
            <a:r>
              <a:rPr altLang="en-US" dirty="0" sz="1750" lang="ru-RU"/>
              <a:t>У</a:t>
            </a:r>
            <a:r>
              <a:rPr altLang="en-US" dirty="0" sz="1750" lang="en-US"/>
              <a:t> </a:t>
            </a:r>
            <a:r>
              <a:rPr altLang="en-US" dirty="0" sz="1750" lang="ru-RU"/>
              <a:t>л</a:t>
            </a:r>
            <a:r>
              <a:rPr altLang="en-US" dirty="0" sz="1750" lang="ru-RU"/>
              <a:t>ю</a:t>
            </a:r>
            <a:r>
              <a:rPr altLang="en-US" dirty="0" sz="1750" lang="ru-RU"/>
              <a:t>д</a:t>
            </a:r>
            <a:r>
              <a:rPr altLang="en-US" dirty="0" sz="1750" lang="ru-RU"/>
              <a:t>е</a:t>
            </a:r>
            <a:r>
              <a:rPr altLang="en-US" dirty="0" sz="1750" lang="ru-RU"/>
              <a:t>й</a:t>
            </a:r>
            <a:r>
              <a:rPr altLang="en-US" dirty="0" sz="1750" lang="en-US"/>
              <a:t> </a:t>
            </a:r>
            <a:r>
              <a:rPr altLang="en-US" dirty="0" sz="1750" lang="ru-RU"/>
              <a:t>н</a:t>
            </a:r>
            <a:r>
              <a:rPr altLang="en-US" dirty="0" sz="1750" lang="ru-RU"/>
              <a:t>е</a:t>
            </a:r>
            <a:r>
              <a:rPr altLang="en-US" dirty="0" sz="1750" lang="ru-RU"/>
              <a:t>т</a:t>
            </a:r>
            <a:r>
              <a:rPr altLang="en-US" dirty="0" sz="1750" lang="en-US"/>
              <a:t> </a:t>
            </a:r>
            <a:r>
              <a:rPr altLang="en-US" dirty="0" sz="1750" lang="ru-RU"/>
              <a:t>в</a:t>
            </a:r>
            <a:r>
              <a:rPr altLang="en-US" dirty="0" sz="1750" lang="ru-RU"/>
              <a:t>о</a:t>
            </a:r>
            <a:r>
              <a:rPr altLang="en-US" dirty="0" sz="1750" lang="ru-RU"/>
              <a:t>з</a:t>
            </a:r>
            <a:r>
              <a:rPr altLang="en-US" dirty="0" sz="1750" lang="ru-RU"/>
              <a:t>м</a:t>
            </a:r>
            <a:r>
              <a:rPr altLang="en-US" dirty="0" sz="1750" lang="ru-RU"/>
              <a:t>о</a:t>
            </a:r>
            <a:r>
              <a:rPr altLang="en-US" dirty="0" sz="1750" lang="ru-RU"/>
              <a:t>ж</a:t>
            </a:r>
            <a:r>
              <a:rPr altLang="en-US" dirty="0" sz="1750" lang="ru-RU"/>
              <a:t>н</a:t>
            </a:r>
            <a:r>
              <a:rPr altLang="en-US" dirty="0" sz="1750" lang="ru-RU"/>
              <a:t>о</a:t>
            </a:r>
            <a:r>
              <a:rPr altLang="en-US" dirty="0" sz="1750" lang="ru-RU"/>
              <a:t>с</a:t>
            </a:r>
            <a:r>
              <a:rPr altLang="en-US" dirty="0" sz="1750" lang="ru-RU"/>
              <a:t>т</a:t>
            </a:r>
            <a:r>
              <a:rPr altLang="en-US" dirty="0" sz="1750" lang="ru-RU"/>
              <a:t>и</a:t>
            </a:r>
            <a:r>
              <a:rPr altLang="en-US" dirty="0" sz="1750" lang="en-US"/>
              <a:t> </a:t>
            </a:r>
            <a:r>
              <a:rPr altLang="en-US" dirty="0" sz="1750" lang="ru-RU"/>
              <a:t>к</a:t>
            </a:r>
            <a:r>
              <a:rPr altLang="en-US" dirty="0" sz="1750" lang="ru-RU"/>
              <a:t>у</a:t>
            </a:r>
            <a:r>
              <a:rPr altLang="en-US" dirty="0" sz="1750" lang="ru-RU"/>
              <a:t>п</a:t>
            </a:r>
            <a:r>
              <a:rPr altLang="en-US" dirty="0" sz="1750" lang="ru-RU"/>
              <a:t>и</a:t>
            </a:r>
            <a:r>
              <a:rPr altLang="en-US" dirty="0" sz="1750" lang="ru-RU"/>
              <a:t>т</a:t>
            </a:r>
            <a:r>
              <a:rPr altLang="en-US" dirty="0" sz="1750" lang="ru-RU"/>
              <a:t>ь</a:t>
            </a:r>
            <a:r>
              <a:rPr altLang="en-US" dirty="0" sz="1750" lang="en-US"/>
              <a:t> </a:t>
            </a:r>
            <a:r>
              <a:rPr altLang="en-US" dirty="0" sz="1750" lang="ru-RU"/>
              <a:t>р</a:t>
            </a:r>
            <a:r>
              <a:rPr altLang="en-US" dirty="0" sz="1750" lang="ru-RU"/>
              <a:t>ы</a:t>
            </a:r>
            <a:r>
              <a:rPr altLang="en-US" dirty="0" sz="1750" lang="ru-RU"/>
              <a:t>б</a:t>
            </a:r>
            <a:r>
              <a:rPr altLang="en-US" dirty="0" sz="1750" lang="ru-RU"/>
              <a:t>о</a:t>
            </a:r>
            <a:r>
              <a:rPr altLang="en-US" dirty="0" sz="1750" lang="ru-RU"/>
              <a:t>л</a:t>
            </a:r>
            <a:r>
              <a:rPr altLang="en-US" dirty="0" sz="1750" lang="ru-RU"/>
              <a:t>о</a:t>
            </a:r>
            <a:r>
              <a:rPr altLang="en-US" dirty="0" sz="1750" lang="ru-RU"/>
              <a:t>в</a:t>
            </a:r>
            <a:r>
              <a:rPr altLang="en-US" dirty="0" sz="1750" lang="ru-RU"/>
              <a:t>н</a:t>
            </a:r>
            <a:r>
              <a:rPr altLang="en-US" dirty="0" sz="1750" lang="ru-RU"/>
              <a:t>ы</a:t>
            </a:r>
            <a:r>
              <a:rPr altLang="en-US" dirty="0" sz="1750" lang="ru-RU"/>
              <a:t>е</a:t>
            </a:r>
            <a:r>
              <a:rPr altLang="en-US" dirty="0" sz="1750" lang="en-US"/>
              <a:t> </a:t>
            </a:r>
            <a:r>
              <a:rPr altLang="en-US" dirty="0" sz="1750" lang="ru-RU"/>
              <a:t>с</a:t>
            </a:r>
            <a:r>
              <a:rPr altLang="en-US" dirty="0" sz="1750" lang="ru-RU"/>
              <a:t>н</a:t>
            </a:r>
            <a:r>
              <a:rPr altLang="en-US" dirty="0" sz="1750" lang="ru-RU"/>
              <a:t>а</a:t>
            </a:r>
            <a:r>
              <a:rPr altLang="en-US" dirty="0" sz="1750" lang="ru-RU"/>
              <a:t>с</a:t>
            </a:r>
            <a:r>
              <a:rPr altLang="en-US" dirty="0" sz="1750" lang="ru-RU"/>
              <a:t>т</a:t>
            </a:r>
            <a:r>
              <a:rPr altLang="en-US" dirty="0" sz="1750" lang="ru-RU"/>
              <a:t>и</a:t>
            </a:r>
            <a:r>
              <a:rPr altLang="en-US" dirty="0" sz="1750" lang="en-US"/>
              <a:t> </a:t>
            </a:r>
            <a:r>
              <a:rPr altLang="en-US" dirty="0" sz="1750" lang="ru-RU"/>
              <a:t>в</a:t>
            </a:r>
            <a:r>
              <a:rPr altLang="en-US" dirty="0" sz="1750" lang="en-US"/>
              <a:t> </a:t>
            </a:r>
            <a:r>
              <a:rPr altLang="en-US" dirty="0" sz="1750" lang="ru-RU"/>
              <a:t>л</a:t>
            </a:r>
            <a:r>
              <a:rPr altLang="en-US" dirty="0" sz="1750" lang="ru-RU"/>
              <a:t>ю</a:t>
            </a:r>
            <a:r>
              <a:rPr altLang="en-US" dirty="0" sz="1750" lang="ru-RU"/>
              <a:t>б</a:t>
            </a:r>
            <a:r>
              <a:rPr altLang="en-US" dirty="0" sz="1750" lang="ru-RU"/>
              <a:t>о</a:t>
            </a:r>
            <a:r>
              <a:rPr altLang="en-US" dirty="0" sz="1750" lang="ru-RU"/>
              <a:t>е</a:t>
            </a:r>
            <a:r>
              <a:rPr altLang="en-US" dirty="0" sz="1750" lang="en-US"/>
              <a:t> </a:t>
            </a:r>
            <a:r>
              <a:rPr altLang="en-US" dirty="0" sz="1750" lang="ru-RU"/>
              <a:t>время</a:t>
            </a:r>
            <a:r>
              <a:rPr altLang="en-US" dirty="0" sz="1750" lang="en-US"/>
              <a:t> </a:t>
            </a:r>
            <a:r>
              <a:rPr altLang="en-US" dirty="0" sz="1750" lang="ru-RU"/>
              <a:t>сут</a:t>
            </a:r>
            <a:r>
              <a:rPr altLang="en-US" dirty="0" sz="1750" lang="ru-RU"/>
              <a:t>о</a:t>
            </a:r>
            <a:r>
              <a:rPr altLang="en-US" dirty="0" sz="1750" lang="ru-RU"/>
              <a:t>к</a:t>
            </a:r>
            <a:r>
              <a:rPr altLang="en-US" dirty="0" sz="1750" lang="en-US"/>
              <a:t>.</a:t>
            </a:r>
            <a:r>
              <a:rPr altLang="en-US" dirty="0" sz="1750" lang="en-US"/>
              <a:t> </a:t>
            </a: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"</a:t>
            </a:r>
            <a:r>
              <a:rPr dirty="0" sz="175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Клёв без границ" - это проект, направленный на создание круглосуточного магазина для рыболовов, предлагающий широкий ассортимент товаров и услуг. Мы стремимся обеспечить максимальное удобство для клиентов, предоставляя им возможность приобрести все необходимое для удачной рыбалки в любое время суток.</a:t>
            </a:r>
            <a:endParaRPr dirty="0" sz="1750" lang="en-US">
              <a:solidFill>
                <a:srgbClr val="000000"/>
              </a:solidFill>
            </a:endParaRPr>
          </a:p>
        </p:txBody>
      </p:sp>
      <p:pic>
        <p:nvPicPr>
          <p:cNvPr id="2097177" name="Изображение 9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117965" y="635"/>
            <a:ext cx="5512435" cy="8228965"/>
          </a:xfrm>
          <a:prstGeom prst="rect"/>
        </p:spPr>
      </p:pic>
      <p:pic>
        <p:nvPicPr>
          <p:cNvPr id="2097178" name="Изображение 10" descr="photo_2024-11-24_22-33-57 (2)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8362950" y="635"/>
            <a:ext cx="6269990" cy="8228965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44000" y="0"/>
            <a:ext cx="5486400" cy="8232458"/>
          </a:xfrm>
          <a:prstGeom prst="rect"/>
        </p:spPr>
      </p:pic>
      <p:sp>
        <p:nvSpPr>
          <p:cNvPr id="1048688" name="Text 0"/>
          <p:cNvSpPr/>
          <p:nvPr/>
        </p:nvSpPr>
        <p:spPr>
          <a:xfrm>
            <a:off x="780098" y="612934"/>
            <a:ext cx="7236976" cy="696516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5450"/>
              </a:lnSpc>
              <a:buNone/>
            </a:pPr>
            <a:r>
              <a:rPr dirty="0" sz="435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Цель и описание проекта</a:t>
            </a:r>
            <a:endParaRPr dirty="0" sz="4350" lang="en-US"/>
          </a:p>
        </p:txBody>
      </p:sp>
      <p:sp>
        <p:nvSpPr>
          <p:cNvPr id="1048689" name="Text 1"/>
          <p:cNvSpPr/>
          <p:nvPr/>
        </p:nvSpPr>
        <p:spPr>
          <a:xfrm>
            <a:off x="780098" y="1643777"/>
            <a:ext cx="7583805" cy="1782961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80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Целью проекта является создание успешного и прибыльного бизнеса, предоставляющего круглосуточный доступ к качественным товарам и услугам для рыболовов. Магазин "Клёв без границ" будет предлагать широкий ассортимент рыболовных снастей, приманок, одежды и аксессуаров.</a:t>
            </a:r>
            <a:endParaRPr dirty="0" sz="1750" lang="en-US"/>
          </a:p>
        </p:txBody>
      </p:sp>
      <p:sp>
        <p:nvSpPr>
          <p:cNvPr id="1048690" name="Shape 2"/>
          <p:cNvSpPr/>
          <p:nvPr/>
        </p:nvSpPr>
        <p:spPr>
          <a:xfrm>
            <a:off x="780098" y="3928229"/>
            <a:ext cx="390049" cy="390049"/>
          </a:xfrm>
          <a:prstGeom prst="roundRect">
            <a:avLst>
              <a:gd name="adj" fmla="val 8572"/>
            </a:avLst>
          </a:prstGeom>
          <a:solidFill>
            <a:srgbClr val="FBFCFE"/>
          </a:solidFill>
        </p:spPr>
      </p:sp>
      <p:sp>
        <p:nvSpPr>
          <p:cNvPr id="1048691" name="Text 3"/>
          <p:cNvSpPr/>
          <p:nvPr/>
        </p:nvSpPr>
        <p:spPr>
          <a:xfrm>
            <a:off x="1393031" y="3928229"/>
            <a:ext cx="2790587" cy="348258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700"/>
              </a:lnSpc>
              <a:buNone/>
            </a:pPr>
            <a:r>
              <a:rPr dirty="0" sz="2150" lang="en-US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Участники проекта</a:t>
            </a:r>
            <a:endParaRPr dirty="0" sz="2150" lang="en-US"/>
          </a:p>
        </p:txBody>
      </p:sp>
      <p:sp>
        <p:nvSpPr>
          <p:cNvPr id="1048692" name="Text 4"/>
          <p:cNvSpPr/>
          <p:nvPr/>
        </p:nvSpPr>
        <p:spPr>
          <a:xfrm>
            <a:off x="1393031" y="4410194"/>
            <a:ext cx="3067526" cy="356592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0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Тетерин М.И.</a:t>
            </a:r>
            <a:endParaRPr dirty="0" sz="1750" lang="en-US"/>
          </a:p>
        </p:txBody>
      </p:sp>
      <p:sp>
        <p:nvSpPr>
          <p:cNvPr id="1048693" name="Text 5"/>
          <p:cNvSpPr/>
          <p:nvPr/>
        </p:nvSpPr>
        <p:spPr>
          <a:xfrm>
            <a:off x="1393031" y="4900493"/>
            <a:ext cx="3067526" cy="356592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0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Лепкалов Д.П.</a:t>
            </a:r>
            <a:endParaRPr dirty="0" sz="1750" lang="en-US"/>
          </a:p>
        </p:txBody>
      </p:sp>
      <p:sp>
        <p:nvSpPr>
          <p:cNvPr id="1048694" name="Text 6"/>
          <p:cNvSpPr/>
          <p:nvPr/>
        </p:nvSpPr>
        <p:spPr>
          <a:xfrm>
            <a:off x="1393031" y="5390793"/>
            <a:ext cx="3067526" cy="356592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0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Ефремов Г.А.</a:t>
            </a:r>
            <a:endParaRPr dirty="0" sz="1750" lang="en-US"/>
          </a:p>
        </p:txBody>
      </p:sp>
      <p:sp>
        <p:nvSpPr>
          <p:cNvPr id="1048695" name="Text 7"/>
          <p:cNvSpPr/>
          <p:nvPr/>
        </p:nvSpPr>
        <p:spPr>
          <a:xfrm>
            <a:off x="1393031" y="5881092"/>
            <a:ext cx="3067526" cy="356592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0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Маркелов Н.А</a:t>
            </a:r>
            <a:endParaRPr dirty="0" sz="1750" lang="en-US"/>
          </a:p>
        </p:txBody>
      </p:sp>
      <p:sp>
        <p:nvSpPr>
          <p:cNvPr id="1048696" name="Shape 8"/>
          <p:cNvSpPr/>
          <p:nvPr/>
        </p:nvSpPr>
        <p:spPr>
          <a:xfrm>
            <a:off x="4683443" y="3928229"/>
            <a:ext cx="390049" cy="390049"/>
          </a:xfrm>
          <a:prstGeom prst="roundRect">
            <a:avLst>
              <a:gd name="adj" fmla="val 8572"/>
            </a:avLst>
          </a:prstGeom>
          <a:solidFill>
            <a:srgbClr val="FBFCFE"/>
          </a:solidFill>
        </p:spPr>
      </p:sp>
      <p:sp>
        <p:nvSpPr>
          <p:cNvPr id="1048697" name="Text 9"/>
          <p:cNvSpPr/>
          <p:nvPr/>
        </p:nvSpPr>
        <p:spPr>
          <a:xfrm>
            <a:off x="5296376" y="3928229"/>
            <a:ext cx="2786301" cy="348258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700"/>
              </a:lnSpc>
              <a:buNone/>
            </a:pPr>
            <a:r>
              <a:rPr dirty="0" sz="2150" lang="en-US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Основные задачи</a:t>
            </a:r>
            <a:endParaRPr dirty="0" sz="2150" lang="en-US"/>
          </a:p>
        </p:txBody>
      </p:sp>
      <p:sp>
        <p:nvSpPr>
          <p:cNvPr id="1048698" name="Text 10"/>
          <p:cNvSpPr/>
          <p:nvPr/>
        </p:nvSpPr>
        <p:spPr>
          <a:xfrm>
            <a:off x="5296376" y="4410194"/>
            <a:ext cx="3067526" cy="320933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80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Разработка и реализация концепции круглосуточной работы, создание комфортной атмосферы для покупателей, привлечение и удержание постоянных клиентов, обеспечение высокого качества товаров и услуг.</a:t>
            </a:r>
            <a:endParaRPr dirty="0" sz="1750"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ext 0"/>
          <p:cNvSpPr/>
          <p:nvPr/>
        </p:nvSpPr>
        <p:spPr>
          <a:xfrm>
            <a:off x="793790" y="1629847"/>
            <a:ext cx="9976723" cy="708779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5550"/>
              </a:lnSpc>
              <a:buNone/>
            </a:pPr>
            <a:r>
              <a:rPr dirty="0" sz="445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Ассортимент и категории товаров</a:t>
            </a:r>
            <a:endParaRPr dirty="0" sz="4450" lang="en-US"/>
          </a:p>
        </p:txBody>
      </p:sp>
      <p:sp>
        <p:nvSpPr>
          <p:cNvPr id="1048666" name="Text 1"/>
          <p:cNvSpPr/>
          <p:nvPr/>
        </p:nvSpPr>
        <p:spPr>
          <a:xfrm>
            <a:off x="793790" y="2792254"/>
            <a:ext cx="13042821" cy="725805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Ассортимент магазина "Клёв без границ" будет включать в себя все необходимое для успешной рыбалки, от базовых принадлежностей до эксклюзивных новинок.</a:t>
            </a:r>
            <a:endParaRPr dirty="0" sz="1750" lang="en-US"/>
          </a:p>
        </p:txBody>
      </p:sp>
      <p:sp>
        <p:nvSpPr>
          <p:cNvPr id="1048667" name="Text 2"/>
          <p:cNvSpPr/>
          <p:nvPr/>
        </p:nvSpPr>
        <p:spPr>
          <a:xfrm>
            <a:off x="793790" y="4000024"/>
            <a:ext cx="2835235" cy="354330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750"/>
              </a:lnSpc>
              <a:buNone/>
            </a:pPr>
            <a:r>
              <a:rPr dirty="0" sz="220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Снасть</a:t>
            </a:r>
            <a:endParaRPr dirty="0" sz="2200" lang="en-US"/>
          </a:p>
        </p:txBody>
      </p:sp>
      <p:sp>
        <p:nvSpPr>
          <p:cNvPr id="1048668" name="Text 3"/>
          <p:cNvSpPr/>
          <p:nvPr/>
        </p:nvSpPr>
        <p:spPr>
          <a:xfrm>
            <a:off x="793790" y="4581168"/>
            <a:ext cx="3978116" cy="145161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Удилища, катушки, лески, крючки, грузила, поплавки, спиннинги, фидеры, донки, нахлыстовые снасти.</a:t>
            </a:r>
            <a:endParaRPr dirty="0" sz="1750" lang="en-US"/>
          </a:p>
        </p:txBody>
      </p:sp>
      <p:sp>
        <p:nvSpPr>
          <p:cNvPr id="1048669" name="Text 4"/>
          <p:cNvSpPr/>
          <p:nvPr/>
        </p:nvSpPr>
        <p:spPr>
          <a:xfrm>
            <a:off x="5332928" y="4000024"/>
            <a:ext cx="2835235" cy="354330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750"/>
              </a:lnSpc>
              <a:buNone/>
            </a:pPr>
            <a:r>
              <a:rPr dirty="0" sz="220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Приманки</a:t>
            </a:r>
            <a:endParaRPr dirty="0" sz="2200" lang="en-US"/>
          </a:p>
        </p:txBody>
      </p:sp>
      <p:sp>
        <p:nvSpPr>
          <p:cNvPr id="1048670" name="Text 5"/>
          <p:cNvSpPr/>
          <p:nvPr/>
        </p:nvSpPr>
        <p:spPr>
          <a:xfrm>
            <a:off x="5332928" y="4581168"/>
            <a:ext cx="3978116" cy="1814513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Искусственные приманки (воблеры, блесны, силиконовые приманки), натуральные приманки (черви, опарыши, мотыль, кузнечики), прикормки.</a:t>
            </a:r>
            <a:endParaRPr dirty="0" sz="1750" lang="en-US"/>
          </a:p>
        </p:txBody>
      </p:sp>
      <p:sp>
        <p:nvSpPr>
          <p:cNvPr id="1048671" name="Text 6"/>
          <p:cNvSpPr/>
          <p:nvPr/>
        </p:nvSpPr>
        <p:spPr>
          <a:xfrm>
            <a:off x="9872067" y="4000024"/>
            <a:ext cx="3103126" cy="354330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750"/>
              </a:lnSpc>
              <a:buNone/>
            </a:pPr>
            <a:r>
              <a:rPr dirty="0" sz="220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Одежда и аксессуары</a:t>
            </a:r>
            <a:endParaRPr dirty="0" sz="2200" lang="en-US"/>
          </a:p>
        </p:txBody>
      </p:sp>
      <p:sp>
        <p:nvSpPr>
          <p:cNvPr id="1048672" name="Text 7"/>
          <p:cNvSpPr/>
          <p:nvPr/>
        </p:nvSpPr>
        <p:spPr>
          <a:xfrm>
            <a:off x="9872067" y="4581168"/>
            <a:ext cx="3978116" cy="145161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Рыболовная одежда (куртки, штаны, жилеты), головные уборы, перчатки, сапоги, очки, сумки, термосы, фонари, кресла.</a:t>
            </a:r>
            <a:endParaRPr dirty="0" sz="1750" lang="en-US"/>
          </a:p>
        </p:txBody>
      </p:sp>
      <p:pic>
        <p:nvPicPr>
          <p:cNvPr id="2097170" name="Изображение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519920" y="7448550"/>
            <a:ext cx="5038725" cy="781050"/>
          </a:xfrm>
          <a:prstGeom prst="rect"/>
        </p:spPr>
      </p:pic>
      <p:pic>
        <p:nvPicPr>
          <p:cNvPr id="2097171" name="Изображение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591675" y="7095490"/>
            <a:ext cx="5038725" cy="781050"/>
          </a:xfrm>
          <a:prstGeom prst="rect"/>
        </p:spPr>
      </p:pic>
      <p:pic>
        <p:nvPicPr>
          <p:cNvPr id="2097172" name="Изображение 1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591675" y="7321550"/>
            <a:ext cx="5038725" cy="78105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/>
        </p:spPr>
      </p:pic>
      <p:sp>
        <p:nvSpPr>
          <p:cNvPr id="1048649" name="Text 0"/>
          <p:cNvSpPr/>
          <p:nvPr/>
        </p:nvSpPr>
        <p:spPr>
          <a:xfrm>
            <a:off x="696992" y="709851"/>
            <a:ext cx="7750016" cy="1244679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4900"/>
              </a:lnSpc>
              <a:buNone/>
            </a:pPr>
            <a:r>
              <a:rPr dirty="0" sz="390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Преимущества концепции круглосуточной работы</a:t>
            </a:r>
            <a:endParaRPr dirty="0" sz="3900" lang="en-US"/>
          </a:p>
        </p:txBody>
      </p:sp>
      <p:sp>
        <p:nvSpPr>
          <p:cNvPr id="1048650" name="Text 1"/>
          <p:cNvSpPr/>
          <p:nvPr/>
        </p:nvSpPr>
        <p:spPr>
          <a:xfrm>
            <a:off x="696992" y="2253139"/>
            <a:ext cx="7750016" cy="1274445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500"/>
              </a:lnSpc>
              <a:buNone/>
            </a:pPr>
            <a:r>
              <a:rPr dirty="0" sz="15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"Клёв без границ" предлагает уникальную возможность для рыболовов приобрести все необходимое в любое время суток, что особенно актуально для тех, кто предпочитает ночную рыбалку, или не успел закупиться рыболовными снастями.</a:t>
            </a:r>
            <a:endParaRPr dirty="0" sz="1550" lang="en-US"/>
          </a:p>
        </p:txBody>
      </p:sp>
      <p:sp>
        <p:nvSpPr>
          <p:cNvPr id="1048651" name="Shape 2"/>
          <p:cNvSpPr/>
          <p:nvPr/>
        </p:nvSpPr>
        <p:spPr>
          <a:xfrm>
            <a:off x="696992" y="3751540"/>
            <a:ext cx="3775472" cy="2103120"/>
          </a:xfrm>
          <a:prstGeom prst="roundRect">
            <a:avLst>
              <a:gd name="adj" fmla="val 1420"/>
            </a:avLst>
          </a:prstGeom>
          <a:solidFill>
            <a:srgbClr val="FBFCFE"/>
          </a:solidFill>
        </p:spPr>
      </p:sp>
      <p:sp>
        <p:nvSpPr>
          <p:cNvPr id="1048652" name="Text 3"/>
          <p:cNvSpPr/>
          <p:nvPr/>
        </p:nvSpPr>
        <p:spPr>
          <a:xfrm>
            <a:off x="896064" y="3950613"/>
            <a:ext cx="2489240" cy="311110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450"/>
              </a:lnSpc>
              <a:buNone/>
            </a:pPr>
            <a:r>
              <a:rPr dirty="0" sz="19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Удобство</a:t>
            </a:r>
            <a:endParaRPr dirty="0" sz="1950" lang="en-US"/>
          </a:p>
        </p:txBody>
      </p:sp>
      <p:sp>
        <p:nvSpPr>
          <p:cNvPr id="1048653" name="Text 4"/>
          <p:cNvSpPr/>
          <p:nvPr/>
        </p:nvSpPr>
        <p:spPr>
          <a:xfrm>
            <a:off x="896064" y="4381143"/>
            <a:ext cx="3377327" cy="1274445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500"/>
              </a:lnSpc>
              <a:buNone/>
            </a:pPr>
            <a:r>
              <a:rPr dirty="0" sz="155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Покупатели могут приобрести товары в любое удобное для них время, без необходимости планировать свой график.</a:t>
            </a:r>
            <a:endParaRPr dirty="0" sz="1550" lang="en-US"/>
          </a:p>
        </p:txBody>
      </p:sp>
      <p:sp>
        <p:nvSpPr>
          <p:cNvPr id="1048654" name="Shape 5"/>
          <p:cNvSpPr/>
          <p:nvPr/>
        </p:nvSpPr>
        <p:spPr>
          <a:xfrm>
            <a:off x="4671536" y="3751540"/>
            <a:ext cx="3775472" cy="2103120"/>
          </a:xfrm>
          <a:prstGeom prst="roundRect">
            <a:avLst>
              <a:gd name="adj" fmla="val 1420"/>
            </a:avLst>
          </a:prstGeom>
          <a:solidFill>
            <a:srgbClr val="FBFCFE"/>
          </a:solidFill>
        </p:spPr>
      </p:sp>
      <p:sp>
        <p:nvSpPr>
          <p:cNvPr id="1048655" name="Text 6"/>
          <p:cNvSpPr/>
          <p:nvPr/>
        </p:nvSpPr>
        <p:spPr>
          <a:xfrm>
            <a:off x="4870609" y="3950613"/>
            <a:ext cx="2489240" cy="311110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450"/>
              </a:lnSpc>
              <a:buNone/>
            </a:pPr>
            <a:r>
              <a:rPr dirty="0" sz="19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Экономия времени</a:t>
            </a:r>
            <a:endParaRPr dirty="0" sz="1950" lang="en-US"/>
          </a:p>
        </p:txBody>
      </p:sp>
      <p:sp>
        <p:nvSpPr>
          <p:cNvPr id="1048656" name="Text 7"/>
          <p:cNvSpPr/>
          <p:nvPr/>
        </p:nvSpPr>
        <p:spPr>
          <a:xfrm>
            <a:off x="4870609" y="4381143"/>
            <a:ext cx="3377327" cy="1274445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500"/>
              </a:lnSpc>
              <a:buNone/>
            </a:pPr>
            <a:r>
              <a:rPr dirty="0" sz="155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Рыболовы могут зайти в магазин перед рыбалкой или по дороге домой, не теряя драгоценного времени.</a:t>
            </a:r>
            <a:endParaRPr dirty="0" sz="1550" lang="en-US"/>
          </a:p>
        </p:txBody>
      </p:sp>
      <p:sp>
        <p:nvSpPr>
          <p:cNvPr id="1048657" name="Shape 8"/>
          <p:cNvSpPr/>
          <p:nvPr/>
        </p:nvSpPr>
        <p:spPr>
          <a:xfrm>
            <a:off x="696992" y="6053733"/>
            <a:ext cx="7750016" cy="1465898"/>
          </a:xfrm>
          <a:prstGeom prst="roundRect">
            <a:avLst>
              <a:gd name="adj" fmla="val 2038"/>
            </a:avLst>
          </a:prstGeom>
          <a:solidFill>
            <a:srgbClr val="FBFCFE"/>
          </a:solidFill>
        </p:spPr>
      </p:sp>
      <p:sp>
        <p:nvSpPr>
          <p:cNvPr id="1048658" name="Text 9"/>
          <p:cNvSpPr/>
          <p:nvPr/>
        </p:nvSpPr>
        <p:spPr>
          <a:xfrm>
            <a:off x="896064" y="6252805"/>
            <a:ext cx="4113490" cy="311110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450"/>
              </a:lnSpc>
              <a:buNone/>
            </a:pPr>
            <a:r>
              <a:rPr dirty="0" sz="19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Расширение целевой аудитории</a:t>
            </a:r>
            <a:endParaRPr dirty="0" sz="1950" lang="en-US"/>
          </a:p>
        </p:txBody>
      </p:sp>
      <p:sp>
        <p:nvSpPr>
          <p:cNvPr id="1048659" name="Text 10"/>
          <p:cNvSpPr/>
          <p:nvPr/>
        </p:nvSpPr>
        <p:spPr>
          <a:xfrm>
            <a:off x="896064" y="6683335"/>
            <a:ext cx="7351871" cy="637223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500"/>
              </a:lnSpc>
              <a:buNone/>
            </a:pPr>
            <a:r>
              <a:rPr dirty="0" sz="155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Магазин привлекает не только любителей дневной рыбалки, но и тех, кто предпочитает ночной лов.</a:t>
            </a:r>
            <a:endParaRPr dirty="0" sz="155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ext 0"/>
          <p:cNvSpPr/>
          <p:nvPr/>
        </p:nvSpPr>
        <p:spPr>
          <a:xfrm>
            <a:off x="793790" y="1618655"/>
            <a:ext cx="13042821" cy="1417558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5550"/>
              </a:lnSpc>
              <a:buNone/>
            </a:pPr>
            <a:r>
              <a:rPr dirty="0" sz="445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Конкурентный анализ и положение на рынке</a:t>
            </a:r>
            <a:endParaRPr dirty="0" sz="4450" lang="en-US"/>
          </a:p>
        </p:txBody>
      </p:sp>
      <p:sp>
        <p:nvSpPr>
          <p:cNvPr id="1048617" name="Text 1"/>
          <p:cNvSpPr/>
          <p:nvPr/>
        </p:nvSpPr>
        <p:spPr>
          <a:xfrm>
            <a:off x="793790" y="3376374"/>
            <a:ext cx="13042821" cy="362903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"Клёв без границ" будет конкурировать с уже существующими рыболовными магазинами в городе.</a:t>
            </a:r>
            <a:endParaRPr dirty="0" sz="1750" lang="en-US"/>
          </a:p>
        </p:txBody>
      </p:sp>
      <p:sp>
        <p:nvSpPr>
          <p:cNvPr id="1048618" name="Shape 2"/>
          <p:cNvSpPr/>
          <p:nvPr/>
        </p:nvSpPr>
        <p:spPr>
          <a:xfrm>
            <a:off x="793790" y="3994428"/>
            <a:ext cx="13042821" cy="2616518"/>
          </a:xfrm>
          <a:prstGeom prst="roundRect">
            <a:avLst>
              <a:gd name="adj" fmla="val 130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1048619" name="Shape 3"/>
          <p:cNvSpPr/>
          <p:nvPr/>
        </p:nvSpPr>
        <p:spPr>
          <a:xfrm>
            <a:off x="801410" y="4002048"/>
            <a:ext cx="13027581" cy="650319"/>
          </a:xfrm>
          <a:prstGeom prst="rect"/>
          <a:solidFill>
            <a:srgbClr val="FFFFFF">
              <a:alpha val="4000"/>
            </a:srgbClr>
          </a:solidFill>
        </p:spPr>
      </p:sp>
      <p:sp>
        <p:nvSpPr>
          <p:cNvPr id="1048620" name="Text 4"/>
          <p:cNvSpPr/>
          <p:nvPr/>
        </p:nvSpPr>
        <p:spPr>
          <a:xfrm>
            <a:off x="1028224" y="4145756"/>
            <a:ext cx="6056352" cy="362903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Преимущества</a:t>
            </a:r>
            <a:endParaRPr dirty="0" sz="1750" lang="en-US"/>
          </a:p>
        </p:txBody>
      </p:sp>
      <p:sp>
        <p:nvSpPr>
          <p:cNvPr id="1048621" name="Text 5"/>
          <p:cNvSpPr/>
          <p:nvPr/>
        </p:nvSpPr>
        <p:spPr>
          <a:xfrm>
            <a:off x="7545824" y="4145756"/>
            <a:ext cx="6056352" cy="362903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Недостатки</a:t>
            </a:r>
            <a:endParaRPr dirty="0" sz="1750" lang="en-US"/>
          </a:p>
        </p:txBody>
      </p:sp>
      <p:sp>
        <p:nvSpPr>
          <p:cNvPr id="1048622" name="Shape 6"/>
          <p:cNvSpPr/>
          <p:nvPr/>
        </p:nvSpPr>
        <p:spPr>
          <a:xfrm>
            <a:off x="801410" y="4652367"/>
            <a:ext cx="13027581" cy="650319"/>
          </a:xfrm>
          <a:prstGeom prst="rect"/>
          <a:solidFill>
            <a:srgbClr val="000000">
              <a:alpha val="4000"/>
            </a:srgbClr>
          </a:solidFill>
        </p:spPr>
      </p:sp>
      <p:sp>
        <p:nvSpPr>
          <p:cNvPr id="1048623" name="Text 7"/>
          <p:cNvSpPr/>
          <p:nvPr/>
        </p:nvSpPr>
        <p:spPr>
          <a:xfrm>
            <a:off x="1028224" y="4796076"/>
            <a:ext cx="6056352" cy="362903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Круглосуточная работа</a:t>
            </a:r>
            <a:endParaRPr dirty="0" sz="1750" lang="en-US"/>
          </a:p>
        </p:txBody>
      </p:sp>
      <p:sp>
        <p:nvSpPr>
          <p:cNvPr id="1048624" name="Text 8"/>
          <p:cNvSpPr/>
          <p:nvPr/>
        </p:nvSpPr>
        <p:spPr>
          <a:xfrm>
            <a:off x="7545824" y="4796076"/>
            <a:ext cx="6056352" cy="362903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Высокие эксплуатационные расходы</a:t>
            </a:r>
            <a:endParaRPr dirty="0" sz="1750" lang="en-US"/>
          </a:p>
        </p:txBody>
      </p:sp>
      <p:sp>
        <p:nvSpPr>
          <p:cNvPr id="1048625" name="Shape 9"/>
          <p:cNvSpPr/>
          <p:nvPr/>
        </p:nvSpPr>
        <p:spPr>
          <a:xfrm>
            <a:off x="801410" y="5302687"/>
            <a:ext cx="13027581" cy="650319"/>
          </a:xfrm>
          <a:prstGeom prst="rect"/>
          <a:solidFill>
            <a:srgbClr val="FFFFFF">
              <a:alpha val="4000"/>
            </a:srgbClr>
          </a:solidFill>
        </p:spPr>
      </p:sp>
      <p:sp>
        <p:nvSpPr>
          <p:cNvPr id="1048626" name="Text 10"/>
          <p:cNvSpPr/>
          <p:nvPr/>
        </p:nvSpPr>
        <p:spPr>
          <a:xfrm>
            <a:off x="1028224" y="5446395"/>
            <a:ext cx="6056352" cy="362903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Широкий ассортимент товаров</a:t>
            </a:r>
            <a:endParaRPr dirty="0" sz="1750" lang="en-US"/>
          </a:p>
        </p:txBody>
      </p:sp>
      <p:sp>
        <p:nvSpPr>
          <p:cNvPr id="1048627" name="Text 11"/>
          <p:cNvSpPr/>
          <p:nvPr/>
        </p:nvSpPr>
        <p:spPr>
          <a:xfrm>
            <a:off x="7545824" y="5446395"/>
            <a:ext cx="6056352" cy="362903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Необходимость эффективного управления запасами</a:t>
            </a:r>
            <a:endParaRPr dirty="0" sz="1750" lang="en-US"/>
          </a:p>
        </p:txBody>
      </p:sp>
      <p:sp>
        <p:nvSpPr>
          <p:cNvPr id="1048628" name="Shape 12"/>
          <p:cNvSpPr/>
          <p:nvPr/>
        </p:nvSpPr>
        <p:spPr>
          <a:xfrm>
            <a:off x="801410" y="5953006"/>
            <a:ext cx="13027581" cy="650319"/>
          </a:xfrm>
          <a:prstGeom prst="rect"/>
          <a:solidFill>
            <a:srgbClr val="000000">
              <a:alpha val="4000"/>
            </a:srgbClr>
          </a:solidFill>
        </p:spPr>
      </p:sp>
      <p:sp>
        <p:nvSpPr>
          <p:cNvPr id="1048629" name="Text 13"/>
          <p:cNvSpPr/>
          <p:nvPr/>
        </p:nvSpPr>
        <p:spPr>
          <a:xfrm>
            <a:off x="1028224" y="6096714"/>
            <a:ext cx="6056352" cy="362903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Высокий уровень сервиса</a:t>
            </a:r>
            <a:endParaRPr dirty="0" sz="1750" lang="en-US"/>
          </a:p>
        </p:txBody>
      </p:sp>
      <p:sp>
        <p:nvSpPr>
          <p:cNvPr id="1048630" name="Text 14"/>
          <p:cNvSpPr/>
          <p:nvPr/>
        </p:nvSpPr>
        <p:spPr>
          <a:xfrm>
            <a:off x="7545824" y="6096714"/>
            <a:ext cx="6056352" cy="362903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Конкуренция со стороны интернет-магазинов</a:t>
            </a:r>
            <a:endParaRPr dirty="0" sz="1750" lang="en-US"/>
          </a:p>
        </p:txBody>
      </p:sp>
      <p:pic>
        <p:nvPicPr>
          <p:cNvPr id="2097162" name="Изображение 1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591675" y="7397750"/>
            <a:ext cx="5038725" cy="781050"/>
          </a:xfrm>
          <a:prstGeom prst="rect"/>
        </p:spPr>
      </p:pic>
      <p:pic>
        <p:nvPicPr>
          <p:cNvPr id="2097163" name="Изображение 17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335770" y="7103745"/>
            <a:ext cx="5038725" cy="781050"/>
          </a:xfrm>
          <a:prstGeom prst="rect"/>
        </p:spPr>
      </p:pic>
      <p:pic>
        <p:nvPicPr>
          <p:cNvPr id="2097164" name="Изображение 18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473565" y="7397750"/>
            <a:ext cx="5038725" cy="78105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Shape 0"/>
          <p:cNvSpPr/>
          <p:nvPr/>
        </p:nvSpPr>
        <p:spPr>
          <a:xfrm>
            <a:off x="9144000" y="0"/>
            <a:ext cx="5486400" cy="8229600"/>
          </a:xfrm>
          <a:prstGeom prst="rect"/>
          <a:solidFill>
            <a:srgbClr val="E5E0DF"/>
          </a:solidFill>
        </p:spPr>
      </p:sp>
      <p:pic>
        <p:nvPicPr>
          <p:cNvPr id="2097153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/>
        </p:spPr>
      </p:pic>
      <p:sp>
        <p:nvSpPr>
          <p:cNvPr id="1048579" name="Text 1"/>
          <p:cNvSpPr/>
          <p:nvPr/>
        </p:nvSpPr>
        <p:spPr>
          <a:xfrm>
            <a:off x="635794" y="646152"/>
            <a:ext cx="4541520" cy="567571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4450"/>
              </a:lnSpc>
              <a:buNone/>
            </a:pPr>
            <a:r>
              <a:rPr dirty="0" sz="355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Финансовый план</a:t>
            </a:r>
            <a:endParaRPr dirty="0" sz="3550" lang="en-US"/>
          </a:p>
        </p:txBody>
      </p:sp>
      <p:sp>
        <p:nvSpPr>
          <p:cNvPr id="1048580" name="Text 2"/>
          <p:cNvSpPr/>
          <p:nvPr/>
        </p:nvSpPr>
        <p:spPr>
          <a:xfrm>
            <a:off x="635794" y="1486138"/>
            <a:ext cx="7872413" cy="871895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250"/>
              </a:lnSpc>
              <a:buNone/>
            </a:pPr>
            <a:r>
              <a:rPr dirty="0" sz="140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Финансовый план "Клёв без границ" включает в себя расходы на аренду помещения, закупку оборудования, товарный запас, заработную плату сотрудников, маркетинг и прочие расходы.</a:t>
            </a:r>
            <a:endParaRPr dirty="0" sz="1400" lang="en-US"/>
          </a:p>
        </p:txBody>
      </p:sp>
      <p:sp>
        <p:nvSpPr>
          <p:cNvPr id="1048581" name="Shape 3"/>
          <p:cNvSpPr/>
          <p:nvPr/>
        </p:nvSpPr>
        <p:spPr>
          <a:xfrm>
            <a:off x="635794" y="2562344"/>
            <a:ext cx="7872413" cy="1046440"/>
          </a:xfrm>
          <a:prstGeom prst="roundRect">
            <a:avLst>
              <a:gd name="adj" fmla="val 2604"/>
            </a:avLst>
          </a:prstGeom>
          <a:solidFill>
            <a:srgbClr val="FBFCFE"/>
          </a:solidFill>
        </p:spPr>
      </p:sp>
      <p:sp>
        <p:nvSpPr>
          <p:cNvPr id="1048582" name="Text 4"/>
          <p:cNvSpPr/>
          <p:nvPr/>
        </p:nvSpPr>
        <p:spPr>
          <a:xfrm>
            <a:off x="817364" y="2743914"/>
            <a:ext cx="2728555" cy="283726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200"/>
              </a:lnSpc>
              <a:buNone/>
            </a:pP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Стартовые инвестиции</a:t>
            </a:r>
            <a:endParaRPr dirty="0" sz="1750" lang="en-US"/>
          </a:p>
        </p:txBody>
      </p:sp>
      <p:sp>
        <p:nvSpPr>
          <p:cNvPr id="1048583" name="Text 5"/>
          <p:cNvSpPr/>
          <p:nvPr/>
        </p:nvSpPr>
        <p:spPr>
          <a:xfrm>
            <a:off x="817364" y="3136583"/>
            <a:ext cx="7509272" cy="290632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250"/>
              </a:lnSpc>
              <a:buNone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Определены затраты на аренду, ремонт, оборудование и закупку товара.</a:t>
            </a:r>
            <a:endParaRPr dirty="0" sz="1400" lang="en-US"/>
          </a:p>
        </p:txBody>
      </p:sp>
      <p:sp>
        <p:nvSpPr>
          <p:cNvPr id="1048584" name="Shape 6"/>
          <p:cNvSpPr/>
          <p:nvPr/>
        </p:nvSpPr>
        <p:spPr>
          <a:xfrm>
            <a:off x="635794" y="3790355"/>
            <a:ext cx="7872413" cy="1337072"/>
          </a:xfrm>
          <a:prstGeom prst="roundRect">
            <a:avLst>
              <a:gd name="adj" fmla="val 2038"/>
            </a:avLst>
          </a:prstGeom>
          <a:solidFill>
            <a:srgbClr val="FBFCFE"/>
          </a:solidFill>
        </p:spPr>
      </p:sp>
      <p:sp>
        <p:nvSpPr>
          <p:cNvPr id="1048585" name="Text 7"/>
          <p:cNvSpPr/>
          <p:nvPr/>
        </p:nvSpPr>
        <p:spPr>
          <a:xfrm>
            <a:off x="817364" y="3971925"/>
            <a:ext cx="2666405" cy="283726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200"/>
              </a:lnSpc>
              <a:buNone/>
            </a:pP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Ежемесячные расходы</a:t>
            </a:r>
            <a:endParaRPr dirty="0" sz="1750" lang="en-US"/>
          </a:p>
        </p:txBody>
      </p:sp>
      <p:sp>
        <p:nvSpPr>
          <p:cNvPr id="1048586" name="Text 8"/>
          <p:cNvSpPr/>
          <p:nvPr/>
        </p:nvSpPr>
        <p:spPr>
          <a:xfrm>
            <a:off x="817364" y="4364593"/>
            <a:ext cx="7509272" cy="581263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250"/>
              </a:lnSpc>
              <a:buNone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Рассчитаны затраты на заработную плату, аренду, коммунальные платежи, рекламу, налоги.</a:t>
            </a:r>
            <a:endParaRPr dirty="0" sz="1400" lang="en-US"/>
          </a:p>
        </p:txBody>
      </p:sp>
      <p:sp>
        <p:nvSpPr>
          <p:cNvPr id="1048587" name="Shape 9"/>
          <p:cNvSpPr/>
          <p:nvPr/>
        </p:nvSpPr>
        <p:spPr>
          <a:xfrm>
            <a:off x="635794" y="5308997"/>
            <a:ext cx="7872413" cy="1046440"/>
          </a:xfrm>
          <a:prstGeom prst="roundRect">
            <a:avLst>
              <a:gd name="adj" fmla="val 2604"/>
            </a:avLst>
          </a:prstGeom>
          <a:solidFill>
            <a:srgbClr val="FBFCFE"/>
          </a:solidFill>
        </p:spPr>
      </p:sp>
      <p:sp>
        <p:nvSpPr>
          <p:cNvPr id="1048588" name="Text 10"/>
          <p:cNvSpPr/>
          <p:nvPr/>
        </p:nvSpPr>
        <p:spPr>
          <a:xfrm>
            <a:off x="817364" y="5490567"/>
            <a:ext cx="2270760" cy="283726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200"/>
              </a:lnSpc>
              <a:buNone/>
            </a:pP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Доходы</a:t>
            </a:r>
            <a:endParaRPr dirty="0" sz="1750" lang="en-US"/>
          </a:p>
        </p:txBody>
      </p:sp>
      <p:sp>
        <p:nvSpPr>
          <p:cNvPr id="1048589" name="Text 11"/>
          <p:cNvSpPr/>
          <p:nvPr/>
        </p:nvSpPr>
        <p:spPr>
          <a:xfrm>
            <a:off x="817364" y="5883235"/>
            <a:ext cx="7509272" cy="290632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250"/>
              </a:lnSpc>
              <a:buNone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Определены прогнозируемые объемы продаж и рентабельность, рассчитана прибыль.</a:t>
            </a:r>
            <a:endParaRPr dirty="0" sz="1400" lang="en-US"/>
          </a:p>
        </p:txBody>
      </p:sp>
      <p:sp>
        <p:nvSpPr>
          <p:cNvPr id="1048590" name="Shape 12"/>
          <p:cNvSpPr/>
          <p:nvPr/>
        </p:nvSpPr>
        <p:spPr>
          <a:xfrm>
            <a:off x="635794" y="6537008"/>
            <a:ext cx="7872413" cy="1046440"/>
          </a:xfrm>
          <a:prstGeom prst="roundRect">
            <a:avLst>
              <a:gd name="adj" fmla="val 2604"/>
            </a:avLst>
          </a:prstGeom>
          <a:solidFill>
            <a:srgbClr val="FBFCFE"/>
          </a:solidFill>
        </p:spPr>
      </p:sp>
      <p:sp>
        <p:nvSpPr>
          <p:cNvPr id="1048591" name="Text 13"/>
          <p:cNvSpPr/>
          <p:nvPr/>
        </p:nvSpPr>
        <p:spPr>
          <a:xfrm>
            <a:off x="817364" y="6718578"/>
            <a:ext cx="2270760" cy="283726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200"/>
              </a:lnSpc>
              <a:buNone/>
            </a:pP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Окупаемость</a:t>
            </a:r>
            <a:endParaRPr dirty="0" sz="1750" lang="en-US"/>
          </a:p>
        </p:txBody>
      </p:sp>
      <p:sp>
        <p:nvSpPr>
          <p:cNvPr id="1048592" name="Text 14"/>
          <p:cNvSpPr/>
          <p:nvPr/>
        </p:nvSpPr>
        <p:spPr>
          <a:xfrm>
            <a:off x="817364" y="7111246"/>
            <a:ext cx="7509272" cy="290632"/>
          </a:xfrm>
          <a:prstGeom prst="rect"/>
          <a:noFill/>
        </p:spPr>
        <p:txBody>
          <a:bodyPr anchor="t" bIns="0" lIns="0" rIns="0" rtlCol="0" tIns="0" wrap="none"/>
          <a:p>
            <a:pPr indent="0" marL="0">
              <a:lnSpc>
                <a:spcPts val="2250"/>
              </a:lnSpc>
              <a:buNone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Прогнозируемый срок окупаемости проекта составляет 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3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года.</a:t>
            </a:r>
            <a:endParaRPr dirty="0" sz="1400" lang="en-US"/>
          </a:p>
        </p:txBody>
      </p:sp>
      <p:pic>
        <p:nvPicPr>
          <p:cNvPr id="2097154" name="Изображение 17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/>
        </p:spPr>
      </p:pic>
      <p:pic>
        <p:nvPicPr>
          <p:cNvPr id="2097155" name="Изображение 18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44000" y="-1270"/>
            <a:ext cx="5414010" cy="8230870"/>
          </a:xfrm>
          <a:prstGeom prst="rect"/>
        </p:spPr>
      </p:pic>
      <p:sp>
        <p:nvSpPr>
          <p:cNvPr id="1048593" name="Текстовое поле 20"/>
          <p:cNvSpPr txBox="1"/>
          <p:nvPr/>
        </p:nvSpPr>
        <p:spPr>
          <a:xfrm>
            <a:off x="8556625" y="2743835"/>
            <a:ext cx="5743575" cy="402590"/>
          </a:xfrm>
          <a:prstGeom prst="rect"/>
          <a:noFill/>
        </p:spPr>
        <p:txBody>
          <a:bodyPr anchor="t" rtlCol="0" wrap="square">
            <a:noAutofit/>
          </a:bodyPr>
          <a:p>
            <a:pPr indent="0">
              <a:buNone/>
            </a:pP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Первоначальный вклад 3</a:t>
            </a: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.</a:t>
            </a: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6</a:t>
            </a: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.</a:t>
            </a: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0</a:t>
            </a: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0</a:t>
            </a: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0</a:t>
            </a:r>
            <a:r>
              <a:rPr altLang="en-US"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</a:t>
            </a:r>
            <a:r>
              <a:rPr altLang="en-US" dirty="0" sz="1750" lang="ru-RU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</a:t>
            </a:r>
            <a:r>
              <a:rPr dirty="0" sz="175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.</a:t>
            </a:r>
            <a:endParaRPr dirty="0" sz="1750" lang="en-US">
              <a:solidFill>
                <a:srgbClr val="000000"/>
              </a:solidFill>
              <a:latin typeface="Roboto Slab" pitchFamily="34" charset="0"/>
              <a:ea typeface="Roboto Slab" pitchFamily="34" charset="-122"/>
              <a:cs typeface="Roboto Slab" pitchFamily="34" charset="-120"/>
            </a:endParaRPr>
          </a:p>
          <a:p>
            <a:pPr indent="0">
              <a:buNone/>
            </a:pPr>
            <a:endParaRPr dirty="0" sz="1750" lang="en-US">
              <a:solidFill>
                <a:srgbClr val="000000"/>
              </a:solidFill>
              <a:latin typeface="Roboto Slab" pitchFamily="34" charset="0"/>
              <a:ea typeface="Roboto Slab" pitchFamily="34" charset="-122"/>
              <a:cs typeface="Roboto Slab" pitchFamily="34" charset="-120"/>
            </a:endParaRPr>
          </a:p>
          <a:p>
            <a:pPr indent="-342900" marL="342900">
              <a:buAutoNum type="arabicPeriod"/>
            </a:pPr>
            <a:endParaRPr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</p:txBody>
      </p:sp>
      <p:sp>
        <p:nvSpPr>
          <p:cNvPr id="1048594" name="Текстовое поле 21"/>
          <p:cNvSpPr txBox="1"/>
          <p:nvPr/>
        </p:nvSpPr>
        <p:spPr>
          <a:xfrm>
            <a:off x="8609965" y="3136900"/>
            <a:ext cx="5516245" cy="3865245"/>
          </a:xfrm>
          <a:prstGeom prst="rect"/>
          <a:noFill/>
        </p:spPr>
        <p:txBody>
          <a:bodyPr anchor="t" rtlCol="0" wrap="square">
            <a:noAutofit/>
          </a:bodyPr>
          <a:p>
            <a:pPr indent="-342900" marL="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2млн.р.закупка товара (50т.р наживка, 100т.р.прикормка,    100т.р.крючки, 200т.р леска и шнур, 200т.р воблеры и блёсны, 400т.р катушки, 450т.р, удилища, 300т.р прочее оборудование (стулья, фонари, контейнеры)</a:t>
            </a:r>
            <a:endParaRPr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indent="-342900" marL="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400т.р. постройка нестанционарного карсасника</a:t>
            </a:r>
            <a:endParaRPr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indent="-342900" marL="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1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5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0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т.р. витрины</a:t>
            </a:r>
            <a:endParaRPr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indent="-342900" marL="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30т.р.аренда земли</a:t>
            </a:r>
            <a:endParaRPr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indent="-342900" marL="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70т.р обогреватель и холодильник</a:t>
            </a:r>
            <a:endParaRPr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indent="-342900" marL="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100т.р эконом.панели, светящая вывеска+электричество</a:t>
            </a:r>
            <a:endParaRPr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indent="-342900" marL="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200т.р реклама</a:t>
            </a:r>
            <a:endParaRPr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indent="-342900" marL="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Зарплата сотрудников: Продавцы-консультанты 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4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5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.000 </a:t>
            </a:r>
            <a:r>
              <a:rPr altLang="en-US" dirty="0" sz="1400" lang="ru-RU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руб.</a:t>
            </a:r>
            <a:r>
              <a:rPr altLang="en-US"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;</a:t>
            </a:r>
            <a:r>
              <a:rPr altLang="en-US" dirty="0" sz="1400" lang="ru-RU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Сторож</a:t>
            </a:r>
            <a:r>
              <a:rPr altLang="en-US"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 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20000 руб.</a:t>
            </a:r>
            <a:endParaRPr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indent="-342900" marL="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Штат сотрудников состоит из 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4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-х продавцов-консультантов с графиком 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1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/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1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,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 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2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-х сторож</a:t>
            </a:r>
            <a:r>
              <a:rPr altLang="en-US" dirty="0" sz="1400" lang="ru-RU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е</a:t>
            </a:r>
            <a:r>
              <a:rPr altLang="en-US" dirty="0" sz="1400" lang="ru-RU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й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 с графиком 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1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/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1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.</a:t>
            </a:r>
            <a:endParaRPr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</a:endParaRPr>
          </a:p>
          <a:p>
            <a:pPr indent="-342900" marL="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Налоговые отчисления состосавляют 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6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6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0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0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0</a:t>
            </a:r>
            <a:r>
              <a:rPr dirty="0" sz="140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  <a:sym typeface="+mn-ea"/>
              </a:rPr>
              <a:t> руб</a:t>
            </a:r>
            <a:endParaRPr altLang="en-US" dirty="0" sz="1400" lang="en-US">
              <a:solidFill>
                <a:srgbClr val="000000"/>
              </a:solidFill>
              <a:latin typeface="Roboto" panose="02000000000000000000" pitchFamily="34" charset="0"/>
              <a:ea typeface="Roboto" panose="02000000000000000000" pitchFamily="34" charset="-122"/>
              <a:cs typeface="Roboto" panose="02000000000000000000" pitchFamily="34" charset="-120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 0"/>
          <p:cNvSpPr/>
          <p:nvPr/>
        </p:nvSpPr>
        <p:spPr>
          <a:xfrm>
            <a:off x="793790" y="962144"/>
            <a:ext cx="13042821" cy="1417558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5550"/>
              </a:lnSpc>
              <a:buNone/>
            </a:pPr>
            <a:r>
              <a:rPr dirty="0" sz="445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Маркетинговая стратегия и промо-активности</a:t>
            </a:r>
            <a:endParaRPr dirty="0" sz="4450" lang="en-US"/>
          </a:p>
        </p:txBody>
      </p:sp>
      <p:sp>
        <p:nvSpPr>
          <p:cNvPr id="1048601" name="Text 1"/>
          <p:cNvSpPr/>
          <p:nvPr/>
        </p:nvSpPr>
        <p:spPr>
          <a:xfrm>
            <a:off x="793790" y="2719864"/>
            <a:ext cx="13042821" cy="725805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Для привлечения клиентов "Клёв без границ" планирует реализовать комплексную маркетинговую стратегию, которая включает в себя онлайн и офлайн активности.</a:t>
            </a:r>
            <a:endParaRPr dirty="0" sz="1750" lang="en-US"/>
          </a:p>
        </p:txBody>
      </p:sp>
      <p:sp>
        <p:nvSpPr>
          <p:cNvPr id="1048602" name="Shape 2"/>
          <p:cNvSpPr/>
          <p:nvPr/>
        </p:nvSpPr>
        <p:spPr>
          <a:xfrm>
            <a:off x="793790" y="3700820"/>
            <a:ext cx="6408063" cy="2032754"/>
          </a:xfrm>
          <a:prstGeom prst="roundRect">
            <a:avLst>
              <a:gd name="adj" fmla="val 1674"/>
            </a:avLst>
          </a:prstGeom>
          <a:solidFill>
            <a:srgbClr val="FBFCFE"/>
          </a:solidFill>
        </p:spPr>
      </p:sp>
      <p:sp>
        <p:nvSpPr>
          <p:cNvPr id="1048603" name="Text 3"/>
          <p:cNvSpPr/>
          <p:nvPr/>
        </p:nvSpPr>
        <p:spPr>
          <a:xfrm>
            <a:off x="1020604" y="3927634"/>
            <a:ext cx="3801308" cy="354330"/>
          </a:xfrm>
          <a:prstGeom prst="rect"/>
          <a:noFill/>
        </p:spPr>
        <p:txBody>
          <a:bodyPr anchor="t" bIns="0" lIns="0" rIns="0" rtlCol="0" tIns="0" wrap="none"/>
          <a:p>
            <a:pPr algn="l" indent="0" marL="0">
              <a:lnSpc>
                <a:spcPts val="2750"/>
              </a:lnSpc>
              <a:buNone/>
            </a:pPr>
            <a:r>
              <a:rPr dirty="0" sz="220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Сайт и онлайн-маркетинг</a:t>
            </a:r>
            <a:endParaRPr dirty="0" sz="2200" lang="en-US"/>
          </a:p>
        </p:txBody>
      </p:sp>
      <p:sp>
        <p:nvSpPr>
          <p:cNvPr id="1048604" name="Text 4"/>
          <p:cNvSpPr/>
          <p:nvPr/>
        </p:nvSpPr>
        <p:spPr>
          <a:xfrm>
            <a:off x="1020604" y="4418052"/>
            <a:ext cx="5954435" cy="1088708"/>
          </a:xfrm>
          <a:prstGeom prst="rect"/>
          <a:noFill/>
        </p:spPr>
        <p:txBody>
          <a:bodyPr anchor="t" bIns="0" lIns="0" rIns="0" rtlCol="0" tIns="0" wrap="square"/>
          <a:p>
            <a:pPr algn="l"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Реклама в социальных сетях. В будущем планируется создание информативного сайта с каталогом товаров, описанием услуг, акциями и новостями.</a:t>
            </a:r>
            <a:endParaRPr dirty="0" sz="1750" lang="en-US"/>
          </a:p>
        </p:txBody>
      </p:sp>
      <p:sp>
        <p:nvSpPr>
          <p:cNvPr id="1048605" name="Shape 5"/>
          <p:cNvSpPr/>
          <p:nvPr/>
        </p:nvSpPr>
        <p:spPr>
          <a:xfrm>
            <a:off x="7428667" y="3700820"/>
            <a:ext cx="6408063" cy="2032754"/>
          </a:xfrm>
          <a:prstGeom prst="roundRect">
            <a:avLst>
              <a:gd name="adj" fmla="val 1674"/>
            </a:avLst>
          </a:prstGeom>
          <a:solidFill>
            <a:srgbClr val="FBFCFE"/>
          </a:solidFill>
        </p:spPr>
      </p:sp>
      <p:sp>
        <p:nvSpPr>
          <p:cNvPr id="1048606" name="Text 6"/>
          <p:cNvSpPr/>
          <p:nvPr/>
        </p:nvSpPr>
        <p:spPr>
          <a:xfrm>
            <a:off x="7655481" y="3927634"/>
            <a:ext cx="2835235" cy="354330"/>
          </a:xfrm>
          <a:prstGeom prst="rect"/>
          <a:noFill/>
        </p:spPr>
        <p:txBody>
          <a:bodyPr anchor="t" bIns="0" lIns="0" rIns="0" rtlCol="0" tIns="0" wrap="none"/>
          <a:p>
            <a:pPr algn="l" indent="0" marL="0">
              <a:lnSpc>
                <a:spcPts val="2750"/>
              </a:lnSpc>
              <a:buNone/>
            </a:pPr>
            <a:r>
              <a:rPr dirty="0" sz="220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Печатная реклама</a:t>
            </a:r>
            <a:endParaRPr dirty="0" sz="2200" lang="en-US"/>
          </a:p>
        </p:txBody>
      </p:sp>
      <p:sp>
        <p:nvSpPr>
          <p:cNvPr id="1048607" name="Text 7"/>
          <p:cNvSpPr/>
          <p:nvPr/>
        </p:nvSpPr>
        <p:spPr>
          <a:xfrm>
            <a:off x="7655481" y="4418052"/>
            <a:ext cx="5954435" cy="725805"/>
          </a:xfrm>
          <a:prstGeom prst="rect"/>
          <a:noFill/>
        </p:spPr>
        <p:txBody>
          <a:bodyPr anchor="t" bIns="0" lIns="0" rIns="0" rtlCol="0" tIns="0" wrap="square"/>
          <a:p>
            <a:pPr algn="l"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Размещение рекламы в специализированных журналах и газетах для рыболовов.</a:t>
            </a:r>
            <a:endParaRPr dirty="0" sz="1750" lang="en-US"/>
          </a:p>
        </p:txBody>
      </p:sp>
      <p:sp>
        <p:nvSpPr>
          <p:cNvPr id="1048608" name="Shape 8"/>
          <p:cNvSpPr/>
          <p:nvPr/>
        </p:nvSpPr>
        <p:spPr>
          <a:xfrm>
            <a:off x="793790" y="5960388"/>
            <a:ext cx="13042821" cy="1306949"/>
          </a:xfrm>
          <a:prstGeom prst="roundRect">
            <a:avLst>
              <a:gd name="adj" fmla="val 2603"/>
            </a:avLst>
          </a:prstGeom>
          <a:solidFill>
            <a:srgbClr val="FBFCFE"/>
          </a:solidFill>
        </p:spPr>
      </p:sp>
      <p:sp>
        <p:nvSpPr>
          <p:cNvPr id="1048609" name="Text 9"/>
          <p:cNvSpPr/>
          <p:nvPr/>
        </p:nvSpPr>
        <p:spPr>
          <a:xfrm>
            <a:off x="1020604" y="6187202"/>
            <a:ext cx="2835235" cy="354330"/>
          </a:xfrm>
          <a:prstGeom prst="rect"/>
          <a:noFill/>
        </p:spPr>
        <p:txBody>
          <a:bodyPr anchor="t" bIns="0" lIns="0" rIns="0" rtlCol="0" tIns="0" wrap="none"/>
          <a:p>
            <a:pPr algn="l" indent="0" marL="0">
              <a:lnSpc>
                <a:spcPts val="2750"/>
              </a:lnSpc>
              <a:buNone/>
            </a:pPr>
            <a:r>
              <a:rPr dirty="0" sz="2200" lang="en-US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Акции и скидки</a:t>
            </a:r>
            <a:endParaRPr dirty="0" sz="2200" lang="en-US"/>
          </a:p>
        </p:txBody>
      </p:sp>
      <p:sp>
        <p:nvSpPr>
          <p:cNvPr id="1048610" name="Text 10"/>
          <p:cNvSpPr/>
          <p:nvPr/>
        </p:nvSpPr>
        <p:spPr>
          <a:xfrm>
            <a:off x="1020604" y="6677620"/>
            <a:ext cx="12589193" cy="362903"/>
          </a:xfrm>
          <a:prstGeom prst="rect"/>
          <a:noFill/>
        </p:spPr>
        <p:txBody>
          <a:bodyPr anchor="t" bIns="0" lIns="0" rIns="0" rtlCol="0" tIns="0" wrap="none"/>
          <a:p>
            <a:pPr algn="l" indent="0" marL="0">
              <a:lnSpc>
                <a:spcPts val="2850"/>
              </a:lnSpc>
              <a:buNone/>
            </a:pPr>
            <a:r>
              <a:rPr dirty="0" sz="1750" lang="en-US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Проведение акций и скидок на определенные категории товаров, бонусные программы для постоянных клиентов.</a:t>
            </a:r>
            <a:endParaRPr dirty="0" sz="1750" lang="en-US"/>
          </a:p>
        </p:txBody>
      </p:sp>
      <p:pic>
        <p:nvPicPr>
          <p:cNvPr id="2097157" name="Изображение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462135" y="7267575"/>
            <a:ext cx="5038725" cy="781050"/>
          </a:xfrm>
          <a:prstGeom prst="rect"/>
        </p:spPr>
      </p:pic>
      <p:pic>
        <p:nvPicPr>
          <p:cNvPr id="2097158" name="Изображение 1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591675" y="7448550"/>
            <a:ext cx="5038725" cy="781050"/>
          </a:xfrm>
          <a:prstGeom prst="rect"/>
        </p:spPr>
      </p:pic>
      <p:pic>
        <p:nvPicPr>
          <p:cNvPr id="2097159" name="Изображение 1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243695" y="7176135"/>
            <a:ext cx="5038725" cy="781050"/>
          </a:xfrm>
          <a:prstGeom prst="rect"/>
        </p:spPr>
      </p:pic>
      <p:pic>
        <p:nvPicPr>
          <p:cNvPr id="2097160" name="Изображение 1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591675" y="7447915"/>
            <a:ext cx="5038725" cy="781050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/>
        </p:spPr>
      </p:pic>
      <p:sp>
        <p:nvSpPr>
          <p:cNvPr id="1048636" name="Text 0"/>
          <p:cNvSpPr/>
          <p:nvPr/>
        </p:nvSpPr>
        <p:spPr>
          <a:xfrm>
            <a:off x="662464" y="609957"/>
            <a:ext cx="7819073" cy="1182767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4650"/>
              </a:lnSpc>
              <a:buNone/>
            </a:pPr>
            <a:r>
              <a:rPr dirty="0" sz="3700" lang="en-US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Заключение и прогнозы окупаемости</a:t>
            </a:r>
            <a:endParaRPr dirty="0" sz="3700" lang="en-US"/>
          </a:p>
        </p:txBody>
      </p:sp>
      <p:sp>
        <p:nvSpPr>
          <p:cNvPr id="1048637" name="Text 1"/>
          <p:cNvSpPr/>
          <p:nvPr/>
        </p:nvSpPr>
        <p:spPr>
          <a:xfrm>
            <a:off x="662464" y="2076569"/>
            <a:ext cx="7819073" cy="60579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ts val="2350"/>
              </a:lnSpc>
              <a:buNone/>
            </a:pPr>
            <a:r>
              <a:rPr dirty="0" sz="14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"Клёв без границ" - это перспективный бизнес-проект, который обладает большим потенциалом для успеха.</a:t>
            </a:r>
            <a:endParaRPr dirty="0" sz="1450" lang="en-US"/>
          </a:p>
        </p:txBody>
      </p:sp>
      <p:sp>
        <p:nvSpPr>
          <p:cNvPr id="1048638" name="Text 2"/>
          <p:cNvSpPr/>
          <p:nvPr/>
        </p:nvSpPr>
        <p:spPr>
          <a:xfrm>
            <a:off x="916305" y="3084195"/>
            <a:ext cx="3342640" cy="295910"/>
          </a:xfrm>
          <a:prstGeom prst="rect"/>
          <a:noFill/>
        </p:spPr>
        <p:txBody>
          <a:bodyPr anchor="t" bIns="0" lIns="0" rIns="0" rtlCol="0" tIns="0" wrap="none"/>
          <a:p>
            <a:pPr algn="l" indent="0" marL="0">
              <a:lnSpc>
                <a:spcPts val="2300"/>
              </a:lnSpc>
              <a:buNone/>
            </a:pPr>
            <a:r>
              <a:rPr dirty="0" sz="1850" lang="en-US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Преимущества</a:t>
            </a:r>
            <a:endParaRPr dirty="0" sz="1850" lang="en-US"/>
          </a:p>
        </p:txBody>
      </p:sp>
      <p:sp>
        <p:nvSpPr>
          <p:cNvPr id="1048639" name="Text 3"/>
          <p:cNvSpPr/>
          <p:nvPr/>
        </p:nvSpPr>
        <p:spPr>
          <a:xfrm>
            <a:off x="915670" y="3493770"/>
            <a:ext cx="7566025" cy="605790"/>
          </a:xfrm>
          <a:prstGeom prst="rect"/>
          <a:noFill/>
        </p:spPr>
        <p:txBody>
          <a:bodyPr anchor="t" bIns="0" lIns="0" rIns="0" rtlCol="0" tIns="0" wrap="square"/>
          <a:p>
            <a:pPr algn="l" indent="0" marL="0">
              <a:lnSpc>
                <a:spcPts val="2350"/>
              </a:lnSpc>
              <a:buNone/>
            </a:pPr>
            <a:r>
              <a:rPr dirty="0" sz="14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Круглосуточная работа, широкий ассортимент, высокий уровень сервиса, привлекательная ценовая политика.</a:t>
            </a:r>
            <a:endParaRPr dirty="0" sz="1450" lang="en-US"/>
          </a:p>
        </p:txBody>
      </p:sp>
      <p:sp>
        <p:nvSpPr>
          <p:cNvPr id="1048640" name="Text 4"/>
          <p:cNvSpPr/>
          <p:nvPr/>
        </p:nvSpPr>
        <p:spPr>
          <a:xfrm>
            <a:off x="930910" y="4598670"/>
            <a:ext cx="3328035" cy="295910"/>
          </a:xfrm>
          <a:prstGeom prst="rect"/>
          <a:noFill/>
        </p:spPr>
        <p:txBody>
          <a:bodyPr anchor="t" bIns="0" lIns="0" rIns="0" rtlCol="0" tIns="0" wrap="none"/>
          <a:p>
            <a:pPr algn="l" indent="0" marL="0">
              <a:lnSpc>
                <a:spcPts val="2300"/>
              </a:lnSpc>
              <a:buNone/>
            </a:pPr>
            <a:r>
              <a:rPr dirty="0" sz="1850" lang="en-US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Ожидания</a:t>
            </a:r>
            <a:endParaRPr dirty="0" sz="1850" lang="en-US"/>
          </a:p>
        </p:txBody>
      </p:sp>
      <p:sp>
        <p:nvSpPr>
          <p:cNvPr id="1048641" name="Text 5"/>
          <p:cNvSpPr/>
          <p:nvPr/>
        </p:nvSpPr>
        <p:spPr>
          <a:xfrm>
            <a:off x="945515" y="5007610"/>
            <a:ext cx="7536180" cy="605790"/>
          </a:xfrm>
          <a:prstGeom prst="rect"/>
          <a:noFill/>
        </p:spPr>
        <p:txBody>
          <a:bodyPr anchor="t" bIns="0" lIns="0" rIns="0" rtlCol="0" tIns="0" wrap="square"/>
          <a:p>
            <a:pPr algn="l" indent="0" marL="0">
              <a:lnSpc>
                <a:spcPts val="2350"/>
              </a:lnSpc>
              <a:buNone/>
            </a:pPr>
            <a:r>
              <a:rPr dirty="0" sz="14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Проект обеспечит стабильный приток клиентов, позволит сформировать лояльную аудиторию и достигнуть высокой рентабельности.</a:t>
            </a:r>
            <a:endParaRPr dirty="0" sz="1450" lang="en-US"/>
          </a:p>
        </p:txBody>
      </p:sp>
      <p:sp>
        <p:nvSpPr>
          <p:cNvPr id="1048642" name="Text 6"/>
          <p:cNvSpPr/>
          <p:nvPr/>
        </p:nvSpPr>
        <p:spPr>
          <a:xfrm>
            <a:off x="960755" y="6112510"/>
            <a:ext cx="3298190" cy="295910"/>
          </a:xfrm>
          <a:prstGeom prst="rect"/>
          <a:noFill/>
        </p:spPr>
        <p:txBody>
          <a:bodyPr anchor="t" bIns="0" lIns="0" rIns="0" rtlCol="0" tIns="0" wrap="none"/>
          <a:p>
            <a:pPr algn="l" indent="0" marL="0">
              <a:lnSpc>
                <a:spcPts val="2300"/>
              </a:lnSpc>
              <a:buNone/>
            </a:pPr>
            <a:r>
              <a:rPr dirty="0" sz="1850" lang="en-US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Прогнозы</a:t>
            </a:r>
            <a:endParaRPr dirty="0" sz="1850" lang="en-US"/>
          </a:p>
        </p:txBody>
      </p:sp>
      <p:sp>
        <p:nvSpPr>
          <p:cNvPr id="1048643" name="Text 7"/>
          <p:cNvSpPr/>
          <p:nvPr/>
        </p:nvSpPr>
        <p:spPr>
          <a:xfrm>
            <a:off x="964565" y="6522085"/>
            <a:ext cx="7517130" cy="908685"/>
          </a:xfrm>
          <a:prstGeom prst="rect"/>
          <a:noFill/>
        </p:spPr>
        <p:txBody>
          <a:bodyPr anchor="t" bIns="0" lIns="0" rIns="0" rtlCol="0" tIns="0" wrap="square"/>
          <a:p>
            <a:pPr algn="l" indent="0" marL="0">
              <a:lnSpc>
                <a:spcPts val="2350"/>
              </a:lnSpc>
              <a:buNone/>
            </a:pPr>
            <a:r>
              <a:rPr dirty="0" sz="14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Прогнозируемый срок окупаемости проекта составляет </a:t>
            </a:r>
            <a:r>
              <a:rPr dirty="0" sz="14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3</a:t>
            </a:r>
            <a:r>
              <a:rPr dirty="0" sz="1450" lang="en-US">
                <a:solidFill>
                  <a:srgbClr val="15213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года. Проект имеет потенциал для расширения и открытия новых точек в Псковской области.</a:t>
            </a:r>
            <a:endParaRPr dirty="0" sz="1450"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Presentation</Application>
  <ScaleCrop>0</ScaleCrop>
  <Company>PptxGenJS</Company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PptxGenJS Presentation</dc:title>
  <dc:creator>PptxGenJS</dc:creator>
  <cp:lastModifiedBy>Acer</cp:lastModifiedBy>
  <dcterms:created xsi:type="dcterms:W3CDTF">2024-11-24T09:10:00Z</dcterms:created>
  <dcterms:modified xsi:type="dcterms:W3CDTF">2024-11-25T07:48:36Z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35236c4d1954444d99214c2ebdd8ad67</vt:lpwstr>
  </property>
  <property fmtid="{D5CDD505-2E9C-101B-9397-08002B2CF9AE}" pid="3" name="KSOProductBuildVer">
    <vt:lpwstr>1049-12.2.0.18911</vt:lpwstr>
  </property>
</Properties>
</file>