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0"/>
  </p:notesMasterIdLst>
  <p:sldIdLst>
    <p:sldId id="307" r:id="rId2"/>
    <p:sldId id="322" r:id="rId3"/>
    <p:sldId id="320" r:id="rId4"/>
    <p:sldId id="308" r:id="rId5"/>
    <p:sldId id="318" r:id="rId6"/>
    <p:sldId id="321" r:id="rId7"/>
    <p:sldId id="314" r:id="rId8"/>
    <p:sldId id="316" r:id="rId9"/>
    <p:sldId id="317" r:id="rId10"/>
    <p:sldId id="325" r:id="rId11"/>
    <p:sldId id="326" r:id="rId12"/>
    <p:sldId id="327" r:id="rId13"/>
    <p:sldId id="332" r:id="rId14"/>
    <p:sldId id="328" r:id="rId15"/>
    <p:sldId id="319" r:id="rId16"/>
    <p:sldId id="331" r:id="rId17"/>
    <p:sldId id="330" r:id="rId18"/>
    <p:sldId id="313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Gilroy-ExtraBold" panose="020B0604020202020204" charset="-52"/>
      <p:regular r:id="rId27"/>
    </p:embeddedFont>
    <p:embeddedFont>
      <p:font typeface="Helvetica" panose="020B0604020202020204" pitchFamily="34" charset="0"/>
      <p:regular r:id="rId28"/>
      <p:bold r:id="rId29"/>
      <p:italic r:id="rId30"/>
      <p:bold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Raleway" panose="020B0604020202020204" charset="-52"/>
      <p:regular r:id="rId36"/>
      <p:bold r:id="rId37"/>
      <p:italic r:id="rId38"/>
      <p:boldItalic r:id="rId39"/>
    </p:embeddedFont>
    <p:embeddedFont>
      <p:font typeface="Raleway SemiBold" panose="020B0604020202020204" charset="-52"/>
      <p:regular r:id="rId40"/>
      <p:bold r:id="rId41"/>
      <p:italic r:id="rId42"/>
      <p:boldItalic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9A0"/>
    <a:srgbClr val="8F00FF"/>
    <a:srgbClr val="AAD7E0"/>
    <a:srgbClr val="FBB3C1"/>
    <a:srgbClr val="FD4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6327"/>
  </p:normalViewPr>
  <p:slideViewPr>
    <p:cSldViewPr snapToGrid="0">
      <p:cViewPr varScale="1">
        <p:scale>
          <a:sx n="114" d="100"/>
          <a:sy n="114" d="100"/>
        </p:scale>
        <p:origin x="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heme" Target="theme/theme1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Как часто вы пользуетесь раздельной утилизацией мусора?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3A0-465B-8E2F-6120079213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3A0-465B-8E2F-6120079213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3A0-465B-8E2F-6120079213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3A0-465B-8E2F-6120079213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0.50900000000000001</c:v>
                </c:pt>
                <c:pt idx="1">
                  <c:v>0.245</c:v>
                </c:pt>
                <c:pt idx="2">
                  <c:v>0.151</c:v>
                </c:pt>
                <c:pt idx="3">
                  <c:v>4.7500000000000001E-2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A0-465B-8E2F-6120079213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Оцените от 1 до 5 потребность в установке автоматизированных баков сортировки мусора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10-4A74-86F3-95D482FDDE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10-4A74-86F3-95D482FDDE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10-4A74-86F3-95D482FDDE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10-4A74-86F3-95D482FDDE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10-4A74-86F3-95D482FDDE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010-4A74-86F3-95D482FDDE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010-4A74-86F3-95D482FDDE2E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3010-4A74-86F3-95D482FDDE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3010-4A74-86F3-95D482FDDE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3010-4A74-86F3-95D482FDDE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3010-4A74-86F3-95D482FDDE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3010-4A74-86F3-95D482FDDE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3010-4A74-86F3-95D482FDDE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Лист1!$B$2:$B$7</c:f>
              <c:numCache>
                <c:formatCode>0.00%</c:formatCode>
                <c:ptCount val="6"/>
                <c:pt idx="0">
                  <c:v>0.50900000000000001</c:v>
                </c:pt>
                <c:pt idx="1">
                  <c:v>0.245</c:v>
                </c:pt>
                <c:pt idx="2">
                  <c:v>0.151</c:v>
                </c:pt>
                <c:pt idx="3">
                  <c:v>4.7500000000000001E-2</c:v>
                </c:pt>
                <c:pt idx="4">
                  <c:v>4.7500000000000001E-2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3010-4A74-86F3-95D482FDDE2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Хотели бы вы попробовать внедрить технологию автомазированного сортировки мусора в баках?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BBD-468D-9F3A-C08448E1FE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BBD-468D-9F3A-C08448E1FE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Лист1!$D$2:$D$3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Лист1!$E$2:$E$3</c:f>
              <c:numCache>
                <c:formatCode>0.00%</c:formatCode>
                <c:ptCount val="2"/>
                <c:pt idx="0">
                  <c:v>0.90600000000000003</c:v>
                </c:pt>
                <c:pt idx="1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BD-468D-9F3A-C08448E1FE2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37F66-F550-9E4D-959E-622383CC06B2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1A1B-5A6C-5A44-904A-F58995260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9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04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DE7F-4E4E-4D89-D9D3-39915FDDA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4DBA7-B910-CCDB-5F26-E321A422D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1CB80-1CA9-FC4C-54A0-474470EF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FEA583-BC48-8E83-243C-CC5E82CB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4C80C-E3E3-41BC-B4C6-40D2ECA0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11402-59ED-3036-13D8-3E039827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21DED0-C9C2-A072-7649-329E4C293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91081-466B-4F8F-2233-6B7708E7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DED61-299D-6166-93BF-9EC6C8E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A53FC-2F12-D82F-5D6C-46424ABA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3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9CBE4-57E2-E489-65DE-4880104C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B9CA3-2435-434D-AD03-0F873E76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3FE69-60C8-1868-1AC9-6E9C8CCA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38EF2-AF11-1730-7E90-EDF95DE5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B3DB0-B30E-3885-E12A-9F9F42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706BC-2E8D-3C93-736E-00F724CE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39E13-02D1-FB0E-23B0-86836255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926C43-DF4D-C598-B31B-FD9F49FB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45339F-ED26-12D6-ECD1-3B48FB7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027D27-1866-FE9E-740B-1EB7FF32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F3922-C229-0E81-2D54-DD12F4CA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E75A7-527F-D6BC-9AA9-02BA451F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F9786-6764-0C16-A45D-055706022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F265D-6D5C-0118-F4A3-B3E5CE92E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A304D-579E-D0DE-7304-E54B968A4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088A95-5C95-52F4-B13D-6AF68D1F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EBF002-B3E6-AF91-0AE2-2A41FE4D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71B12A-946B-870B-F07A-2FEA6037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EFF2FB-3DE4-75B6-9235-3A831D4C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F037-0B5E-F04F-4F66-CB0ADBA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3CE45E-4184-4EB0-CDF2-3EADC033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7885F-1FC2-16B0-01CA-0630AD4A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E9FDE0-0633-1B48-3700-69D7A016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21DAE4-1AA0-EB25-7AEB-C92BA76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D58342-182D-A232-D569-CA28248F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4D9C0B-F653-BA3A-D8BA-C1EABAA6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5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F5DB-C899-8EA4-FB93-74FE8DA2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EFE81B-7231-C4FE-1F94-4CDE9ADA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FFEFC4-67AD-9BA8-7D2E-C3B4F90EE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28867-01B7-AB95-840B-CEE8C4B7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9C9CA-05E5-7FC2-15B2-3924FD34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9EBE8-0CA7-281A-C7D9-7E3155B5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3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4B009-4B35-79F1-55A3-5E086DB9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40843B-7837-67D7-8B51-C9F0B72E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AB2E5A-02A0-8EBD-BDE6-85F023CEE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C6081-93DD-6F80-DC72-E4666A4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EB520-0CF0-3AD5-D799-51FA38BA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43B63-AB78-0E36-F385-82662F2F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0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33EA2-0E74-FC08-BF56-7791B7B6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45B48D-DF13-C7A5-2C06-596C54053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ECCF9B-5B1C-1CFC-A3AC-3649C5F1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8B06B-8BB2-6674-D1EB-917A7718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ECC0E-F2F9-585E-8801-06A1186D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1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C1B39A-8036-58B8-D4CD-1405D2B07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1DD87-C9DC-2569-C8BE-A073C392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4053-9B8F-AFF2-D50F-C7F2D7B6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42F47-F70B-53B1-077F-5ED77DDC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8B3FC-8C5C-A401-592B-F951ABE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9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1D6CE-65B5-DCA8-09D1-611C4422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E62E62-B17B-4AE2-6BF9-B14C56851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1ADC-EE73-F07D-EBAA-5A3DC5D76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BDBBD-0055-1849-BEC6-FBAEC0385321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CEDBD-A3EC-0AD7-49AB-EE2E1E3EC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8A182-DC2B-62F4-3817-8FBC240D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41DF-C770-D94F-8FD3-F4152E9E9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C0839D08-43C5-AA31-AA7D-89C903F9D603}"/>
              </a:ext>
            </a:extLst>
          </p:cNvPr>
          <p:cNvSpPr/>
          <p:nvPr/>
        </p:nvSpPr>
        <p:spPr>
          <a:xfrm>
            <a:off x="8102772" y="4503415"/>
            <a:ext cx="4089228" cy="236205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" name="Прямоугольник">
            <a:extLst>
              <a:ext uri="{FF2B5EF4-FFF2-40B4-BE49-F238E27FC236}">
                <a16:creationId xmlns:a16="http://schemas.microsoft.com/office/drawing/2014/main" id="{981222C4-D983-EAFE-691A-BE6264EF0505}"/>
              </a:ext>
            </a:extLst>
          </p:cNvPr>
          <p:cNvSpPr/>
          <p:nvPr/>
        </p:nvSpPr>
        <p:spPr>
          <a:xfrm>
            <a:off x="-4526" y="4288861"/>
            <a:ext cx="12191146" cy="2251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8" name="Прямоугольник 7"/>
          <p:cNvSpPr/>
          <p:nvPr/>
        </p:nvSpPr>
        <p:spPr>
          <a:xfrm>
            <a:off x="4649492" y="4503415"/>
            <a:ext cx="3453280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-10532" y="-21701"/>
            <a:ext cx="12202532" cy="442777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150" name="Прямоугольник 13"/>
          <p:cNvSpPr/>
          <p:nvPr/>
        </p:nvSpPr>
        <p:spPr>
          <a:xfrm>
            <a:off x="101" y="4503415"/>
            <a:ext cx="4645906" cy="23620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3980D-51DC-A0D5-4625-DC3895EDFDCC}"/>
              </a:ext>
            </a:extLst>
          </p:cNvPr>
          <p:cNvSpPr txBox="1"/>
          <p:nvPr/>
        </p:nvSpPr>
        <p:spPr>
          <a:xfrm>
            <a:off x="129689" y="4653564"/>
            <a:ext cx="420991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F1B7F-21E6-8E79-97B5-91D7B8F9223E}"/>
              </a:ext>
            </a:extLst>
          </p:cNvPr>
          <p:cNvSpPr txBox="1"/>
          <p:nvPr/>
        </p:nvSpPr>
        <p:spPr>
          <a:xfrm>
            <a:off x="334949" y="0"/>
            <a:ext cx="11686363" cy="120032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Технологии Будущего </a:t>
            </a:r>
            <a:endParaRPr kumimoji="0" lang="ru-RU" sz="7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09287-A413-1037-CA7D-05FD0E55A9BB}"/>
              </a:ext>
            </a:extLst>
          </p:cNvPr>
          <p:cNvSpPr txBox="1"/>
          <p:nvPr/>
        </p:nvSpPr>
        <p:spPr>
          <a:xfrm>
            <a:off x="124348" y="5462531"/>
            <a:ext cx="3217928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pic>
        <p:nvPicPr>
          <p:cNvPr id="13" name="Рисунок 12" descr="Изображение выглядит как искусство, круг, Графика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1D070B07-8142-ED16-AA24-490A7AF6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214" y="4653564"/>
            <a:ext cx="1700272" cy="21052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EF757B-8440-6A1E-330E-7F9F185B9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12" y="-21701"/>
            <a:ext cx="1359587" cy="1359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41594AC-B171-5339-3501-6E051D509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84" y="4477680"/>
            <a:ext cx="3103879" cy="24621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12563D-49A3-7EAF-8F44-C6129DFAD665}"/>
              </a:ext>
            </a:extLst>
          </p:cNvPr>
          <p:cNvSpPr txBox="1"/>
          <p:nvPr/>
        </p:nvSpPr>
        <p:spPr>
          <a:xfrm>
            <a:off x="9786257" y="1080788"/>
            <a:ext cx="2405743" cy="73866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АКСЕЛЕРАТОР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FF8502-A80C-235A-E92F-865E12A8E738}"/>
              </a:ext>
            </a:extLst>
          </p:cNvPr>
          <p:cNvSpPr txBox="1"/>
          <p:nvPr/>
        </p:nvSpPr>
        <p:spPr>
          <a:xfrm>
            <a:off x="272144" y="1545604"/>
            <a:ext cx="11749168" cy="2862318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Helvetica"/>
              </a:rPr>
              <a:t>Утилизация отходов с внедрением системы кэш-</a:t>
            </a:r>
            <a:r>
              <a:rPr lang="ru-RU" sz="6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Helvetica"/>
              </a:rPr>
              <a:t>бэк</a:t>
            </a:r>
            <a:r>
              <a:rPr lang="ru-RU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Helvetica"/>
              </a:rPr>
              <a:t> сервиса</a:t>
            </a:r>
            <a:endParaRPr kumimoji="0" lang="ru-RU" sz="6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itchFamily="34" charset="0"/>
              <a:cs typeface="Arial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7032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itchFamily="34" charset="0"/>
                <a:ea typeface="Raleway SemiBold"/>
                <a:cs typeface="Arial" pitchFamily="34" charset="0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Arial" pitchFamily="34" charset="0"/>
              <a:ea typeface="Raleway SemiBold"/>
              <a:cs typeface="Arial" pitchFamily="34" charset="0"/>
              <a:sym typeface="Raleway SemiBold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49085" y="1523724"/>
            <a:ext cx="10330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Цель: помощь гражданам города Москвы в решении проблем, связанных со сбором, вывозом, размещением и утилизацией отходов без траты средств, времени и энергии. В приоритете экологическая безопасность и комфортное проживание.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Задачи: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анализ потребительского рынка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анализ конкурентов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отределение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требований к продукту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проектирование системы автоматизации процесса сортировки ТБО</a:t>
            </a:r>
          </a:p>
        </p:txBody>
      </p:sp>
    </p:spTree>
    <p:extLst>
      <p:ext uri="{BB962C8B-B14F-4D97-AF65-F5344CB8AC3E}">
        <p14:creationId xmlns:p14="http://schemas.microsoft.com/office/powerpoint/2010/main" val="209939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КОМАНДА СТАРТАПА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51323" y="1725635"/>
            <a:ext cx="3428998" cy="805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Руководитель</a:t>
            </a:r>
          </a:p>
          <a:p>
            <a:pPr algn="ctr"/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Сувалова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Елизавета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4914" y="2882648"/>
            <a:ext cx="3385454" cy="827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Дизайнер</a:t>
            </a:r>
          </a:p>
          <a:p>
            <a:pPr algn="ctr"/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Гаврикова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Ольга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131632" y="3058886"/>
            <a:ext cx="3385454" cy="827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Аналитик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Дрожжин Михаил</a:t>
            </a:r>
          </a:p>
        </p:txBody>
      </p:sp>
      <p:cxnSp>
        <p:nvCxnSpPr>
          <p:cNvPr id="32" name="Прямая соединительная линия 31"/>
          <p:cNvCxnSpPr>
            <a:stCxn id="25" idx="1"/>
            <a:endCxn id="26" idx="0"/>
          </p:cNvCxnSpPr>
          <p:nvPr/>
        </p:nvCxnSpPr>
        <p:spPr>
          <a:xfrm flipH="1">
            <a:off x="2367641" y="2128407"/>
            <a:ext cx="1883682" cy="7542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25" idx="3"/>
            <a:endCxn id="29" idx="0"/>
          </p:cNvCxnSpPr>
          <p:nvPr/>
        </p:nvCxnSpPr>
        <p:spPr>
          <a:xfrm>
            <a:off x="7680321" y="2128407"/>
            <a:ext cx="2144038" cy="9304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9F2C634-83A8-4AAA-8460-8FBA52CD08D4}"/>
              </a:ext>
            </a:extLst>
          </p:cNvPr>
          <p:cNvSpPr/>
          <p:nvPr/>
        </p:nvSpPr>
        <p:spPr>
          <a:xfrm>
            <a:off x="5774620" y="4403022"/>
            <a:ext cx="3385454" cy="827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HR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-специалист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Ельяшевич Екатерина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F10F091-3338-49A8-98CB-7443143907CE}"/>
              </a:ext>
            </a:extLst>
          </p:cNvPr>
          <p:cNvSpPr/>
          <p:nvPr/>
        </p:nvSpPr>
        <p:spPr>
          <a:xfrm>
            <a:off x="1776267" y="4403022"/>
            <a:ext cx="3385454" cy="827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Маркетолог</a:t>
            </a:r>
            <a:b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Лапычев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Сергей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B003523-C698-4052-8B38-FBC66DFC8495}"/>
              </a:ext>
            </a:extLst>
          </p:cNvPr>
          <p:cNvCxnSpPr/>
          <p:nvPr/>
        </p:nvCxnSpPr>
        <p:spPr>
          <a:xfrm flipH="1">
            <a:off x="4144161" y="2531179"/>
            <a:ext cx="1006679" cy="19928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98C5C90F-6041-4F15-82FE-585BB56DFD1C}"/>
              </a:ext>
            </a:extLst>
          </p:cNvPr>
          <p:cNvCxnSpPr>
            <a:cxnSpLocks/>
          </p:cNvCxnSpPr>
          <p:nvPr/>
        </p:nvCxnSpPr>
        <p:spPr>
          <a:xfrm>
            <a:off x="6470768" y="2476132"/>
            <a:ext cx="1047965" cy="19928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58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itchFamily="34" charset="0"/>
                <a:ea typeface="Raleway SemiBold"/>
                <a:cs typeface="Arial" pitchFamily="34" charset="0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Arial" pitchFamily="34" charset="0"/>
              <a:ea typeface="Raleway SemiBold"/>
              <a:cs typeface="Arial" pitchFamily="34" charset="0"/>
              <a:sym typeface="Raleway SemiBold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57713"/>
              </p:ext>
            </p:extLst>
          </p:nvPr>
        </p:nvGraphicFramePr>
        <p:xfrm>
          <a:off x="903514" y="1965960"/>
          <a:ext cx="10308770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54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4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5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Проблемы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Решение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402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 Москве и Московской области возникла проблема сортировки и, впоследствии, утилизации мусора. Органы власти уходят от сжигания отходов в пользу раздельного сбора мусор и экологически безопасной его переработки.</a:t>
                      </a:r>
                    </a:p>
                  </a:txBody>
                  <a:tcPr marL="137160" marR="137160" marT="137160" marB="1371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Для создания продукта необходимо произвести библиотеку с использованием уже имеющихся программных продуктов.  Встроить ИИ в структуру программы, которая позволит автоматически разделять мусор.</a:t>
                      </a:r>
                    </a:p>
                  </a:txBody>
                  <a:tcPr marL="137160" marR="137160" marT="137160" marB="1371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39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1121230"/>
            <a:ext cx="11330990" cy="40526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Результаты проведения опроса</a:t>
            </a: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9944" y="1915545"/>
            <a:ext cx="6150427" cy="32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485" y="3154818"/>
            <a:ext cx="5857247" cy="320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598714" y="1569942"/>
            <a:ext cx="11059886" cy="4640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ts val="11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Целевая Аудитория:</a:t>
            </a:r>
          </a:p>
          <a:p>
            <a:pPr marL="0" indent="0">
              <a:buClr>
                <a:schemeClr val="bg1"/>
              </a:buClr>
              <a:buSzPct val="100000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местные жители г. Москвы, все группы возрастов;</a:t>
            </a:r>
          </a:p>
          <a:p>
            <a:pPr marL="0" indent="0">
              <a:buClr>
                <a:schemeClr val="bg1"/>
              </a:buClr>
              <a:buSzPct val="100000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владельцы объектов предпринимательства;</a:t>
            </a:r>
          </a:p>
          <a:p>
            <a:pPr marL="0" indent="0">
              <a:buClr>
                <a:schemeClr val="bg1"/>
              </a:buClr>
              <a:buSzPct val="100000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экоактивисты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(общественные организации);</a:t>
            </a:r>
          </a:p>
          <a:p>
            <a:pPr marL="0" indent="0">
              <a:buClr>
                <a:schemeClr val="bg1"/>
              </a:buClr>
              <a:buSzPct val="100000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некоммерческие экологические организации;</a:t>
            </a:r>
          </a:p>
          <a:p>
            <a:pPr marL="0" indent="0">
              <a:buClr>
                <a:schemeClr val="bg1"/>
              </a:buClr>
              <a:buSzPct val="100000"/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представители гос. органов (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госзаказчики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).</a:t>
            </a:r>
          </a:p>
          <a:p>
            <a:pPr marL="0" indent="0">
              <a:buClr>
                <a:schemeClr val="bg1"/>
              </a:buClr>
              <a:buSzPct val="100000"/>
              <a:buNone/>
            </a:pP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  <a:p>
            <a:pPr marL="0" indent="0">
              <a:buClr>
                <a:schemeClr val="dk1"/>
              </a:buClr>
              <a:buSzPts val="1100"/>
              <a:buFontTx/>
              <a:buChar char="-"/>
            </a:pP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  <a:p>
            <a:pPr marL="0" indent="0"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itchFamily="34" charset="0"/>
                <a:ea typeface="Raleway SemiBold"/>
                <a:cs typeface="Arial" pitchFamily="34" charset="0"/>
                <a:sym typeface="Raleway SemiBold"/>
              </a:rPr>
              <a:t>АКТУАЛЬНОСТЬ ПРОЕКТА</a:t>
            </a:r>
            <a:endParaRPr sz="4000" dirty="0">
              <a:solidFill>
                <a:schemeClr val="bg1"/>
              </a:solidFill>
              <a:latin typeface="Arial" pitchFamily="34" charset="0"/>
              <a:ea typeface="Raleway SemiBold"/>
              <a:cs typeface="Arial" pitchFamily="34" charset="0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09939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Google Shape;120;p2">
            <a:extLst>
              <a:ext uri="{FF2B5EF4-FFF2-40B4-BE49-F238E27FC236}">
                <a16:creationId xmlns:a16="http://schemas.microsoft.com/office/drawing/2014/main" id="{E0FB062A-D1AD-44DA-72C3-0F2FBCB532E8}"/>
              </a:ext>
            </a:extLst>
          </p:cNvPr>
          <p:cNvSpPr txBox="1">
            <a:spLocks/>
          </p:cNvSpPr>
          <p:nvPr/>
        </p:nvSpPr>
        <p:spPr>
          <a:xfrm>
            <a:off x="327610" y="1569942"/>
            <a:ext cx="11330990" cy="4640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None/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Решение данной проблемы, которое основывается на современной технологии бартерного обмена - современного раздельного способа утилизации отходов с использованием кэш-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бэк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через сервиса в городской агломерации. В рамках проекта планируется оснащение мусорных баков умной системой сортировки мусора по категориям: пластик, стекло, бумага, 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несортируемые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отходы. Установленный искусственный интеллект в </a:t>
            </a:r>
            <a:r>
              <a:rPr lang="ru-RU" sz="2000" dirty="0" err="1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фандоматах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 – роботизированных агрегатах, выменивающих мусор у населения в обмен на небольшое вознаграждение в виде привилегий от банка или скидки на оплату ЖКУ, должен побуждать людей к правильному способу утилизации отходов. </a:t>
            </a:r>
          </a:p>
          <a:p>
            <a:pPr marL="0" indent="457200" algn="just">
              <a:buNone/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В конце дня высокотехнологичные мусорные баки объедет мусоровоз и отвезёт отходы, которые будут служить вторсырьём на переработку. </a:t>
            </a:r>
          </a:p>
          <a:p>
            <a:pPr marL="0" indent="457200" algn="just">
              <a:buNone/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Топливо, получаемое из такого экологически чистого продукта, не будет загрязнять окружающую среду в Москве.</a:t>
            </a:r>
          </a:p>
          <a:p>
            <a:pPr marL="0" indent="457200" algn="just">
              <a:buNone/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Таким образом, каждый житель района сможет не только поучаствовать в реализации экологической политики, но и получить дополнительный доход. </a:t>
            </a: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8277600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РЕШЕНИЕ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2516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C778BC2-B397-5ECA-CEEF-9FE80D84A337}"/>
              </a:ext>
            </a:extLst>
          </p:cNvPr>
          <p:cNvSpPr txBox="1">
            <a:spLocks/>
          </p:cNvSpPr>
          <p:nvPr/>
        </p:nvSpPr>
        <p:spPr>
          <a:xfrm>
            <a:off x="7167282" y="5903259"/>
            <a:ext cx="5723965" cy="120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ru-RU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thrax Sb" panose="020B0707020201080204" pitchFamily="34" charset="0"/>
              </a:rPr>
              <a:t>Технологии Будущего </a:t>
            </a:r>
            <a:endParaRPr lang="ru-RU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thrax Sb" panose="020B0707020201080204" pitchFamily="34" charset="0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КОНКУРЕНТЫ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ООО «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ЭкоЛайн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ООО «ВИВА-ТРАНС»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ООО «МКМ-Логистика»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ООО «ЭКМУС»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	ООО «АЛАР»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3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БИЗНЕС-МОДЕЛЬ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И ЮНИТ-ЭКОНОМИКА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110173"/>
              </p:ext>
            </p:extLst>
          </p:nvPr>
        </p:nvGraphicFramePr>
        <p:xfrm>
          <a:off x="3044786" y="889827"/>
          <a:ext cx="9047374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4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0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8050">
                <a:tc>
                  <a:txBody>
                    <a:bodyPr/>
                    <a:lstStyle/>
                    <a:p>
                      <a:pPr lvl="0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Открытие ООО – 10000 рублей.</a:t>
                      </a:r>
                    </a:p>
                    <a:p>
                      <a:pPr lvl="0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Оплата государственной пошлины – 4000 рублей.</a:t>
                      </a:r>
                    </a:p>
                    <a:p>
                      <a:pPr lvl="0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Лицензия на право производить сбор и переработку отходов – 5000 рублей </a:t>
                      </a:r>
                    </a:p>
                    <a:p>
                      <a:pPr lvl="0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Мусорный контейнер 240 л.  4 шт. -  51600 рублей.</a:t>
                      </a:r>
                    </a:p>
                    <a:p>
                      <a:pPr lvl="0"/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Фандомат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 шт. – 3200000 рублей.</a:t>
                      </a:r>
                    </a:p>
                    <a:p>
                      <a:pPr lvl="0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Аренда сервера на месяц – 2500 рублей. 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Реклама на различных площадках – 550000 рублей.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- 7 - 8 тонн макулатуры. Стоимость одной тонны составляет от 1500 рублей.</a:t>
                      </a:r>
                      <a:endParaRPr lang="ru-RU" sz="1600" dirty="0">
                        <a:effectLst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- 900 – 1000 кг. полимеров. Стоимость одной тонны составляет до 9000 рублей.</a:t>
                      </a:r>
                      <a:endParaRPr lang="ru-RU" sz="1600" dirty="0">
                        <a:effectLst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- 150-200 кг пластиковых бутылок и алюминиевых банок. Стоимость одной тонны составляет до 15000 рублей.</a:t>
                      </a:r>
                      <a:endParaRPr lang="ru-RU" sz="1600" dirty="0">
                        <a:effectLst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стоимость вывоза стандартного контейнера объемом 0,8 куб. м. составляет от 300 рублей. В один мусоровоз входит 24 таких контейнеров. За один рейс выручка от 7500 до 18000 рублей.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566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Итого: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3.823.100 рублей за первые 3 месяца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Итого:</a:t>
                      </a:r>
                      <a:r>
                        <a:rPr lang="en-US" sz="1600" dirty="0">
                          <a:latin typeface="Arial" pitchFamily="34" charset="0"/>
                          <a:cs typeface="Arial" pitchFamily="34" charset="0"/>
                        </a:rPr>
                        <a:t> 500 </a:t>
                      </a: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рублей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с каждого местного жителя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809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1240972"/>
            <a:ext cx="11330990" cy="39329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Результаты проведения опроса</a:t>
            </a: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408658"/>
              </p:ext>
            </p:extLst>
          </p:nvPr>
        </p:nvGraphicFramePr>
        <p:xfrm>
          <a:off x="2319795" y="2004881"/>
          <a:ext cx="7465756" cy="409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1240972"/>
            <a:ext cx="11330990" cy="39329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Результаты проведения опроса</a:t>
            </a:r>
            <a:endParaRPr lang="ru-RU" sz="2400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084110"/>
              </p:ext>
            </p:extLst>
          </p:nvPr>
        </p:nvGraphicFramePr>
        <p:xfrm>
          <a:off x="376190" y="2065234"/>
          <a:ext cx="5949454" cy="4269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493906"/>
              </p:ext>
            </p:extLst>
          </p:nvPr>
        </p:nvGraphicFramePr>
        <p:xfrm>
          <a:off x="5761973" y="1932139"/>
          <a:ext cx="6244684" cy="3904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783771"/>
            <a:ext cx="11330990" cy="43901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Lean canvas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93" y="1675377"/>
            <a:ext cx="11221900" cy="430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783771"/>
            <a:ext cx="11330990" cy="43901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Lean canvas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92" y="1540365"/>
            <a:ext cx="10633779" cy="51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00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ТЕКУЩИЕ РЕЗУЛЬТАТЫ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620486"/>
            <a:ext cx="11330990" cy="45534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itchFamily="34" charset="0"/>
                <a:ea typeface="Raleway"/>
                <a:cs typeface="Arial" pitchFamily="34" charset="0"/>
                <a:sym typeface="Raleway"/>
              </a:rPr>
              <a:t>Звездная карта</a:t>
            </a:r>
            <a:endParaRPr lang="en-US" sz="2400" b="1" i="1" dirty="0">
              <a:solidFill>
                <a:schemeClr val="bg1"/>
              </a:solidFill>
              <a:latin typeface="Arial" pitchFamily="34" charset="0"/>
              <a:ea typeface="Raleway"/>
              <a:cs typeface="Arial" pitchFamily="34" charset="0"/>
              <a:sym typeface="Raleway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41752"/>
              </p:ext>
            </p:extLst>
          </p:nvPr>
        </p:nvGraphicFramePr>
        <p:xfrm>
          <a:off x="936719" y="1439334"/>
          <a:ext cx="10547710" cy="3948473"/>
        </p:xfrm>
        <a:graphic>
          <a:graphicData uri="http://schemas.openxmlformats.org/drawingml/2006/table">
            <a:tbl>
              <a:tblPr/>
              <a:tblGrid>
                <a:gridCol w="1143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9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66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05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433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084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Участник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Исследование рынка 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Исследование целевой аудитории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Поиск инвесторов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Поиск склада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Поиск исполнителей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Расчет бюджета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Составление опроса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Разработка приложения и дизайн</a:t>
                      </a:r>
                      <a:endParaRPr lang="ru-RU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18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Сувалова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Е.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18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Дрожжин М.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04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j-lt"/>
                        </a:rPr>
                        <a:t>Ельяшевич Е.</a:t>
                      </a: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latin typeface="+mj-lt"/>
                      </a:endParaRPr>
                    </a:p>
                  </a:txBody>
                  <a:tcPr marL="87164" marR="87164" marT="43582" marB="4358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777947"/>
                  </a:ext>
                </a:extLst>
              </a:tr>
              <a:tr h="60604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+mj-lt"/>
                        </a:rPr>
                        <a:t>Гаврикова</a:t>
                      </a:r>
                      <a:r>
                        <a:rPr lang="ru-RU" sz="1600" dirty="0">
                          <a:latin typeface="+mj-lt"/>
                        </a:rPr>
                        <a:t> О.</a:t>
                      </a: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87164" marR="87164" marT="43582" marB="4358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803135"/>
                  </a:ext>
                </a:extLst>
              </a:tr>
              <a:tr h="60604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Лапычев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С.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latin typeface="+mj-lt"/>
                      </a:endParaRPr>
                    </a:p>
                  </a:txBody>
                  <a:tcPr marL="87164" marR="87164" marT="43582" marB="4358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6AA84F"/>
                          </a:solidFill>
                          <a:latin typeface="+mj-lt"/>
                        </a:rPr>
                        <a:t>✓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❌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marL="60530" marR="60530" marT="60530" marB="605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5-конечная звезда 25"/>
          <p:cNvSpPr/>
          <p:nvPr/>
        </p:nvSpPr>
        <p:spPr>
          <a:xfrm>
            <a:off x="3657600" y="2340429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5-конечная звезда 27"/>
          <p:cNvSpPr/>
          <p:nvPr/>
        </p:nvSpPr>
        <p:spPr>
          <a:xfrm>
            <a:off x="3810000" y="2492829"/>
            <a:ext cx="391886" cy="348342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5-конечная звезда 28"/>
          <p:cNvSpPr/>
          <p:nvPr/>
        </p:nvSpPr>
        <p:spPr>
          <a:xfrm>
            <a:off x="2428715" y="4825580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5-конечная звезда 32"/>
          <p:cNvSpPr/>
          <p:nvPr/>
        </p:nvSpPr>
        <p:spPr>
          <a:xfrm>
            <a:off x="9268664" y="2990888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5-конечная звезда 35"/>
          <p:cNvSpPr/>
          <p:nvPr/>
        </p:nvSpPr>
        <p:spPr>
          <a:xfrm>
            <a:off x="6991612" y="2340429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5-конечная звезда 25">
            <a:extLst>
              <a:ext uri="{FF2B5EF4-FFF2-40B4-BE49-F238E27FC236}">
                <a16:creationId xmlns:a16="http://schemas.microsoft.com/office/drawing/2014/main" id="{DDF6158A-8EE6-41CE-9692-F368D6008FB1}"/>
              </a:ext>
            </a:extLst>
          </p:cNvPr>
          <p:cNvSpPr/>
          <p:nvPr/>
        </p:nvSpPr>
        <p:spPr>
          <a:xfrm>
            <a:off x="4843244" y="3593185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5-конечная звезда 32">
            <a:extLst>
              <a:ext uri="{FF2B5EF4-FFF2-40B4-BE49-F238E27FC236}">
                <a16:creationId xmlns:a16="http://schemas.microsoft.com/office/drawing/2014/main" id="{D3320E5E-2AA5-4751-BC63-15F2C5C3D64C}"/>
              </a:ext>
            </a:extLst>
          </p:cNvPr>
          <p:cNvSpPr/>
          <p:nvPr/>
        </p:nvSpPr>
        <p:spPr>
          <a:xfrm>
            <a:off x="10570356" y="4208689"/>
            <a:ext cx="391886" cy="348342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36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ПЛАНЫ РАЗВИТИЯ ПРОДУКТА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14400"/>
            <a:ext cx="11330990" cy="42595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Календарный график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403" y="1568530"/>
            <a:ext cx="11902812" cy="477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56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ПЛАНЫ РАЗВИТИЯ ПРОДУКТА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914400"/>
            <a:ext cx="11330990" cy="42595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График работы над проектом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914400" y="1627188"/>
          <a:ext cx="10308772" cy="4894675"/>
        </p:xfrm>
        <a:graphic>
          <a:graphicData uri="http://schemas.openxmlformats.org/drawingml/2006/table">
            <a:tbl>
              <a:tblPr/>
              <a:tblGrid>
                <a:gridCol w="2998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54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5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56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382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97516">
                <a:tc row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Временной отрезок/ задачи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год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год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2-3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4-8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9-12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кв.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кв.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кв.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 кв.</a:t>
                      </a: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915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Этап подготовки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777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Оборудование,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найм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персонала, Аренда, отдел продаж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915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Продажи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915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Расчеты с инвестором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5153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Отчет о проделанной работе. Работа над ошибками, ТМ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 dirty="0"/>
                      </a:b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915"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Масштабирование проекта</a:t>
                      </a:r>
                    </a:p>
                  </a:txBody>
                  <a:tcPr marL="180000" marR="57600" marT="57600" marB="576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/>
                      </a:br>
                      <a:endParaRPr lang="ru-RU" sz="160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br>
                        <a:rPr lang="ru-RU" sz="1600" dirty="0"/>
                      </a:br>
                      <a:endParaRPr lang="ru-RU" sz="1600" dirty="0"/>
                    </a:p>
                  </a:txBody>
                  <a:tcPr marL="57917" marR="57917" marT="57917" marB="5791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4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6AD43FD5-90FD-0DC0-3121-45B3E5ECF1C9}"/>
              </a:ext>
            </a:extLst>
          </p:cNvPr>
          <p:cNvSpPr/>
          <p:nvPr/>
        </p:nvSpPr>
        <p:spPr>
          <a:xfrm>
            <a:off x="-4813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DC9BDE-309E-6A8E-8974-1A3B778B0C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r="4" b="44"/>
          <a:stretch/>
        </p:blipFill>
        <p:spPr>
          <a:xfrm>
            <a:off x="11051361" y="0"/>
            <a:ext cx="955296" cy="954742"/>
          </a:xfrm>
          <a:prstGeom prst="rect">
            <a:avLst/>
          </a:prstGeom>
        </p:spPr>
      </p:pic>
      <p:sp>
        <p:nvSpPr>
          <p:cNvPr id="13" name="Параллелограмм 12">
            <a:extLst>
              <a:ext uri="{FF2B5EF4-FFF2-40B4-BE49-F238E27FC236}">
                <a16:creationId xmlns:a16="http://schemas.microsoft.com/office/drawing/2014/main" id="{36D5DF93-2E52-8543-CF37-7604DD1C59AD}"/>
              </a:ext>
            </a:extLst>
          </p:cNvPr>
          <p:cNvSpPr/>
          <p:nvPr/>
        </p:nvSpPr>
        <p:spPr>
          <a:xfrm>
            <a:off x="65229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id="{6793C5E3-9416-FE37-19CC-D5632112D607}"/>
              </a:ext>
            </a:extLst>
          </p:cNvPr>
          <p:cNvSpPr/>
          <p:nvPr/>
        </p:nvSpPr>
        <p:spPr>
          <a:xfrm>
            <a:off x="418817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Параллелограмм 15">
            <a:extLst>
              <a:ext uri="{FF2B5EF4-FFF2-40B4-BE49-F238E27FC236}">
                <a16:creationId xmlns:a16="http://schemas.microsoft.com/office/drawing/2014/main" id="{551F7903-3A95-F210-2269-21B4A0198632}"/>
              </a:ext>
            </a:extLst>
          </p:cNvPr>
          <p:cNvSpPr/>
          <p:nvPr/>
        </p:nvSpPr>
        <p:spPr>
          <a:xfrm>
            <a:off x="18534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id="{60C1C46E-718B-24D8-755E-DBD0D2425E3F}"/>
              </a:ext>
            </a:extLst>
          </p:cNvPr>
          <p:cNvSpPr/>
          <p:nvPr/>
        </p:nvSpPr>
        <p:spPr>
          <a:xfrm>
            <a:off x="885766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62ADD8CD-CDF0-A7FF-DEE7-6ABE68D94E9B}"/>
              </a:ext>
            </a:extLst>
          </p:cNvPr>
          <p:cNvSpPr/>
          <p:nvPr/>
        </p:nvSpPr>
        <p:spPr>
          <a:xfrm>
            <a:off x="1119241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Параллелограмм 18">
            <a:extLst>
              <a:ext uri="{FF2B5EF4-FFF2-40B4-BE49-F238E27FC236}">
                <a16:creationId xmlns:a16="http://schemas.microsoft.com/office/drawing/2014/main" id="{1F036D4D-80FE-8177-39E8-EB75AA32A0F3}"/>
              </a:ext>
            </a:extLst>
          </p:cNvPr>
          <p:cNvSpPr/>
          <p:nvPr/>
        </p:nvSpPr>
        <p:spPr>
          <a:xfrm>
            <a:off x="1352715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E897E93A-A89D-86F7-7C5E-D299D2E59219}"/>
              </a:ext>
            </a:extLst>
          </p:cNvPr>
          <p:cNvSpPr/>
          <p:nvPr/>
        </p:nvSpPr>
        <p:spPr>
          <a:xfrm>
            <a:off x="2053139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E84CBC78-A82C-4153-6641-3BC33F504F44}"/>
              </a:ext>
            </a:extLst>
          </p:cNvPr>
          <p:cNvSpPr/>
          <p:nvPr/>
        </p:nvSpPr>
        <p:spPr>
          <a:xfrm>
            <a:off x="1819664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BB3C1">
                  <a:shade val="30000"/>
                  <a:satMod val="115000"/>
                </a:srgbClr>
              </a:gs>
              <a:gs pos="50000">
                <a:srgbClr val="FBB3C1">
                  <a:shade val="67500"/>
                  <a:satMod val="115000"/>
                </a:srgbClr>
              </a:gs>
              <a:gs pos="100000">
                <a:srgbClr val="FBB3C1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51AE926-2B8A-F39E-C098-59432649A785}"/>
              </a:ext>
            </a:extLst>
          </p:cNvPr>
          <p:cNvSpPr/>
          <p:nvPr/>
        </p:nvSpPr>
        <p:spPr>
          <a:xfrm>
            <a:off x="1586190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EA8A35E3-2F40-03ED-178F-DC91D8193CB1}"/>
              </a:ext>
            </a:extLst>
          </p:cNvPr>
          <p:cNvSpPr/>
          <p:nvPr/>
        </p:nvSpPr>
        <p:spPr>
          <a:xfrm>
            <a:off x="2286613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E3FB1573-D547-D069-0E58-B8A82C92014A}"/>
              </a:ext>
            </a:extLst>
          </p:cNvPr>
          <p:cNvSpPr/>
          <p:nvPr/>
        </p:nvSpPr>
        <p:spPr>
          <a:xfrm>
            <a:off x="2520088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rgbClr val="AAD7E0">
                  <a:shade val="30000"/>
                  <a:satMod val="115000"/>
                </a:srgbClr>
              </a:gs>
              <a:gs pos="50000">
                <a:srgbClr val="AAD7E0">
                  <a:shade val="67500"/>
                  <a:satMod val="115000"/>
                </a:srgbClr>
              </a:gs>
              <a:gs pos="100000">
                <a:srgbClr val="AAD7E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55DE5CA3-4421-622D-6299-11F7A7A9A0B3}"/>
              </a:ext>
            </a:extLst>
          </p:cNvPr>
          <p:cNvSpPr/>
          <p:nvPr/>
        </p:nvSpPr>
        <p:spPr>
          <a:xfrm>
            <a:off x="2753562" y="893682"/>
            <a:ext cx="284205" cy="19415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38456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Google Shape;128;p2">
            <a:extLst>
              <a:ext uri="{FF2B5EF4-FFF2-40B4-BE49-F238E27FC236}">
                <a16:creationId xmlns:a16="http://schemas.microsoft.com/office/drawing/2014/main" id="{C1BBF493-04C5-F1A6-E37F-5501AE94436E}"/>
              </a:ext>
            </a:extLst>
          </p:cNvPr>
          <p:cNvSpPr txBox="1"/>
          <p:nvPr/>
        </p:nvSpPr>
        <p:spPr>
          <a:xfrm>
            <a:off x="185343" y="64915"/>
            <a:ext cx="10653942" cy="82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667" tIns="103667" rIns="103667" bIns="103667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Raleway SemiBold"/>
                <a:cs typeface="Arial" panose="020B0604020202020204" pitchFamily="34" charset="0"/>
                <a:sym typeface="Raleway SemiBold"/>
              </a:rPr>
              <a:t>ПЛАНЫ РАЗВИТИЯ ПРОДУКТА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ea typeface="Raleway SemiBold"/>
              <a:cs typeface="Arial" panose="020B0604020202020204" pitchFamily="34" charset="0"/>
              <a:sym typeface="Raleway SemiBold"/>
            </a:endParaRPr>
          </a:p>
        </p:txBody>
      </p:sp>
      <p:sp>
        <p:nvSpPr>
          <p:cNvPr id="12" name="Google Shape;120;p2">
            <a:extLst>
              <a:ext uri="{FF2B5EF4-FFF2-40B4-BE49-F238E27FC236}">
                <a16:creationId xmlns:a16="http://schemas.microsoft.com/office/drawing/2014/main" id="{CEB196EE-599F-3CD1-B4A5-FD03B48B2EC4}"/>
              </a:ext>
            </a:extLst>
          </p:cNvPr>
          <p:cNvSpPr txBox="1">
            <a:spLocks/>
          </p:cNvSpPr>
          <p:nvPr/>
        </p:nvSpPr>
        <p:spPr>
          <a:xfrm>
            <a:off x="236073" y="889827"/>
            <a:ext cx="11330990" cy="34898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i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Риски проекта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инвестиционной привлекательности сферы обращения ТБО;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Изменчивость законодательства в области нормативного правового и методического регулирования в сфере обращения ТБО;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угрозы (недовольство граждан и протесты против использования современной системы утилизации отходов);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Колебания спроса на оказание услуг раздельного сбора мусора.</a:t>
            </a:r>
          </a:p>
        </p:txBody>
      </p:sp>
    </p:spTree>
    <p:extLst>
      <p:ext uri="{BB962C8B-B14F-4D97-AF65-F5344CB8AC3E}">
        <p14:creationId xmlns:p14="http://schemas.microsoft.com/office/powerpoint/2010/main" val="27564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>
            <a:extLst>
              <a:ext uri="{FF2B5EF4-FFF2-40B4-BE49-F238E27FC236}">
                <a16:creationId xmlns:a16="http://schemas.microsoft.com/office/drawing/2014/main" id="{4EA04267-FA82-585C-2835-472195FFA8FA}"/>
              </a:ext>
            </a:extLst>
          </p:cNvPr>
          <p:cNvSpPr/>
          <p:nvPr/>
        </p:nvSpPr>
        <p:spPr>
          <a:xfrm>
            <a:off x="6285053" y="0"/>
            <a:ext cx="5906948" cy="191240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sz="2400"/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AA2C4D4F-EF37-E740-1B13-35A87E8CCA5E}"/>
              </a:ext>
            </a:extLst>
          </p:cNvPr>
          <p:cNvSpPr/>
          <p:nvPr/>
        </p:nvSpPr>
        <p:spPr>
          <a:xfrm>
            <a:off x="6285051" y="4210032"/>
            <a:ext cx="3694971" cy="2647967"/>
          </a:xfrm>
          <a:prstGeom prst="rect">
            <a:avLst/>
          </a:prstGeom>
          <a:gradFill flip="none" rotWithShape="1">
            <a:gsLst>
              <a:gs pos="0">
                <a:srgbClr val="8F00FF">
                  <a:shade val="30000"/>
                  <a:satMod val="115000"/>
                </a:srgbClr>
              </a:gs>
              <a:gs pos="50000">
                <a:srgbClr val="8F00FF">
                  <a:shade val="67500"/>
                  <a:satMod val="115000"/>
                </a:srgbClr>
              </a:gs>
              <a:gs pos="100000">
                <a:srgbClr val="8F00FF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DE3BD1-7D51-39DB-42A9-A9894B698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760" y="4255342"/>
            <a:ext cx="3399426" cy="2696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9650"/>
              </a:prstClr>
            </a:outerShdw>
          </a:effectLst>
        </p:spPr>
      </p:pic>
      <p:sp>
        <p:nvSpPr>
          <p:cNvPr id="9" name="Прямоугольник 13">
            <a:extLst>
              <a:ext uri="{FF2B5EF4-FFF2-40B4-BE49-F238E27FC236}">
                <a16:creationId xmlns:a16="http://schemas.microsoft.com/office/drawing/2014/main" id="{F6AA3BAD-F943-183C-2420-21BA2490A5F2}"/>
              </a:ext>
            </a:extLst>
          </p:cNvPr>
          <p:cNvSpPr/>
          <p:nvPr/>
        </p:nvSpPr>
        <p:spPr>
          <a:xfrm>
            <a:off x="8792573" y="1912408"/>
            <a:ext cx="3399426" cy="2362058"/>
          </a:xfrm>
          <a:prstGeom prst="rect">
            <a:avLst/>
          </a:prstGeom>
          <a:gradFill flip="none" rotWithShape="1">
            <a:gsLst>
              <a:gs pos="0">
                <a:srgbClr val="FD493C">
                  <a:shade val="30000"/>
                  <a:satMod val="115000"/>
                </a:srgbClr>
              </a:gs>
              <a:gs pos="50000">
                <a:srgbClr val="FD493C">
                  <a:shade val="67500"/>
                  <a:satMod val="115000"/>
                </a:srgbClr>
              </a:gs>
              <a:gs pos="100000">
                <a:srgbClr val="FD493C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>
              <a:solidFill>
                <a:srgbClr val="FFC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2B023-F44E-35AA-FD03-566D98D45413}"/>
              </a:ext>
            </a:extLst>
          </p:cNvPr>
          <p:cNvSpPr txBox="1"/>
          <p:nvPr/>
        </p:nvSpPr>
        <p:spPr>
          <a:xfrm>
            <a:off x="9009199" y="2062557"/>
            <a:ext cx="2758051" cy="110799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20.35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3B66D-970E-EB62-F284-DB5D1FFF5027}"/>
              </a:ext>
            </a:extLst>
          </p:cNvPr>
          <p:cNvSpPr txBox="1"/>
          <p:nvPr/>
        </p:nvSpPr>
        <p:spPr>
          <a:xfrm>
            <a:off x="9010650" y="2871524"/>
            <a:ext cx="3383390" cy="147732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НАЦИОНАЛЬНАЯ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ИНИЦИАТИВА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545FBB-9125-ED81-71F8-A8B6045E6B22}"/>
              </a:ext>
            </a:extLst>
          </p:cNvPr>
          <p:cNvSpPr txBox="1"/>
          <p:nvPr/>
        </p:nvSpPr>
        <p:spPr>
          <a:xfrm>
            <a:off x="6767600" y="211528"/>
            <a:ext cx="4999651" cy="144654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Будущего 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693073BC-C12A-B331-DAD9-69E940A27714}"/>
              </a:ext>
            </a:extLst>
          </p:cNvPr>
          <p:cNvSpPr/>
          <p:nvPr/>
        </p:nvSpPr>
        <p:spPr>
          <a:xfrm>
            <a:off x="9953896" y="4274466"/>
            <a:ext cx="2238104" cy="258353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2FEA170-1A38-3438-7943-CF26C58D8D47}"/>
              </a:ext>
            </a:extLst>
          </p:cNvPr>
          <p:cNvSpPr txBox="1"/>
          <p:nvPr/>
        </p:nvSpPr>
        <p:spPr>
          <a:xfrm>
            <a:off x="147802" y="1912408"/>
            <a:ext cx="8643321" cy="236205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8000" dirty="0">
                <a:solidFill>
                  <a:srgbClr val="3159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Приглашаем к сотрудничеству!</a:t>
            </a:r>
            <a:endParaRPr sz="5400" dirty="0">
              <a:solidFill>
                <a:srgbClr val="3159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3FF4FD-BB1A-ABCC-DDAF-D8574EF50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3448" y="4596223"/>
            <a:ext cx="1875583" cy="187558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96D09C7-FA12-6A24-6470-C5CBC1CB6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075" y="-459874"/>
            <a:ext cx="6303853" cy="2522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4063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857</Words>
  <Application>Microsoft Office PowerPoint</Application>
  <PresentationFormat>Широкоэкранный</PresentationFormat>
  <Paragraphs>223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Raleway</vt:lpstr>
      <vt:lpstr>Calibri</vt:lpstr>
      <vt:lpstr>Raleway SemiBold</vt:lpstr>
      <vt:lpstr>Arial</vt:lpstr>
      <vt:lpstr>Helvetica Neue</vt:lpstr>
      <vt:lpstr>Calibri Light</vt:lpstr>
      <vt:lpstr>Conthrax Sb</vt:lpstr>
      <vt:lpstr>Helvetica</vt:lpstr>
      <vt:lpstr>Gilroy-ExtraBold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Айвазян Мартирос Андраникович</dc:creator>
  <cp:lastModifiedBy>Ельяшевич Екатерина Алексеевна</cp:lastModifiedBy>
  <cp:revision>95</cp:revision>
  <dcterms:created xsi:type="dcterms:W3CDTF">2023-09-15T12:14:22Z</dcterms:created>
  <dcterms:modified xsi:type="dcterms:W3CDTF">2024-11-13T15:40:16Z</dcterms:modified>
</cp:coreProperties>
</file>