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63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5" r:id="rId11"/>
    <p:sldId id="276" r:id="rId12"/>
  </p:sldIdLst>
  <p:sldSz cx="20104100" cy="11309350"/>
  <p:notesSz cx="20104100" cy="11309350"/>
  <p:embeddedFontLst>
    <p:embeddedFont>
      <p:font typeface="PT Sans" panose="020B060402020202020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Lato" panose="020B0604020202020204" charset="0"/>
      <p:regular r:id="rId22"/>
      <p:bold r:id="rId23"/>
      <p:italic r:id="rId24"/>
      <p:boldItalic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498" y="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79A7A9-8DA6-48A5-915E-7F6C4D94C3EE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281738" y="847725"/>
            <a:ext cx="7540625" cy="424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372100"/>
            <a:ext cx="16084550" cy="5089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74793C-28B0-473C-A879-8E25D5CA1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08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hyperlink" Target="https://vk.com/away.php?utf=1&amp;to=https://belmol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vk.com/away.php?to=https://otofu.ru/about_us.html&amp;cc_key=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89079" y="2896781"/>
            <a:ext cx="13884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Акселерационная программа Ставропольского ГАУ </a:t>
            </a:r>
            <a:r>
              <a:rPr lang="ru-RU" sz="3200" b="1" cap="all" dirty="0" smtClean="0">
                <a:solidFill>
                  <a:schemeClr val="tx2"/>
                </a:solidFill>
              </a:rPr>
              <a:t>«</a:t>
            </a:r>
            <a:r>
              <a:rPr lang="ru-RU" sz="3200" b="1" cap="all" dirty="0" err="1">
                <a:solidFill>
                  <a:schemeClr val="tx2"/>
                </a:solidFill>
              </a:rPr>
              <a:t>Agro&amp;InfraUP</a:t>
            </a:r>
            <a:r>
              <a:rPr lang="ru-RU" sz="3200" b="1" cap="all" dirty="0" smtClean="0">
                <a:solidFill>
                  <a:schemeClr val="tx2"/>
                </a:solidFill>
              </a:rPr>
              <a:t>»</a:t>
            </a:r>
            <a:endParaRPr lang="ru-RU" sz="3200" b="1" dirty="0" smtClean="0">
              <a:solidFill>
                <a:schemeClr val="tx2"/>
              </a:solidFill>
            </a:endParaRPr>
          </a:p>
        </p:txBody>
      </p:sp>
      <p:grpSp>
        <p:nvGrpSpPr>
          <p:cNvPr id="47" name="object 10"/>
          <p:cNvGrpSpPr/>
          <p:nvPr/>
        </p:nvGrpSpPr>
        <p:grpSpPr>
          <a:xfrm>
            <a:off x="12041392" y="3597275"/>
            <a:ext cx="8070850" cy="5436855"/>
            <a:chOff x="11566123" y="1047087"/>
            <a:chExt cx="8538210" cy="7333615"/>
          </a:xfrm>
        </p:grpSpPr>
        <p:sp>
          <p:nvSpPr>
            <p:cNvPr id="48" name="object 11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2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13"/>
          <p:cNvSpPr/>
          <p:nvPr/>
        </p:nvSpPr>
        <p:spPr>
          <a:xfrm>
            <a:off x="16666097" y="9476992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2773203" y="6084817"/>
            <a:ext cx="4742645" cy="1200329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0"/>
            <a:r>
              <a:rPr lang="en-US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Pea Tofu</a:t>
            </a:r>
            <a:endParaRPr lang="en-US" sz="7200" b="1" i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54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1746250" y="4580642"/>
            <a:ext cx="7392298" cy="507807"/>
          </a:xfrm>
          <a:prstGeom prst="rect">
            <a:avLst/>
          </a:prstGeom>
        </p:spPr>
        <p:txBody>
          <a:bodyPr wrap="none" lIns="91417" tIns="45708" rIns="91417" bIns="45708">
            <a:spAutoFit/>
          </a:bodyPr>
          <a:lstStyle/>
          <a:p>
            <a:r>
              <a:rPr lang="ru-RU" altLang="ru-RU" sz="2700" b="1" dirty="0">
                <a:latin typeface="Times New Roman" pitchFamily="18" charset="0"/>
                <a:cs typeface="Times New Roman" pitchFamily="18" charset="0"/>
                <a:sym typeface="PT Sans"/>
              </a:rPr>
              <a:t>ФГБОУ ВО Омский ГАУ им. П.А. Столыпина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3249" y="2454275"/>
            <a:ext cx="18411283" cy="3074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ПРОБЛЕМА, КОТОРУЮ РЕШАЕТ ПРОЕКТ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темы</a:t>
            </a:r>
          </a:p>
          <a:p>
            <a:pPr algn="just">
              <a:defRPr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 решает проблему дефицита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потребления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белка для людей, ведущих здоровый образ жизни и приверженцев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вега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питания.</a:t>
            </a:r>
            <a:endParaRPr lang="ru-RU" sz="4000" i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28166" y="320675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603249" y="6111875"/>
            <a:ext cx="1786448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Какую проблему решаем:</a:t>
            </a:r>
            <a:endParaRPr lang="ru-RU" sz="3200" i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ru-RU" sz="3200" kern="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Наш	</a:t>
            </a:r>
            <a:r>
              <a:rPr lang="ru-RU" sz="3200" b="1" kern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потребитель,в</a:t>
            </a:r>
            <a:r>
              <a:rPr lang="ru-RU" sz="32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 </a:t>
            </a:r>
            <a:r>
              <a:rPr lang="ru-RU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том числе приверженец растительного </a:t>
            </a:r>
            <a:r>
              <a:rPr lang="ru-RU" sz="32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питания</a:t>
            </a:r>
            <a:r>
              <a:rPr 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 хочет</a:t>
            </a:r>
            <a:r>
              <a:rPr lang="ru-RU" sz="3200" kern="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	</a:t>
            </a:r>
            <a:r>
              <a:rPr 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 </a:t>
            </a:r>
            <a:r>
              <a:rPr lang="ru-RU" sz="32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разнообразить </a:t>
            </a:r>
            <a:r>
              <a:rPr lang="ru-RU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рацион, покупать отечественную полезную продукцию по доступной цене, вести здоровый образ </a:t>
            </a:r>
            <a:r>
              <a:rPr lang="ru-RU" sz="32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жизни</a:t>
            </a:r>
            <a:r>
              <a:rPr 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,  но </a:t>
            </a:r>
            <a:r>
              <a:rPr lang="ru-RU" sz="3200" kern="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не может, потому что </a:t>
            </a:r>
            <a:r>
              <a:rPr 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 ему мешают высокая </a:t>
            </a:r>
            <a:r>
              <a:rPr lang="ru-RU" sz="32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цена, ассортимент</a:t>
            </a:r>
            <a:r>
              <a:rPr 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, а существующий </a:t>
            </a:r>
            <a:r>
              <a:rPr lang="ru-RU" sz="3200" kern="0" dirty="0" smtClean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  <a:sym typeface="Arial"/>
              </a:rPr>
              <a:t>продукт </a:t>
            </a:r>
            <a:r>
              <a:rPr lang="ru-RU" sz="3200" kern="0" dirty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  <a:sym typeface="Arial"/>
              </a:rPr>
              <a:t>пищевой соевый «</a:t>
            </a:r>
            <a:r>
              <a:rPr lang="ru-RU" sz="3200" kern="0" dirty="0" smtClean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  <a:sym typeface="Arial"/>
              </a:rPr>
              <a:t>Тофу»</a:t>
            </a:r>
            <a:r>
              <a:rPr lang="ru-RU" sz="3200" kern="0" dirty="0" smtClean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  <a:sym typeface="Courier New"/>
              </a:rPr>
              <a:t> </a:t>
            </a:r>
            <a:r>
              <a:rPr 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обладает </a:t>
            </a:r>
            <a:r>
              <a:rPr lang="ru-RU" sz="3200" kern="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	</a:t>
            </a:r>
            <a:r>
              <a:rPr 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завышенной </a:t>
            </a:r>
            <a:r>
              <a:rPr lang="ru-RU" sz="3200" kern="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ценой, </a:t>
            </a:r>
            <a:r>
              <a:rPr lang="ru-RU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аллергичностью, </a:t>
            </a:r>
            <a:r>
              <a:rPr lang="ru-RU" sz="32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ГМО</a:t>
            </a:r>
            <a:r>
              <a:rPr 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 и </a:t>
            </a:r>
            <a:r>
              <a:rPr lang="ru-RU" sz="3200" kern="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потому не позволяет эти барьеры преодолеть.</a:t>
            </a:r>
          </a:p>
        </p:txBody>
      </p:sp>
    </p:spTree>
    <p:extLst>
      <p:ext uri="{BB962C8B-B14F-4D97-AF65-F5344CB8AC3E}">
        <p14:creationId xmlns:p14="http://schemas.microsoft.com/office/powerpoint/2010/main" val="251367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51634" y="1706734"/>
            <a:ext cx="15544800" cy="1775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СУТЬ РЕШЕНИЯ </a:t>
            </a:r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продукта горохового типа «Тофу», который будет альтернативой продукта пищевого соевого «Тофу». </a:t>
            </a:r>
            <a:endParaRPr lang="ru-RU" sz="3200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15" y="3216275"/>
            <a:ext cx="8915400" cy="7476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988" y="4130675"/>
            <a:ext cx="7392353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7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2849" y="2301875"/>
            <a:ext cx="17941613" cy="2141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Проведение анкетирования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 экспериментальный образец с определёнными свойствами. 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данный момент ведётся опрос потенциальных потребителей.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190451"/>
              </p:ext>
            </p:extLst>
          </p:nvPr>
        </p:nvGraphicFramePr>
        <p:xfrm>
          <a:off x="2343273" y="4511675"/>
          <a:ext cx="12330346" cy="5127811"/>
        </p:xfrm>
        <a:graphic>
          <a:graphicData uri="http://schemas.openxmlformats.org/drawingml/2006/table">
            <a:tbl>
              <a:tblPr/>
              <a:tblGrid>
                <a:gridCol w="3417970"/>
                <a:gridCol w="8912376"/>
              </a:tblGrid>
              <a:tr h="598842">
                <a:tc row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 пищевой типа «Тофу» из дисперсии пророщенного зерна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94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гороха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9421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Консистенция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Мягкая, пластичная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19768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Внешний вид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Однородный, гомогенный продукт. Допускается отпечаток перфорации на поверхности продукта, а также незначительное расслоение. Поверхность чистая.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9884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Вкус и запах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Нейтральный со слабовыраженным бобовым привкусом. Запаха нет.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9884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 от светло-желтого до белого, однородный по всей массе.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9421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Массовая доля белка, 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18,00 ± 0,06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9421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Массовая доля жира, 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0,20 ± 0,10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9421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Массовая доля влаги, 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80,00 ± 0,06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9421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Активная кислотность рН, 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5,34 ± 0,06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9421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Пищевая ценности, ккал/кДж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73,80/307,75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48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2666" y="2149475"/>
            <a:ext cx="16078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КОНКУРЕНЦИЯ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865973"/>
              </p:ext>
            </p:extLst>
          </p:nvPr>
        </p:nvGraphicFramePr>
        <p:xfrm>
          <a:off x="298450" y="3673475"/>
          <a:ext cx="19319611" cy="7174158"/>
        </p:xfrm>
        <a:graphic>
          <a:graphicData uri="http://schemas.openxmlformats.org/drawingml/2006/table">
            <a:tbl>
              <a:tblPr/>
              <a:tblGrid>
                <a:gridCol w="2344020"/>
                <a:gridCol w="2545543"/>
                <a:gridCol w="4131204"/>
                <a:gridCol w="4281023"/>
                <a:gridCol w="6017821"/>
              </a:tblGrid>
              <a:tr h="86302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Название</a:t>
                      </a:r>
                      <a:endParaRPr lang="ru-RU" sz="3000" dirty="0"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</a:txBody>
                  <a:tcPr marL="56503" marR="56503" marT="56503" marB="565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Ссылка</a:t>
                      </a:r>
                      <a:endParaRPr lang="ru-RU" sz="3000" dirty="0"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</a:txBody>
                  <a:tcPr marL="56503" marR="56503" marT="56503" marB="565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Преимущества</a:t>
                      </a:r>
                      <a:endParaRPr lang="ru-RU" sz="3000" dirty="0"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503" marR="56503" marT="56503" marB="565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Недостатки</a:t>
                      </a:r>
                      <a:endParaRPr lang="ru-RU" sz="3000" dirty="0"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503" marR="56503" marT="56503" marB="565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Отличия</a:t>
                      </a:r>
                      <a:endParaRPr lang="ru-RU" sz="3000" dirty="0"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503" marR="56503" marT="56503" marB="565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93569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ООО «Органик Соя Продукт»</a:t>
                      </a:r>
                      <a:endParaRPr lang="ru-RU" sz="3000" dirty="0"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</a:txBody>
                  <a:tcPr marL="56503" marR="56503" marT="56503" marB="565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0" i="0" u="non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6"/>
                        </a:rPr>
                        <a:t>https://otofu.ru/about_us.html</a:t>
                      </a:r>
                      <a:endParaRPr lang="ru-RU" sz="3000" u="none" dirty="0"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</a:txBody>
                  <a:tcPr marL="56503" marR="56503" marT="56503" marB="565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Известный, популярный</a:t>
                      </a:r>
                      <a:r>
                        <a:rPr lang="ru-RU" sz="3000" baseline="0" dirty="0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 </a:t>
                      </a:r>
                      <a:endParaRPr lang="ru-RU" sz="3000" dirty="0"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</a:txBody>
                  <a:tcPr marL="56503" marR="56503" marT="56503" marB="565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Аллерген, содержит ГМО</a:t>
                      </a:r>
                      <a:endParaRPr lang="ru-RU" sz="3000" dirty="0"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</a:txBody>
                  <a:tcPr marL="56503" marR="56503" marT="56503" marB="565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Гипоаллергенен,</a:t>
                      </a:r>
                      <a:r>
                        <a:rPr lang="ru-RU" sz="3000" baseline="0" dirty="0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000" dirty="0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не </a:t>
                      </a:r>
                      <a:r>
                        <a:rPr lang="ru-RU" sz="3000" dirty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содержит </a:t>
                      </a:r>
                      <a:r>
                        <a:rPr lang="ru-RU" sz="3000" dirty="0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ГМО, цена, </a:t>
                      </a:r>
                      <a:r>
                        <a:rPr lang="ru-RU" sz="3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вклад в природно-ресурсную базу, источник таких аминокислот как валин, лейцин и лизин</a:t>
                      </a:r>
                      <a:endParaRPr lang="ru-RU" sz="3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</a:txBody>
                  <a:tcPr marL="56503" marR="56503" marT="56503" marB="565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55323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АО «</a:t>
                      </a:r>
                      <a:r>
                        <a:rPr lang="ru-RU" sz="3000" dirty="0" err="1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Белебеевский</a:t>
                      </a:r>
                      <a:r>
                        <a:rPr lang="ru-RU" sz="3000" dirty="0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 ордена «Знак Почета» молочный комбинат»</a:t>
                      </a:r>
                      <a:endParaRPr lang="ru-RU" sz="3000" dirty="0"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</a:txBody>
                  <a:tcPr marL="56503" marR="56503" marT="56503" marB="565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https://belmol.ru/</a:t>
                      </a:r>
                      <a:r>
                        <a:rPr lang="en-US" sz="3200" b="0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/>
                      </a:r>
                      <a:br>
                        <a:rPr lang="en-US" sz="3200" b="0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</a:br>
                      <a:endParaRPr lang="ru-RU" sz="3000" u="none" dirty="0"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</a:txBody>
                  <a:tcPr marL="56503" marR="56503" marT="56503" marB="565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Сбалансированный аминокислотный</a:t>
                      </a:r>
                      <a:r>
                        <a:rPr lang="ru-RU" sz="3000" baseline="0" dirty="0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 состав, популярность, известность</a:t>
                      </a:r>
                      <a:endParaRPr lang="ru-RU" sz="3000" dirty="0"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</a:txBody>
                  <a:tcPr marL="56503" marR="56503" marT="56503" marB="565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Аллерген,</a:t>
                      </a:r>
                      <a:r>
                        <a:rPr lang="ru-RU" sz="3000" baseline="0" dirty="0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 не подходит для людей придерживающихся </a:t>
                      </a:r>
                      <a:r>
                        <a:rPr lang="ru-RU" sz="3000" baseline="0" dirty="0" err="1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вега</a:t>
                      </a:r>
                      <a:r>
                        <a:rPr lang="ru-RU" sz="3000" baseline="0" dirty="0" smtClean="0"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 питания</a:t>
                      </a:r>
                      <a:endParaRPr lang="ru-RU" sz="3000" dirty="0" smtClean="0"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</a:txBody>
                  <a:tcPr marL="56503" marR="56503" marT="56503" marB="565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</a:endParaRPr>
                    </a:p>
                  </a:txBody>
                  <a:tcPr marL="56503" marR="56503" marT="56503" marB="5650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877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8050" y="4054475"/>
            <a:ext cx="17830800" cy="2073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БИЗНЕС-МОДЕЛЬ</a:t>
            </a:r>
          </a:p>
          <a:p>
            <a:endParaRPr lang="ru-RU" sz="3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На данный момент бизнес-модель находится в разработке</a:t>
            </a:r>
            <a:endParaRPr lang="ru-RU" sz="3200" i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675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7049" y="2149475"/>
            <a:ext cx="17455077" cy="1604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ПРОГНОЗЫ ИЛИ  ЭТАПЫ </a:t>
            </a:r>
            <a:endParaRPr lang="ru-RU" sz="3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полной реализации проекта нам необходимо 6 месяцев</a:t>
            </a:r>
            <a:endParaRPr lang="ru-RU" sz="32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453899"/>
              </p:ext>
            </p:extLst>
          </p:nvPr>
        </p:nvGraphicFramePr>
        <p:xfrm>
          <a:off x="1441450" y="4740275"/>
          <a:ext cx="14926734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3367"/>
                <a:gridCol w="74633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Этапы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Длительность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Проведение</a:t>
                      </a:r>
                      <a:r>
                        <a:rPr lang="ru-RU" sz="3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анкетирования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месяц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Анализ рынка сбыта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месяц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Расчет</a:t>
                      </a:r>
                      <a:r>
                        <a:rPr lang="ru-RU" sz="3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экономических составляющих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месяца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Масштабирование</a:t>
                      </a:r>
                      <a:r>
                        <a:rPr lang="ru-RU" sz="3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технологии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месяца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91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8050" y="3521075"/>
            <a:ext cx="16535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ФИНАНСИРОВАНИЕ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sz="3200" i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Данная стадия проекта отсутствует, так как  соответствующие расчеты ещё не проведены.</a:t>
            </a:r>
          </a:p>
          <a:p>
            <a:r>
              <a:rPr lang="ru-RU" sz="32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Полученный образец был создан за счет ресурсов Омского ГАУ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16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4250" y="4435475"/>
            <a:ext cx="18243205" cy="1580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Предложение для </a:t>
            </a:r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Уралхим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Инновации </a:t>
            </a: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(описание  конкретного предложения для ОХК </a:t>
            </a:r>
            <a:r>
              <a:rPr lang="ru-RU" sz="3200" i="1" dirty="0" err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Уралхим</a:t>
            </a: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– что именно предлагается для производственного процесса, модель партнерства) </a:t>
            </a:r>
            <a:endParaRPr lang="ru-RU" sz="3200" i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Платформа</a:t>
              </a:r>
              <a:r>
                <a:rPr lang="ru-RU" sz="3600" dirty="0" smtClean="0"/>
                <a:t> </a:t>
              </a:r>
              <a:r>
                <a:rPr lang="ru-RU" sz="3600" b="1" dirty="0" smtClean="0">
                  <a:solidFill>
                    <a:schemeClr val="tx2"/>
                  </a:solidFill>
                </a:rPr>
                <a:t>НТИ</a:t>
              </a:r>
              <a:endParaRPr lang="ru-RU" sz="36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009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41392" y="1507075"/>
            <a:ext cx="10287000" cy="11079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6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Команда  </a:t>
            </a:r>
            <a:r>
              <a:rPr lang="en-US" sz="6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Pea </a:t>
            </a:r>
            <a:r>
              <a:rPr lang="en-US" sz="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Tofu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445" y="6882953"/>
            <a:ext cx="2476706" cy="3532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4516788" y="10379075"/>
            <a:ext cx="3211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ru-RU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PT Sans"/>
              </a:rPr>
              <a:t> Веремей Егор– бакалавр. технолог растительного сырья</a:t>
            </a:r>
            <a:endParaRPr lang="ru-RU" sz="2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8604" y="2219033"/>
            <a:ext cx="2698387" cy="3597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5687098" y="5997027"/>
            <a:ext cx="358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ru-RU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PT Sans"/>
              </a:rPr>
              <a:t> </a:t>
            </a:r>
            <a:r>
              <a:rPr lang="ru-RU" kern="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PT Sans"/>
              </a:rPr>
              <a:t>Виттих</a:t>
            </a:r>
            <a:r>
              <a:rPr lang="ru-RU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PT Sans"/>
              </a:rPr>
              <a:t> Александра– бакалавр. технолог растительного сырья</a:t>
            </a:r>
          </a:p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ru-RU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PT Sans"/>
              </a:rPr>
              <a:t>89006726925</a:t>
            </a:r>
          </a:p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PT Sans"/>
              </a:rPr>
              <a:t>aa.vittikh1902@omgau.org</a:t>
            </a:r>
            <a:endParaRPr lang="ru-RU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23"/>
          <a:stretch/>
        </p:blipFill>
        <p:spPr bwMode="auto">
          <a:xfrm>
            <a:off x="2006023" y="2490057"/>
            <a:ext cx="2514601" cy="35069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8680450" y="6882952"/>
            <a:ext cx="34318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ru-RU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PT Sans"/>
              </a:rPr>
              <a:t>Вебер Анна– доцент, канд. </a:t>
            </a:r>
            <a:r>
              <a:rPr lang="ru-RU" kern="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PT Sans"/>
              </a:rPr>
              <a:t>техн</a:t>
            </a:r>
            <a:r>
              <a:rPr lang="ru-RU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PT Sans"/>
              </a:rPr>
              <a:t>. наук</a:t>
            </a:r>
            <a:endParaRPr lang="ru-RU" sz="2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4" t="8447" r="10423" b="17353"/>
          <a:stretch/>
        </p:blipFill>
        <p:spPr bwMode="auto">
          <a:xfrm>
            <a:off x="13358945" y="6808837"/>
            <a:ext cx="2327576" cy="35327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2991228" y="10379074"/>
            <a:ext cx="3211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ru-RU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PT Sans"/>
              </a:rPr>
              <a:t> Морозов Владимир– магистр. технолог молочной продукции</a:t>
            </a:r>
            <a:endParaRPr lang="ru-RU" sz="2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753" y="3206683"/>
            <a:ext cx="2653184" cy="343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651002" y="6012146"/>
            <a:ext cx="34318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ru-RU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PT Sans"/>
              </a:rPr>
              <a:t> </a:t>
            </a:r>
            <a:r>
              <a:rPr lang="ru-RU" kern="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PT Sans"/>
              </a:rPr>
              <a:t>Абильдина</a:t>
            </a:r>
            <a:r>
              <a:rPr lang="ru-RU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PT Sans"/>
              </a:rPr>
              <a:t> </a:t>
            </a:r>
            <a:r>
              <a:rPr lang="ru-RU" kern="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PT Sans"/>
              </a:rPr>
              <a:t>Камила</a:t>
            </a:r>
            <a:r>
              <a:rPr lang="ru-RU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PT Sans"/>
              </a:rPr>
              <a:t>– бакалавр. технолог молочной продукции</a:t>
            </a:r>
            <a:endParaRPr lang="ru-RU" sz="2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66" y="232273"/>
            <a:ext cx="1795462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513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320675"/>
            <a:ext cx="17954625" cy="149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98850" y="5349875"/>
            <a:ext cx="12464310" cy="1200329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0"/>
            <a:r>
              <a:rPr lang="ru-RU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Спасибо за внимание!</a:t>
            </a:r>
            <a:endParaRPr lang="en-US" sz="7200" b="1" i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119585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793</TotalTime>
  <Words>421</Words>
  <Application>Microsoft Office PowerPoint</Application>
  <PresentationFormat>Произвольный</PresentationFormat>
  <Paragraphs>100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Times New Roman</vt:lpstr>
      <vt:lpstr>PT Sans</vt:lpstr>
      <vt:lpstr>Calibri</vt:lpstr>
      <vt:lpstr>Courier New</vt:lpstr>
      <vt:lpstr>Lato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Admin</cp:lastModifiedBy>
  <cp:revision>44</cp:revision>
  <dcterms:created xsi:type="dcterms:W3CDTF">2022-06-08T08:32:52Z</dcterms:created>
  <dcterms:modified xsi:type="dcterms:W3CDTF">2022-11-08T10:03:06Z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