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media/image1.png" ContentType="image/png"/>
  <Override PartName="/ppt/media/image2.jpeg" ContentType="image/jpeg"/>
  <Override PartName="/ppt/media/image8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svg" ContentType="image/svg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slide4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1" r:id="rId3"/>
    <p:sldMasterId id="2147483653" r:id="rId4"/>
    <p:sldMasterId id="2147483655" r:id="rId5"/>
    <p:sldMasterId id="2147483657" r:id="rId6"/>
    <p:sldMasterId id="2147483659" r:id="rId7"/>
    <p:sldMasterId id="2147483661" r:id="rId8"/>
    <p:sldMasterId id="2147483663" r:id="rId9"/>
    <p:sldMasterId id="2147483665" r:id="rId10"/>
  </p:sldMasterIdLst>
  <p:sldIdLst>
    <p:sldId id="256" r:id="rId11"/>
    <p:sldId id="257" r:id="rId12"/>
    <p:sldId id="258" r:id="rId13"/>
    <p:sldId id="259" r:id="rId14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" Target="slides/slide1.xml"/><Relationship Id="rId12" Type="http://schemas.openxmlformats.org/officeDocument/2006/relationships/slide" Target="slides/slide2.xml"/><Relationship Id="rId13" Type="http://schemas.openxmlformats.org/officeDocument/2006/relationships/slide" Target="slides/slide3.xml"/><Relationship Id="rId14" Type="http://schemas.openxmlformats.org/officeDocument/2006/relationships/slide" Target="slides/slide4.xml"/><Relationship Id="rId1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EA69B4EF-B286-4625-9836-F11F253514ED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8997F2DD-5F6A-4438-8EA6-5C76E818B7E5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5DC0CE6-349E-4A13-A797-A6AD4E1B08B0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CB11392-4A57-4409-A2F6-B5EECD7CB2CF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DBD2F29E-0B48-43B3-BD52-5DDF4FD234A6}" type="slidenum">
              <a:t>&lt;#&gt;</a:t>
            </a:fld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A63E0A3-9339-4353-AC58-9DFF43E3037D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575317BB-116F-4376-8345-FA4F9349932D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E5AD5FF2-F8EC-4FC6-A6ED-55EA8E9DDCD8}" type="slidenum">
              <a:t>&lt;#&gt;</a:t>
            </a:fld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6854D51-366E-4246-8A82-43797302B22E}" type="slidenum">
              <a:t>&lt;#&gt;</a:t>
            </a:fld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979972D4-D6FB-451E-9E0E-F75FBA1105CB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3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4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5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6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7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8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2.jpe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slideLayout" Target="../slideLayouts/slideLayout1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6000" strike="noStrike" u="non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Текст заголовка</a:t>
            </a:r>
            <a:endParaRPr b="0" lang="ru-RU" sz="6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t">
            <a:noAutofit/>
          </a:bodyPr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1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2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3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4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5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3D90A39-E784-4A57-9F26-19C1EAA3DDDC}" type="slidenum">
              <a: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Текст заголовка</a:t>
            </a: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1</a:t>
            </a: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lvl="1" marL="723960" indent="-26676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2</a:t>
            </a: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lvl="2" marL="1234440" indent="-32004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3</a:t>
            </a: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lvl="3" marL="1727280" indent="-3556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4</a:t>
            </a: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lvl="4" marL="2184480" indent="-3556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5</a:t>
            </a: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sldNum" idx="2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1C10839-22F5-47F8-90C4-03384B65F02D}" type="slidenum">
              <a: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6000" strike="noStrike" u="non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Текст заголовка</a:t>
            </a:r>
            <a:endParaRPr b="0" lang="ru-RU" sz="6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1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2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3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4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5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sldNum" idx="3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D7897DD-3931-40B9-A89E-EEF137062CF3}" type="slidenum">
              <a: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/>
          <p:cNvSpPr/>
          <p:nvPr/>
        </p:nvSpPr>
        <p:spPr>
          <a:xfrm>
            <a:off x="510840" y="1499400"/>
            <a:ext cx="6518520" cy="15537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4800" strike="noStrike" u="non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b="0" lang="ru-RU" sz="4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" name="Текст 2"/>
          <p:cNvSpPr/>
          <p:nvPr/>
        </p:nvSpPr>
        <p:spPr>
          <a:xfrm>
            <a:off x="609120" y="3188520"/>
            <a:ext cx="4781880" cy="2040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к ответу!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В целом, конечно, базовый вектор развития позволяет выполнить важные задания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по разработке системы обучения кадров, соответствующей насущным потребностям 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" name="Текст 2"/>
          <p:cNvSpPr/>
          <p:nvPr/>
        </p:nvSpPr>
        <p:spPr>
          <a:xfrm>
            <a:off x="6945120" y="3175200"/>
            <a:ext cx="4345560" cy="11880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 marL="285840" indent="-285840" defTabSz="914400">
              <a:lnSpc>
                <a:spcPct val="100000"/>
              </a:lnSpc>
              <a:buClr>
                <a:srgbClr val="8f00ff"/>
              </a:buClr>
              <a:buFont typeface="Arial"/>
              <a:buChar char="•"/>
            </a:pPr>
            <a:r>
              <a:rPr b="0" lang="ru-RU" sz="1600" strike="noStrike" u="non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Плюсы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8f00ff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1600" strike="noStrike" u="non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Минусы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8f00ff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1600" strike="noStrike" u="non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Сомнительные моменты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caf17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grpSp>
        <p:nvGrpSpPr>
          <p:cNvPr id="21" name="Прямоугольник 6"/>
          <p:cNvGrpSpPr/>
          <p:nvPr/>
        </p:nvGrpSpPr>
        <p:grpSpPr>
          <a:xfrm>
            <a:off x="9488520" y="6157440"/>
            <a:ext cx="2342880" cy="704880"/>
            <a:chOff x="9488520" y="6157440"/>
            <a:chExt cx="2342880" cy="704880"/>
          </a:xfrm>
        </p:grpSpPr>
        <p:sp>
          <p:nvSpPr>
            <p:cNvPr id="22" name="Прямоугольник"/>
            <p:cNvSpPr/>
            <p:nvPr/>
          </p:nvSpPr>
          <p:spPr>
            <a:xfrm>
              <a:off x="9488520" y="6157440"/>
              <a:ext cx="2342880" cy="704880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23" name="НАЗВАНИЕ ДОКЛАДА"/>
            <p:cNvSpPr/>
            <p:nvPr/>
          </p:nvSpPr>
          <p:spPr>
            <a:xfrm>
              <a:off x="9534240" y="6342840"/>
              <a:ext cx="2251440" cy="3344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600" strike="noStrike" u="non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ДОКЛАДА</a:t>
              </a:r>
              <a:endParaRPr b="0" lang="ru-RU" sz="16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pic>
        <p:nvPicPr>
          <p:cNvPr id="24" name="Рисунок 9" descr="Рисунок 9"/>
          <p:cNvPicPr/>
          <p:nvPr/>
        </p:nvPicPr>
        <p:blipFill>
          <a:blip r:embed="rId2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pSp>
        <p:nvGrpSpPr>
          <p:cNvPr id="25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26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fd493d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27" name="3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800" strike="noStrike" u="non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3</a:t>
              </a:r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28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29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b5d8e1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30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800" strike="noStrike" u="non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31" name="PlaceHolder 1"/>
          <p:cNvSpPr>
            <a:spLocks noGrp="1"/>
          </p:cNvSpPr>
          <p:nvPr>
            <p:ph type="sldNum" idx="4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FAA72CA-64CD-4758-8DF7-88944A973FE9}" type="slidenum">
              <a: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1"/>
          <p:cNvSpPr/>
          <p:nvPr/>
        </p:nvSpPr>
        <p:spPr>
          <a:xfrm>
            <a:off x="5483160" y="0"/>
            <a:ext cx="6708240" cy="6872760"/>
          </a:xfrm>
          <a:prstGeom prst="rect">
            <a:avLst/>
          </a:prstGeom>
          <a:solidFill>
            <a:srgbClr val="b5d8e1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35" name="Текст 2"/>
          <p:cNvSpPr/>
          <p:nvPr/>
        </p:nvSpPr>
        <p:spPr>
          <a:xfrm>
            <a:off x="565920" y="1134000"/>
            <a:ext cx="3773520" cy="22852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4800" strike="noStrike" u="non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b="0" lang="ru-RU" sz="4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6" name="Рисунок 9" descr="Рисунок 9"/>
          <p:cNvPicPr/>
          <p:nvPr/>
        </p:nvPicPr>
        <p:blipFill>
          <a:blip r:embed="rId2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sp>
        <p:nvSpPr>
          <p:cNvPr id="37" name="Текст 2"/>
          <p:cNvSpPr/>
          <p:nvPr/>
        </p:nvSpPr>
        <p:spPr>
          <a:xfrm>
            <a:off x="6249960" y="7524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2000" strike="noStrike" u="non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1</a:t>
            </a:r>
            <a:endParaRPr b="0" lang="ru-RU" sz="1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" name="Текст 2"/>
          <p:cNvSpPr/>
          <p:nvPr/>
        </p:nvSpPr>
        <p:spPr>
          <a:xfrm>
            <a:off x="6141600" y="301284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2000" strike="noStrike" u="non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3</a:t>
            </a:r>
            <a:endParaRPr b="0" lang="ru-RU" sz="1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" name="Текст 2"/>
          <p:cNvSpPr/>
          <p:nvPr/>
        </p:nvSpPr>
        <p:spPr>
          <a:xfrm>
            <a:off x="9319680" y="147348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2000" strike="noStrike" u="non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2</a:t>
            </a:r>
            <a:endParaRPr b="0" lang="ru-RU" sz="1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" name="Текст 2"/>
          <p:cNvSpPr/>
          <p:nvPr/>
        </p:nvSpPr>
        <p:spPr>
          <a:xfrm>
            <a:off x="9832680" y="393624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2000" strike="noStrike" u="non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4</a:t>
            </a:r>
            <a:endParaRPr b="0" lang="ru-RU" sz="1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" name="Текст 2"/>
          <p:cNvSpPr/>
          <p:nvPr/>
        </p:nvSpPr>
        <p:spPr>
          <a:xfrm>
            <a:off x="6207480" y="473868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" name="Текст 2"/>
          <p:cNvSpPr/>
          <p:nvPr/>
        </p:nvSpPr>
        <p:spPr>
          <a:xfrm>
            <a:off x="6297480" y="173628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Текст 2"/>
          <p:cNvSpPr/>
          <p:nvPr/>
        </p:nvSpPr>
        <p:spPr>
          <a:xfrm>
            <a:off x="9353160" y="315360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" name="Текст 2"/>
          <p:cNvSpPr/>
          <p:nvPr/>
        </p:nvSpPr>
        <p:spPr>
          <a:xfrm>
            <a:off x="9901440" y="561456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caf17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pic>
        <p:nvPicPr>
          <p:cNvPr id="46" name="Рисунок 9" descr="Рисунок 9"/>
          <p:cNvPicPr/>
          <p:nvPr/>
        </p:nvPicPr>
        <p:blipFill>
          <a:blip r:embed="rId3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pSp>
        <p:nvGrpSpPr>
          <p:cNvPr id="47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48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a24ef7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49" name="6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800" strike="noStrike" u="non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6</a:t>
              </a:r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50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51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addae3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52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800" strike="noStrike" u="non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53" name="Текст 2"/>
          <p:cNvSpPr/>
          <p:nvPr/>
        </p:nvSpPr>
        <p:spPr>
          <a:xfrm>
            <a:off x="609120" y="3188520"/>
            <a:ext cx="4781880" cy="2040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к ответу!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В целом, конечно, базовый вектор развития позволяет выполнить важные задания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по разработке системы обучения кадров, соответствующей насущным потребностям 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" name="Соединительная линия уступом 2"/>
          <p:cNvSpPr/>
          <p:nvPr/>
        </p:nvSpPr>
        <p:spPr>
          <a:xfrm>
            <a:off x="7112160" y="1186920"/>
            <a:ext cx="2161800" cy="1323720"/>
          </a:xfrm>
          <a:custGeom>
            <a:avLst/>
            <a:gdLst>
              <a:gd name="textAreaLeft" fmla="*/ 0 w 2161800"/>
              <a:gd name="textAreaRight" fmla="*/ 2162160 w 2161800"/>
              <a:gd name="textAreaTop" fmla="*/ 0 h 1323720"/>
              <a:gd name="textAreaBottom" fmla="*/ 1324080 h 132372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>
            <a:solidFill>
              <a:srgbClr val="fcaf17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uFillTx/>
              <a:latin typeface="Calibri"/>
              <a:ea typeface="Calibri"/>
            </a:endParaRPr>
          </a:p>
        </p:txBody>
      </p:sp>
      <p:sp>
        <p:nvSpPr>
          <p:cNvPr id="55" name="Соединительная линия уступом 26"/>
          <p:cNvSpPr/>
          <p:nvPr/>
        </p:nvSpPr>
        <p:spPr>
          <a:xfrm flipV="1" rot="10800000">
            <a:off x="7298640" y="2879280"/>
            <a:ext cx="1828440" cy="1066320"/>
          </a:xfrm>
          <a:custGeom>
            <a:avLst/>
            <a:gdLst>
              <a:gd name="textAreaLeft" fmla="*/ 0 w 1828440"/>
              <a:gd name="textAreaRight" fmla="*/ 1828800 w 1828440"/>
              <a:gd name="textAreaTop" fmla="*/ 360 h 1066320"/>
              <a:gd name="textAreaBottom" fmla="*/ 1067040 h 106632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>
            <a:solidFill>
              <a:srgbClr val="fcaf17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uFillTx/>
              <a:latin typeface="Calibri"/>
              <a:ea typeface="Calibri"/>
            </a:endParaRPr>
          </a:p>
        </p:txBody>
      </p:sp>
      <p:sp>
        <p:nvSpPr>
          <p:cNvPr id="56" name="Соединительная линия уступом 29"/>
          <p:cNvSpPr/>
          <p:nvPr/>
        </p:nvSpPr>
        <p:spPr>
          <a:xfrm>
            <a:off x="7298280" y="4347000"/>
            <a:ext cx="2319480" cy="822240"/>
          </a:xfrm>
          <a:custGeom>
            <a:avLst/>
            <a:gdLst>
              <a:gd name="textAreaLeft" fmla="*/ 0 w 2319480"/>
              <a:gd name="textAreaRight" fmla="*/ 2319840 w 2319480"/>
              <a:gd name="textAreaTop" fmla="*/ 0 h 822240"/>
              <a:gd name="textAreaBottom" fmla="*/ 822600 h 82224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>
            <a:solidFill>
              <a:srgbClr val="fcaf17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uFillTx/>
              <a:latin typeface="Calibri"/>
              <a:ea typeface="Calibri"/>
            </a:endParaRPr>
          </a:p>
        </p:txBody>
      </p:sp>
      <p:sp>
        <p:nvSpPr>
          <p:cNvPr id="57" name="PlaceHolder 1"/>
          <p:cNvSpPr>
            <a:spLocks noGrp="1"/>
          </p:cNvSpPr>
          <p:nvPr>
            <p:ph type="sldNum" idx="5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28A6B5A-336B-4E10-B2E9-C023A991031A}" type="slidenum">
              <a: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Текст 2"/>
          <p:cNvSpPr/>
          <p:nvPr/>
        </p:nvSpPr>
        <p:spPr>
          <a:xfrm>
            <a:off x="498240" y="1527120"/>
            <a:ext cx="9290160" cy="15472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rmAutofit fontScale="77500" lnSpcReduction="1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7200" strike="noStrike" u="non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НАЗВАНИЕ  РАЗДЕЛА</a:t>
            </a:r>
            <a:endParaRPr b="0" lang="ru-RU" sz="7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1" name="PlaceHolder 1"/>
          <p:cNvSpPr>
            <a:spLocks noGrp="1"/>
          </p:cNvSpPr>
          <p:nvPr>
            <p:ph type="sldNum" idx="6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4BA002D-4193-46C5-9595-BF6B0844E531}" type="slidenum">
              <a: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ldNum" idx="7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5F5C938-44D7-425D-B76F-D689F7ADF282}" type="slidenum">
              <a: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d493d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68" name="Текст 2"/>
          <p:cNvSpPr/>
          <p:nvPr/>
        </p:nvSpPr>
        <p:spPr>
          <a:xfrm>
            <a:off x="540360" y="410040"/>
            <a:ext cx="6518520" cy="15537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4800" strike="noStrike" u="non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b="0" lang="ru-RU" sz="4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69" name="Рисунок 9" descr="Рисунок 9"/>
          <p:cNvPicPr/>
          <p:nvPr/>
        </p:nvPicPr>
        <p:blipFill>
          <a:blip r:embed="rId2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aphicFrame>
        <p:nvGraphicFramePr>
          <p:cNvPr id="70" name="Таблица 3"/>
          <p:cNvGraphicFramePr/>
          <p:nvPr/>
        </p:nvGraphicFramePr>
        <p:xfrm>
          <a:off x="623880" y="1634040"/>
          <a:ext cx="10712160" cy="4389120"/>
        </p:xfrm>
        <a:graphic>
          <a:graphicData uri="http://schemas.openxmlformats.org/drawingml/2006/table">
            <a:tbl>
              <a:tblPr/>
              <a:tblGrid>
                <a:gridCol w="1785240"/>
                <a:gridCol w="1785240"/>
                <a:gridCol w="1785240"/>
                <a:gridCol w="1785240"/>
                <a:gridCol w="1785240"/>
                <a:gridCol w="1785240"/>
              </a:tblGrid>
              <a:tr h="731520"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1" lang="ru-RU" sz="1600" strike="noStrike" u="non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12240">
                      <a:noFill/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1" lang="ru-RU" sz="1600" strike="noStrike" u="non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1" lang="ru-RU" sz="1600" strike="noStrike" u="non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1" lang="ru-RU" sz="1600" strike="noStrike" u="non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1" lang="ru-RU" sz="1600" strike="noStrike" u="non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1" lang="ru-RU" sz="1600" strike="noStrike" u="non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</a:tr>
              <a:tr h="731520"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71" name="Прямоугольник 6"/>
          <p:cNvGrpSpPr/>
          <p:nvPr/>
        </p:nvGrpSpPr>
        <p:grpSpPr>
          <a:xfrm>
            <a:off x="9488520" y="6157440"/>
            <a:ext cx="2342880" cy="704880"/>
            <a:chOff x="9488520" y="6157440"/>
            <a:chExt cx="2342880" cy="704880"/>
          </a:xfrm>
        </p:grpSpPr>
        <p:sp>
          <p:nvSpPr>
            <p:cNvPr id="72" name="Прямоугольник"/>
            <p:cNvSpPr/>
            <p:nvPr/>
          </p:nvSpPr>
          <p:spPr>
            <a:xfrm>
              <a:off x="9488520" y="6157440"/>
              <a:ext cx="2342880" cy="704880"/>
            </a:xfrm>
            <a:prstGeom prst="rect">
              <a:avLst/>
            </a:prstGeom>
            <a:solidFill>
              <a:srgbClr val="addae3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73" name="НАЗВАНИЕ ДОКЛАДА"/>
            <p:cNvSpPr/>
            <p:nvPr/>
          </p:nvSpPr>
          <p:spPr>
            <a:xfrm>
              <a:off x="9534240" y="6342840"/>
              <a:ext cx="2251440" cy="3344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600" strike="noStrike" u="non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ДОКЛАДА</a:t>
              </a:r>
              <a:endParaRPr b="0" lang="ru-RU" sz="16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74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75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f5ac41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76" name="4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800" strike="noStrike" u="non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4</a:t>
              </a:r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78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79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800" strike="noStrike" u="non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80" name="PlaceHolder 1"/>
          <p:cNvSpPr>
            <a:spLocks noGrp="1"/>
          </p:cNvSpPr>
          <p:nvPr>
            <p:ph type="sldNum" idx="8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08F41DE-355B-4171-9F7A-CE220A38FAF0}" type="slidenum">
              <a: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3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2022-11-09 02.38.22.jpg" descr="2022-11-09 02.38.22.jpg"/>
          <p:cNvPicPr/>
          <p:nvPr/>
        </p:nvPicPr>
        <p:blipFill>
          <a:blip r:embed="rId2"/>
          <a:stretch/>
        </p:blipFill>
        <p:spPr>
          <a:xfrm>
            <a:off x="5947920" y="0"/>
            <a:ext cx="4880520" cy="6857640"/>
          </a:xfrm>
          <a:prstGeom prst="rect">
            <a:avLst/>
          </a:prstGeom>
          <a:ln w="12700">
            <a:noFill/>
          </a:ln>
        </p:spPr>
      </p:pic>
      <p:pic>
        <p:nvPicPr>
          <p:cNvPr id="84" name="Рисунок 9" descr="Рисунок 9"/>
          <p:cNvPicPr/>
          <p:nvPr/>
        </p:nvPicPr>
        <p:blipFill>
          <a:blip r:embed="rId3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sp>
        <p:nvSpPr>
          <p:cNvPr id="85" name="Текст 2"/>
          <p:cNvSpPr/>
          <p:nvPr/>
        </p:nvSpPr>
        <p:spPr>
          <a:xfrm>
            <a:off x="565920" y="1134000"/>
            <a:ext cx="3773520" cy="22852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4800" strike="noStrike" u="non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b="0" lang="ru-RU" sz="4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6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d493d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pic>
        <p:nvPicPr>
          <p:cNvPr id="87" name="Рисунок 9" descr="Рисунок 9"/>
          <p:cNvPicPr/>
          <p:nvPr/>
        </p:nvPicPr>
        <p:blipFill>
          <a:blip r:embed="rId4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pSp>
        <p:nvGrpSpPr>
          <p:cNvPr id="88" name="Прямоугольник 6"/>
          <p:cNvGrpSpPr/>
          <p:nvPr/>
        </p:nvGrpSpPr>
        <p:grpSpPr>
          <a:xfrm>
            <a:off x="9488520" y="6157440"/>
            <a:ext cx="2342880" cy="704880"/>
            <a:chOff x="9488520" y="6157440"/>
            <a:chExt cx="2342880" cy="704880"/>
          </a:xfrm>
        </p:grpSpPr>
        <p:sp>
          <p:nvSpPr>
            <p:cNvPr id="89" name="Прямоугольник"/>
            <p:cNvSpPr/>
            <p:nvPr/>
          </p:nvSpPr>
          <p:spPr>
            <a:xfrm>
              <a:off x="9488520" y="6157440"/>
              <a:ext cx="2342880" cy="704880"/>
            </a:xfrm>
            <a:prstGeom prst="rect">
              <a:avLst/>
            </a:prstGeom>
            <a:solidFill>
              <a:srgbClr val="addae3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90" name="НАЗВАНИЕ ДОКЛАДА"/>
            <p:cNvSpPr/>
            <p:nvPr/>
          </p:nvSpPr>
          <p:spPr>
            <a:xfrm>
              <a:off x="9534240" y="6342840"/>
              <a:ext cx="2251440" cy="3344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600" strike="noStrike" u="non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ДОКЛАДА</a:t>
              </a:r>
              <a:endParaRPr b="0" lang="ru-RU" sz="16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91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92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f5ac41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93" name="7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800" strike="noStrike" u="non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7</a:t>
              </a:r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94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95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96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800" strike="noStrike" u="non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97" name="Текст 2"/>
          <p:cNvSpPr/>
          <p:nvPr/>
        </p:nvSpPr>
        <p:spPr>
          <a:xfrm>
            <a:off x="609120" y="3188520"/>
            <a:ext cx="4781880" cy="2040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к ответу!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В целом, конечно, базовый вектор развития позволяет выполнить важные задания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по разработке системы обучения кадров, соответствующей насущным потребностям 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8" name="PlaceHolder 1"/>
          <p:cNvSpPr>
            <a:spLocks noGrp="1"/>
          </p:cNvSpPr>
          <p:nvPr>
            <p:ph type="sldNum" idx="9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1EC0FDF-52C3-42CA-ACC9-2C34F919A22B}" type="slidenum">
              <a: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svg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Прямоугольник 10"/>
          <p:cNvSpPr/>
          <p:nvPr/>
        </p:nvSpPr>
        <p:spPr>
          <a:xfrm>
            <a:off x="-50400" y="-20520"/>
            <a:ext cx="12343320" cy="6898320"/>
          </a:xfrm>
          <a:prstGeom prst="rect">
            <a:avLst/>
          </a:prstGeom>
          <a:solidFill>
            <a:srgbClr val="9f00ff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8f00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2" name="Прямоугольник"/>
          <p:cNvSpPr/>
          <p:nvPr/>
        </p:nvSpPr>
        <p:spPr>
          <a:xfrm>
            <a:off x="11269800" y="3444120"/>
            <a:ext cx="1023120" cy="1724400"/>
          </a:xfrm>
          <a:prstGeom prst="rect">
            <a:avLst/>
          </a:prstGeom>
          <a:solidFill>
            <a:srgbClr val="addae3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b5d8e1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3" name="Прямоугольник 13"/>
          <p:cNvSpPr/>
          <p:nvPr/>
        </p:nvSpPr>
        <p:spPr>
          <a:xfrm>
            <a:off x="6527880" y="-20520"/>
            <a:ext cx="4754520" cy="2285640"/>
          </a:xfrm>
          <a:prstGeom prst="rect">
            <a:avLst/>
          </a:prstGeom>
          <a:solidFill>
            <a:srgbClr val="ff2f2d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d493d"/>
              </a:solidFill>
              <a:uFillTx/>
              <a:latin typeface="Helvetica Neue"/>
              <a:ea typeface="Helvetica Neue"/>
            </a:endParaRPr>
          </a:p>
        </p:txBody>
      </p:sp>
      <p:pic>
        <p:nvPicPr>
          <p:cNvPr id="104" name="Рисунок 1" descr=""/>
          <p:cNvPicPr/>
          <p:nvPr/>
        </p:nvPicPr>
        <p:blipFill>
          <a:blip r:embed="rId1"/>
          <a:stretch/>
        </p:blipFill>
        <p:spPr>
          <a:xfrm>
            <a:off x="7562520" y="6120"/>
            <a:ext cx="2659320" cy="2032560"/>
          </a:xfrm>
          <a:prstGeom prst="rect">
            <a:avLst/>
          </a:prstGeom>
          <a:ln w="0">
            <a:noFill/>
          </a:ln>
        </p:spPr>
      </p:pic>
      <p:sp>
        <p:nvSpPr>
          <p:cNvPr id="105" name="Прямоугольник"/>
          <p:cNvSpPr/>
          <p:nvPr/>
        </p:nvSpPr>
        <p:spPr>
          <a:xfrm>
            <a:off x="6527880" y="4550040"/>
            <a:ext cx="4754520" cy="2328120"/>
          </a:xfrm>
          <a:prstGeom prst="rect">
            <a:avLst/>
          </a:prstGeom>
          <a:solidFill>
            <a:srgbClr val="ffac00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caf17"/>
              </a:solidFill>
              <a:uFillTx/>
              <a:latin typeface="Calibri"/>
              <a:ea typeface="Calibri"/>
            </a:endParaRPr>
          </a:p>
        </p:txBody>
      </p:sp>
      <p:pic>
        <p:nvPicPr>
          <p:cNvPr id="106" name="Рисунок 6" descr=""/>
          <p:cNvPicPr/>
          <p:nvPr/>
        </p:nvPicPr>
        <p:blipFill>
          <a:blip r:embed="rId2"/>
          <a:srcRect l="13399" t="21304" r="12395" b="10060"/>
          <a:stretch/>
        </p:blipFill>
        <p:spPr>
          <a:xfrm>
            <a:off x="6883560" y="4629600"/>
            <a:ext cx="4017600" cy="2625840"/>
          </a:xfrm>
          <a:prstGeom prst="rect">
            <a:avLst/>
          </a:prstGeom>
          <a:ln w="0">
            <a:noFill/>
          </a:ln>
        </p:spPr>
      </p:pic>
      <p:sp>
        <p:nvSpPr>
          <p:cNvPr id="107" name="Прямоугольник"/>
          <p:cNvSpPr/>
          <p:nvPr/>
        </p:nvSpPr>
        <p:spPr>
          <a:xfrm>
            <a:off x="11282760" y="-20520"/>
            <a:ext cx="1010160" cy="1719360"/>
          </a:xfrm>
          <a:prstGeom prst="rect">
            <a:avLst/>
          </a:prstGeom>
          <a:solidFill>
            <a:srgbClr val="ffac00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caf17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8" name="Прямоугольник 13"/>
          <p:cNvSpPr/>
          <p:nvPr/>
        </p:nvSpPr>
        <p:spPr>
          <a:xfrm>
            <a:off x="11278440" y="5153760"/>
            <a:ext cx="1016640" cy="1724400"/>
          </a:xfrm>
          <a:prstGeom prst="rect">
            <a:avLst/>
          </a:prstGeom>
          <a:solidFill>
            <a:srgbClr val="ff2f2d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d493d"/>
              </a:solidFill>
              <a:uFillTx/>
              <a:latin typeface="Helvetica Neue"/>
              <a:ea typeface="Helvetica Neue"/>
            </a:endParaRPr>
          </a:p>
        </p:txBody>
      </p:sp>
      <p:sp>
        <p:nvSpPr>
          <p:cNvPr id="109" name="Прямоугольник 10"/>
          <p:cNvSpPr/>
          <p:nvPr/>
        </p:nvSpPr>
        <p:spPr>
          <a:xfrm>
            <a:off x="11278440" y="1689480"/>
            <a:ext cx="1010160" cy="1764720"/>
          </a:xfrm>
          <a:prstGeom prst="rect">
            <a:avLst/>
          </a:prstGeom>
          <a:solidFill>
            <a:srgbClr val="9f00ff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8f00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10" name="Текст 2"/>
          <p:cNvSpPr/>
          <p:nvPr/>
        </p:nvSpPr>
        <p:spPr>
          <a:xfrm>
            <a:off x="883080" y="1773000"/>
            <a:ext cx="5097960" cy="3108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6600" strike="noStrike" u="non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Акселератор</a:t>
            </a:r>
            <a:endParaRPr b="0" lang="ru-RU" sz="6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6600" strike="noStrike" u="non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МИФИ</a:t>
            </a:r>
            <a:endParaRPr b="0" lang="ru-RU" sz="6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11" name="Рисунок 3" descr=""/>
          <p:cNvPicPr/>
          <p:nvPr/>
        </p:nvPicPr>
        <p:blipFill>
          <a:blip r:embed="rId3"/>
          <a:stretch/>
        </p:blipFill>
        <p:spPr>
          <a:xfrm>
            <a:off x="6527880" y="2264040"/>
            <a:ext cx="4750200" cy="2285640"/>
          </a:xfrm>
          <a:prstGeom prst="rect">
            <a:avLst/>
          </a:prstGeom>
          <a:ln w="0">
            <a:noFill/>
          </a:ln>
        </p:spPr>
      </p:pic>
      <p:sp>
        <p:nvSpPr>
          <p:cNvPr id="112" name="Текст 2"/>
          <p:cNvSpPr/>
          <p:nvPr/>
        </p:nvSpPr>
        <p:spPr>
          <a:xfrm>
            <a:off x="6718320" y="3084840"/>
            <a:ext cx="4353480" cy="6408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3600" strike="noStrike" u="none">
                <a:solidFill>
                  <a:schemeClr val="dk1"/>
                </a:solidFill>
                <a:uFillTx/>
                <a:latin typeface="Gilroy-ExtraBold"/>
                <a:ea typeface="Gilroy-ExtraBold"/>
              </a:rPr>
              <a:t>HobbyNest</a:t>
            </a:r>
            <a:endParaRPr b="0" lang="ru-RU" sz="3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rm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3200" strike="noStrike" u="non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Описание проекта и технического решения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t">
            <a:noAutofit/>
          </a:bodyPr>
          <a:p>
            <a:pPr marL="432000" indent="-3240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300" strike="noStrike" u="none">
                <a:solidFill>
                  <a:srgbClr val="000000"/>
                </a:solidFill>
                <a:uFillTx/>
                <a:latin typeface="Calibri"/>
              </a:rPr>
              <a:t>HobbyNest – это цифровая платформа, объединяющая людей с общими интересами, предлагающая инструменты для развития навыков, обучения и монетизации хобби. Цель проекта – создать экосистему, где пользователи могут находить единомышленников, участвовать в мероприятиях, проходить мастер-классы и делиться своими достижениями. Основные задачи: Развитие функционала для социального взаимодействия и обмена опытом. Создание маркетплейса для продажи товаров и услуг, связанных с хобби. Внедрение геймификации и персонализации через ИИ и Big Data. Ожидаемые результаты: Рост числа активных пользователей, вовлечённых в сообщество. Повышение уровня навыков участников через доступное и интерактивное обучение. Монетизация хобби как для отдельных пользователей, так и для партнёров платформы. Области применения: EdTech, SocialNet, CreativeNet, eCommerce. Потенциальные потребительские сегменты: Новички, ищущие обучение. Опытные мастера, желающие делиться знаниями и продавать услуги. Сообщества и организаторы мероприятий. </a:t>
            </a:r>
            <a:endParaRPr b="0" lang="ru-RU" sz="13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marL="432000" indent="-3240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300" strike="noStrike" u="none">
                <a:solidFill>
                  <a:srgbClr val="000000"/>
                </a:solidFill>
                <a:uFillTx/>
                <a:latin typeface="Calibri"/>
              </a:rPr>
              <a:t>Краткое описание технического решения: Микросервисная архитектура: Продукт разделён на независимые модули (профили пользователей, маркетплейс, рекомендации, чат и др.), что обеспечивает масштабируемость и лёгкость обновлений. Используется фреймворк Spring Boot для разработки серверной части. Облачная платформа: Размещение инфраструктуры в облаке (например, AWS, Yandex.Cloud), что позволяет масштабировать продукт в зависимости от нагрузки. Хранение данных, включая пользовательский контент (фото, видео, курсы), реализовано на облачных сервисах. Искусственный интеллект (AI): Рекомендательная система на основе машинного обучения для персонализации опыта пользователей (поиск сообществ, мероприятий, товаров). Анализ пользовательских данных через Big Data для оптимизации контента. Фронтенд: Веб-приложение с использованием Vaadin для интеграции с существующим серверным решением. Мобильное приложение на базе React Native для удобного доступа с различных устройств. Геймификация и взаимодействие: Внедрение игровых механик (уровни, достижения) для вовлечения пользователей, интеграция с API социальных сетей и мессенджеров. Маркетплейс и платёжные системы: Безопасные транзакции через интеграцию с платёжными шлюзами (Stripe, ЮKassa). Управление товарами и услугами через удобный интерфейс для продавцов. Кибербезопасность: Защита данных пользователей через внедрение шифрования, авторизацию по протоколам OAuth2 и двухфакторную аутентификацию. Итог: Техническое решение HobbyNest основано на современных технологиях, обеспечивая гибкость, масштабируемость и высокую пользовательскую ценность. </a:t>
            </a:r>
            <a:endParaRPr b="0" lang="ru-RU" sz="13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3200" strike="noStrike" u="non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Описание бизнес-модели: ключевые потребители, объем рынка, маркетинговая стратегия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b="0" lang="ru-RU" sz="16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Бизнес-модель HobbyNest 1. Способ получения прибыли: Платная подписка: Месячная и годовая подписка для доступа к эксклюзивным курсам, событиям и персонализированным рекомендациям. Комиссия с транзакций на маркетплейсе: Взимание процента с продажи товаров и услуг внутри платформы. Организация платных мероприятий: Онлайн и офлайн мастер-классы, конкурсы, воркшопы. Реклама: Рекламные кампании для брендов и производителей, ориентированных на аудиторию хобби. Партнёрская программа: Продажа товаров и услуг партнёров через платформу. 2. Выстраивание отношений с поставщиками: Прямые партнёрства: Заключение договоров с производителями и продавцами товаров для хобби (DIY-наборы, материалы, инструменты). Привлечение экспертов: Создание партнёрской сети преподавателей, мастеров и организаторов мероприятий. Поддержка локальных сообществ: Взаимодействие с творческими группами и организаторами локальных событий. 3. Способы привлечения ресурсов: Инвестиции: Участие в акселераторах и привлечение венчурного капитала. Гранты: Поддержка со стороны образовательных и инновационных фондов. Краудфандинг: Привлечение финансирования от целевой аудитории через платформы коллективного сбора средств. 4. Каналы продвижения и сбыта: Онлайн-реклама: Контекстная реклама (Google Ads, Яндекс.Директ). Таргетированная реклама в социальных сетях (Instagram, VK, TikTok). Социальные сети: Создание тематического контента и взаимодействие с пользователями через аккаунты в Instagram, YouTube и Telegram. Партнёрства: Сотрудничество с блогерами и лидерами мнений в сфере хобби. Реклама через образовательные и креативные платформы. SEO и контент-маркетинг: Ведение блога на сайте с полезными статьями, инструкциями и трендами в хобби. Оффлайн-мероприятия: Участие в выставках, ярмарках и фестивалях, посвящённых хобби и креативной индустрии. </a:t>
            </a:r>
            <a:endParaRPr b="0" lang="ru-RU" sz="16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Прямоугольник 7"/>
          <p:cNvSpPr/>
          <p:nvPr/>
        </p:nvSpPr>
        <p:spPr>
          <a:xfrm>
            <a:off x="6103080" y="1742760"/>
            <a:ext cx="6121080" cy="5131440"/>
          </a:xfrm>
          <a:prstGeom prst="rect">
            <a:avLst/>
          </a:prstGeom>
          <a:solidFill>
            <a:srgbClr val="b5d8e1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9f00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18" name="Прямоугольник 10"/>
          <p:cNvSpPr/>
          <p:nvPr/>
        </p:nvSpPr>
        <p:spPr>
          <a:xfrm>
            <a:off x="6103080" y="-6120"/>
            <a:ext cx="6121080" cy="1800000"/>
          </a:xfrm>
          <a:prstGeom prst="rect">
            <a:avLst/>
          </a:prstGeom>
          <a:solidFill>
            <a:srgbClr val="fd493d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19" name="Прямоугольник 13"/>
          <p:cNvSpPr/>
          <p:nvPr/>
        </p:nvSpPr>
        <p:spPr>
          <a:xfrm>
            <a:off x="6102360" y="5347800"/>
            <a:ext cx="2372400" cy="1515600"/>
          </a:xfrm>
          <a:prstGeom prst="rect">
            <a:avLst/>
          </a:prstGeom>
          <a:solidFill>
            <a:srgbClr val="fbb3c1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fffff"/>
              </a:solidFill>
              <a:uFillTx/>
              <a:latin typeface="Helvetica Neue"/>
              <a:ea typeface="Helvetica Neue"/>
            </a:endParaRPr>
          </a:p>
        </p:txBody>
      </p:sp>
      <p:sp>
        <p:nvSpPr>
          <p:cNvPr id="120" name="Прямоугольник 9"/>
          <p:cNvSpPr/>
          <p:nvPr/>
        </p:nvSpPr>
        <p:spPr>
          <a:xfrm>
            <a:off x="8355960" y="-11880"/>
            <a:ext cx="3868560" cy="1811520"/>
          </a:xfrm>
          <a:prstGeom prst="rect">
            <a:avLst/>
          </a:prstGeom>
          <a:solidFill>
            <a:srgbClr val="fcaf17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addae3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21" name="Текст 2"/>
          <p:cNvSpPr/>
          <p:nvPr/>
        </p:nvSpPr>
        <p:spPr>
          <a:xfrm>
            <a:off x="532080" y="995040"/>
            <a:ext cx="4830840" cy="45288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6900" strike="noStrike" u="non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Спасибо за внимание!</a:t>
            </a:r>
            <a:endParaRPr b="0" lang="ru-RU" sz="6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22" name="Рисунок 8" descr="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6572880" y="211680"/>
            <a:ext cx="1312560" cy="1312560"/>
          </a:xfrm>
          <a:prstGeom prst="rect">
            <a:avLst/>
          </a:prstGeom>
          <a:ln w="0">
            <a:noFill/>
          </a:ln>
        </p:spPr>
      </p:pic>
      <p:pic>
        <p:nvPicPr>
          <p:cNvPr id="123" name="Рисунок 4" descr=""/>
          <p:cNvPicPr/>
          <p:nvPr/>
        </p:nvPicPr>
        <p:blipFill>
          <a:blip r:embed="rId3"/>
          <a:stretch/>
        </p:blipFill>
        <p:spPr>
          <a:xfrm>
            <a:off x="2523960" y="16560"/>
            <a:ext cx="970056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3429</TotalTime>
  <Application>LibreOffice/24.8.3.2$Windows_X86_64 LibreOffice_project/48a6bac9e7e268aeb4c3483fcf825c94556d9f92</Application>
  <AppVersion>15.0000</AppVersion>
  <Words>24</Words>
  <Paragraphs>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Виктория Бокарева</dc:creator>
  <dc:description/>
  <dc:language>ru-RU</dc:language>
  <cp:lastModifiedBy/>
  <dcterms:modified xsi:type="dcterms:W3CDTF">2024-11-23T17:34:13Z</dcterms:modified>
  <cp:revision>48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4</vt:i4>
  </property>
</Properties>
</file>