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075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Прямоугольник 172"/>
          <p:cNvSpPr/>
          <p:nvPr/>
        </p:nvSpPr>
        <p:spPr>
          <a:xfrm>
            <a:off x="2928926" y="5152156"/>
            <a:ext cx="3477444" cy="17058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Noto Sans"/>
              </a:rPr>
              <a:t>Контрольная работа по дисциплине </a:t>
            </a:r>
            <a:endParaRPr lang="ru-RU" sz="2800" b="0" strike="noStrike" spc="-1" dirty="0">
              <a:solidFill>
                <a:srgbClr val="000000"/>
              </a:solidFill>
              <a:latin typeface="Nimbus Sans"/>
            </a:endParaRPr>
          </a:p>
          <a:p>
            <a:pPr algn="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Noto Sans"/>
              </a:rPr>
              <a:t>«Проектная деятельность»</a:t>
            </a:r>
            <a:endParaRPr lang="ru-RU" sz="2000" b="0" strike="noStrike" spc="-1" dirty="0">
              <a:solidFill>
                <a:srgbClr val="000000"/>
              </a:solidFill>
              <a:latin typeface="Nimbus Sans"/>
            </a:endParaRPr>
          </a:p>
        </p:txBody>
      </p:sp>
      <p:sp>
        <p:nvSpPr>
          <p:cNvPr id="174" name="Прямоугольник 173"/>
          <p:cNvSpPr/>
          <p:nvPr/>
        </p:nvSpPr>
        <p:spPr>
          <a:xfrm>
            <a:off x="6635520" y="5598633"/>
            <a:ext cx="2156217" cy="5973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300" b="0" strike="noStrike" spc="-1" dirty="0">
                <a:solidFill>
                  <a:srgbClr val="000000"/>
                </a:solidFill>
                <a:latin typeface="Noto Sans"/>
              </a:rPr>
              <a:t>Группа</a:t>
            </a:r>
            <a:r>
              <a:rPr lang="ru-RU" sz="1300" b="0" strike="noStrike" spc="-1" dirty="0" smtClean="0">
                <a:solidFill>
                  <a:srgbClr val="000000"/>
                </a:solidFill>
                <a:latin typeface="Noto Sans"/>
              </a:rPr>
              <a:t>: ПИЭ(б)з-31</a:t>
            </a:r>
          </a:p>
          <a:p>
            <a:pPr>
              <a:lnSpc>
                <a:spcPct val="100000"/>
              </a:lnSpc>
            </a:pPr>
            <a:endParaRPr lang="ru-RU" sz="1300" b="0" strike="noStrike" spc="-1" dirty="0">
              <a:solidFill>
                <a:srgbClr val="000000"/>
              </a:solidFill>
              <a:latin typeface="Nimbus Sans"/>
            </a:endParaRPr>
          </a:p>
        </p:txBody>
      </p:sp>
      <p:sp>
        <p:nvSpPr>
          <p:cNvPr id="175" name="Прямая соединительная линия 174"/>
          <p:cNvSpPr/>
          <p:nvPr/>
        </p:nvSpPr>
        <p:spPr>
          <a:xfrm>
            <a:off x="6469632" y="5291686"/>
            <a:ext cx="327" cy="1216469"/>
          </a:xfrm>
          <a:prstGeom prst="line">
            <a:avLst/>
          </a:prstGeom>
          <a:ln w="54720">
            <a:solidFill>
              <a:srgbClr val="9999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7360" tIns="72360" rIns="117360" bIns="7236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Noto Sans"/>
              <a:ea typeface="DejaVu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3"/>
            <a:ext cx="9144000" cy="6852557"/>
          </a:xfrm>
          <a:prstGeom prst="rect">
            <a:avLst/>
          </a:prstGeom>
        </p:spPr>
      </p:pic>
      <p:sp>
        <p:nvSpPr>
          <p:cNvPr id="176" name="TextShape 2"/>
          <p:cNvSpPr/>
          <p:nvPr/>
        </p:nvSpPr>
        <p:spPr>
          <a:xfrm>
            <a:off x="417333" y="2585324"/>
            <a:ext cx="5139262" cy="242118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spcBef>
                <a:spcPts val="720"/>
              </a:spcBef>
            </a:pPr>
            <a:endParaRPr lang="ru-RU" sz="1800" b="0" strike="noStrike" spc="-1">
              <a:solidFill>
                <a:srgbClr val="000000"/>
              </a:solidFill>
              <a:latin typeface="Noto Sans"/>
              <a:ea typeface="DejaVu Sans"/>
            </a:endParaRPr>
          </a:p>
        </p:txBody>
      </p:sp>
      <p:sp>
        <p:nvSpPr>
          <p:cNvPr id="177" name="TextShape 1"/>
          <p:cNvSpPr/>
          <p:nvPr/>
        </p:nvSpPr>
        <p:spPr>
          <a:xfrm>
            <a:off x="357158" y="285728"/>
            <a:ext cx="3721377" cy="5714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600" b="1" strike="noStrik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oto Sans"/>
                <a:ea typeface="DejaVu Sans"/>
              </a:rPr>
              <a:t>    Паспорт </a:t>
            </a:r>
            <a:r>
              <a:rPr lang="ru-RU" sz="2600" b="1" strike="noStrike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oto Sans"/>
                <a:ea typeface="DejaVu Sans"/>
              </a:rPr>
              <a:t>проекта</a:t>
            </a:r>
            <a:endParaRPr lang="ru-RU" sz="2600" b="1" strike="noStrik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mbus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178"/>
          <p:cNvSpPr/>
          <p:nvPr/>
        </p:nvSpPr>
        <p:spPr>
          <a:xfrm>
            <a:off x="829440" y="3428667"/>
            <a:ext cx="82617" cy="1990151"/>
          </a:xfrm>
          <a:prstGeom prst="rect">
            <a:avLst/>
          </a:prstGeom>
          <a:solidFill>
            <a:srgbClr val="CED4DA">
              <a:alpha val="50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graphicFrame>
        <p:nvGraphicFramePr>
          <p:cNvPr id="180" name="Таблица 179"/>
          <p:cNvGraphicFramePr/>
          <p:nvPr/>
        </p:nvGraphicFramePr>
        <p:xfrm>
          <a:off x="0" y="271681"/>
          <a:ext cx="9144000" cy="7633330"/>
        </p:xfrm>
        <a:graphic>
          <a:graphicData uri="http://schemas.openxmlformats.org/drawingml/2006/table">
            <a:tbl>
              <a:tblPr/>
              <a:tblGrid>
                <a:gridCol w="730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5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1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71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426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1. ОБЩИЕ СВЕДЕНИЯ О ПРОЕКТЕ</a:t>
                      </a:r>
                      <a:endParaRPr lang="ru-RU" sz="2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50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1.1.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Дата заполнения паспорта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20.05.2024</a:t>
                      </a:r>
                      <a:endParaRPr lang="ru-RU" sz="2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50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1.3.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Инициатор(ы): ФИО полностью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Юрченко</a:t>
                      </a:r>
                      <a:r>
                        <a:rPr lang="ru-RU" sz="2200" b="0" strike="noStrike" spc="-1" baseline="0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 Лилия Алексеевна</a:t>
                      </a:r>
                      <a:endParaRPr lang="ru-RU" sz="2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17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1.4.</a:t>
                      </a:r>
                      <a:endParaRPr lang="ru-RU" sz="2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Контакты инициатора: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(e-mail, тел)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Указать номер мобильного телефона и электронную почту для связи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426"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e-mail</a:t>
                      </a:r>
                      <a:endParaRPr lang="ru-RU" sz="2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Тел.</a:t>
                      </a:r>
                      <a:r>
                        <a:rPr lang="ru-RU" sz="2200" b="0" strike="noStrike" spc="-1" baseline="0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 9244182651</a:t>
                      </a:r>
                      <a:endParaRPr lang="ru-RU" sz="2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2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1.5.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Название проекта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Разработка</a:t>
                      </a:r>
                      <a:r>
                        <a:rPr lang="ru-RU" sz="2200" b="0" strike="noStrike" spc="-1" baseline="0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 мобильной игры.</a:t>
                      </a: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50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1.6.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Тип проекта в зависимости от эффекта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Выбрать тип проекта:</a:t>
                      </a:r>
                      <a:endParaRPr lang="ru-RU" sz="2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-коммерческий;</a:t>
                      </a:r>
                      <a:endParaRPr lang="ru-RU" sz="2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4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1.8. 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Дата старта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01.07.2024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45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1.9.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Планируемая (либо фактическая) дата завершения</a:t>
                      </a:r>
                      <a:endParaRPr lang="ru-RU" sz="22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2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28.12.2024</a:t>
                      </a:r>
                      <a:endParaRPr lang="ru-RU" sz="2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Прямоугольник 180"/>
          <p:cNvSpPr/>
          <p:nvPr/>
        </p:nvSpPr>
        <p:spPr>
          <a:xfrm>
            <a:off x="829440" y="3428667"/>
            <a:ext cx="82617" cy="1990151"/>
          </a:xfrm>
          <a:prstGeom prst="rect">
            <a:avLst/>
          </a:prstGeom>
          <a:solidFill>
            <a:srgbClr val="CED4DA">
              <a:alpha val="50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graphicFrame>
        <p:nvGraphicFramePr>
          <p:cNvPr id="182" name="Таблица 181"/>
          <p:cNvGraphicFramePr/>
          <p:nvPr/>
        </p:nvGraphicFramePr>
        <p:xfrm>
          <a:off x="-32" y="147161"/>
          <a:ext cx="9144031" cy="7617839"/>
        </p:xfrm>
        <a:graphic>
          <a:graphicData uri="http://schemas.openxmlformats.org/drawingml/2006/table">
            <a:tbl>
              <a:tblPr/>
              <a:tblGrid>
                <a:gridCol w="1196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9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50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3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5752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2. СОДЕРЖАНИЕ ПРОЕКТА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5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2.1.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Заказчик проекта, клиент или целевая аудитория 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Заказчик 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– Инициатор проекта. Гражданское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население, преимущественно дети.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2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9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2.2.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Какую проблему решает проект? 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решает проблем, проект направлен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исключительно на получение прибыли.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9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2.3.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Цель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Получение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прибыли от покупки игры,  рекламных интеграций, а также от введения в игру прямых </a:t>
                      </a:r>
                      <a:r>
                        <a:rPr lang="ru-RU" sz="1500" b="0" strike="noStrike" spc="-1" baseline="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микротранзакций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9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2.4.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Актуальность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Реализация 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проекта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позволит предоставить способ развлечения массовому потребителю, а создателям проекта, предоставляющим продукт в виде завлекательной игры получать доход.</a:t>
                      </a: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9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2.5.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Задачи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Создание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игры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 Продвижение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продукта в массы. Монетизация проекта.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7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2.6.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Требования заказчика к продукту 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Основный критерии: 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Доступность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продукта обывателю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 </a:t>
                      </a: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Понятный интерфейс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 Внедрение </a:t>
                      </a:r>
                      <a:r>
                        <a:rPr lang="ru-RU" sz="1500" b="0" strike="noStrike" spc="-1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монетизационных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технологий.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7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2.7.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Что будет продуктом проекта?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Продуктом проекта 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станет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мобильная игра, доступная на всех платформах.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9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2.8.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Уникальность проекта. 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Проект позволит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получит максимум прибыли, применив минимум усилий к его созданию.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29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2.9.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Стейкхолдеры (лица, заинтересованные в проекте)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Граждане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по всему миру. 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Конкуренты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игровом рынке.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25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2.10.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Риски проекта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-Непопадание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в поле интереса широких масс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17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2.11.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Бюджет проекта 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700000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17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2.12.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Источники финансирования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Сторонние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инвесторы, личный фонд, </a:t>
                      </a:r>
                      <a:r>
                        <a:rPr lang="ru-RU" sz="1500" b="0" strike="noStrike" spc="-1" baseline="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старт-апы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Прямоугольник 182"/>
          <p:cNvSpPr/>
          <p:nvPr/>
        </p:nvSpPr>
        <p:spPr>
          <a:xfrm>
            <a:off x="829440" y="3428667"/>
            <a:ext cx="82617" cy="1990151"/>
          </a:xfrm>
          <a:prstGeom prst="rect">
            <a:avLst/>
          </a:prstGeom>
          <a:solidFill>
            <a:srgbClr val="CED4DA">
              <a:alpha val="50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graphicFrame>
        <p:nvGraphicFramePr>
          <p:cNvPr id="184" name="Таблица 183"/>
          <p:cNvGraphicFramePr/>
          <p:nvPr/>
        </p:nvGraphicFramePr>
        <p:xfrm>
          <a:off x="461744" y="377044"/>
          <a:ext cx="8414897" cy="953540"/>
        </p:xfrm>
        <a:graphic>
          <a:graphicData uri="http://schemas.openxmlformats.org/drawingml/2006/table">
            <a:tbl>
              <a:tblPr/>
              <a:tblGrid>
                <a:gridCol w="692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50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7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752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3. УПРАВЛЕНИЕ ПРОЕКТОМ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7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3.2.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Команда проекта 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SMM-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специалист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разработчики</a:t>
                      </a: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500" b="0" strike="noStrike" spc="-1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тестировщик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, художник, художник </a:t>
                      </a:r>
                      <a:r>
                        <a:rPr lang="en-US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3D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2655" marR="32655" marT="55294" marB="55294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00298" y="1357298"/>
            <a:ext cx="4572032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Разработка бесплатной мобильной игры</a:t>
            </a:r>
            <a:endParaRPr lang="ru-RU" dirty="0"/>
          </a:p>
        </p:txBody>
      </p:sp>
      <p:cxnSp>
        <p:nvCxnSpPr>
          <p:cNvPr id="5" name="Прямая соединительная линия 4"/>
          <p:cNvCxnSpPr>
            <a:stCxn id="3" idx="2"/>
          </p:cNvCxnSpPr>
          <p:nvPr/>
        </p:nvCxnSpPr>
        <p:spPr>
          <a:xfrm rot="5400000">
            <a:off x="4643438" y="2000240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10800000">
            <a:off x="1928794" y="2143116"/>
            <a:ext cx="285752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1821637" y="2250273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214414" y="2357430"/>
            <a:ext cx="1500198" cy="3571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Управление проектом</a:t>
            </a:r>
            <a:endParaRPr lang="ru-RU" sz="1200" dirty="0"/>
          </a:p>
        </p:txBody>
      </p:sp>
      <p:cxnSp>
        <p:nvCxnSpPr>
          <p:cNvPr id="22" name="Shape 21"/>
          <p:cNvCxnSpPr>
            <a:stCxn id="11" idx="1"/>
          </p:cNvCxnSpPr>
          <p:nvPr/>
        </p:nvCxnSpPr>
        <p:spPr>
          <a:xfrm rot="10800000" flipV="1">
            <a:off x="785786" y="2536024"/>
            <a:ext cx="428628" cy="2393173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endCxn id="25" idx="1"/>
          </p:cNvCxnSpPr>
          <p:nvPr/>
        </p:nvCxnSpPr>
        <p:spPr>
          <a:xfrm>
            <a:off x="785786" y="314324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1214414" y="2928934"/>
            <a:ext cx="1500198" cy="4286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Разработка плана проекта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214414" y="3857628"/>
            <a:ext cx="1500198" cy="4286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Формирование команды проекта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7" name="Прямая соединительная линия 36"/>
          <p:cNvCxnSpPr>
            <a:stCxn id="35" idx="1"/>
          </p:cNvCxnSpPr>
          <p:nvPr/>
        </p:nvCxnSpPr>
        <p:spPr>
          <a:xfrm rot="10800000">
            <a:off x="785786" y="407194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1214414" y="4643446"/>
            <a:ext cx="1500198" cy="5715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Управление материальными ресурсами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0" name="Прямая соединительная линия 39"/>
          <p:cNvCxnSpPr>
            <a:stCxn id="38" idx="1"/>
          </p:cNvCxnSpPr>
          <p:nvPr/>
        </p:nvCxnSpPr>
        <p:spPr>
          <a:xfrm rot="10800000">
            <a:off x="785786" y="492919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357554" y="2357430"/>
            <a:ext cx="1143008" cy="3571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Анализ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5" name="Прямая соединительная линия 44"/>
          <p:cNvCxnSpPr>
            <a:stCxn id="43" idx="0"/>
          </p:cNvCxnSpPr>
          <p:nvPr/>
        </p:nvCxnSpPr>
        <p:spPr>
          <a:xfrm rot="5400000" flipH="1" flipV="1">
            <a:off x="3821901" y="2250273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stCxn id="43" idx="2"/>
          </p:cNvCxnSpPr>
          <p:nvPr/>
        </p:nvCxnSpPr>
        <p:spPr>
          <a:xfrm rot="5400000">
            <a:off x="3821901" y="2821777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3357554" y="2928934"/>
            <a:ext cx="1143008" cy="4286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Анализ рынка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0" name="Прямая соединительная линия 49"/>
          <p:cNvCxnSpPr>
            <a:stCxn id="48" idx="2"/>
          </p:cNvCxnSpPr>
          <p:nvPr/>
        </p:nvCxnSpPr>
        <p:spPr>
          <a:xfrm rot="5400000">
            <a:off x="3821901" y="3464719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3357554" y="3571876"/>
            <a:ext cx="1143008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Анализ целевой аудитории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4786314" y="2143116"/>
            <a:ext cx="328614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5357818" y="2357430"/>
            <a:ext cx="1143008" cy="3571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Разработка и тестирование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7" name="Прямая соединительная линия 56"/>
          <p:cNvCxnSpPr>
            <a:stCxn id="55" idx="0"/>
          </p:cNvCxnSpPr>
          <p:nvPr/>
        </p:nvCxnSpPr>
        <p:spPr>
          <a:xfrm rot="5400000" flipH="1" flipV="1">
            <a:off x="5822165" y="2250273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>
            <a:stCxn id="55" idx="2"/>
          </p:cNvCxnSpPr>
          <p:nvPr/>
        </p:nvCxnSpPr>
        <p:spPr>
          <a:xfrm rot="5400000">
            <a:off x="5822165" y="2821777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ямоугольник 61"/>
          <p:cNvSpPr/>
          <p:nvPr/>
        </p:nvSpPr>
        <p:spPr>
          <a:xfrm>
            <a:off x="5357818" y="2928934"/>
            <a:ext cx="1143008" cy="4286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Разработка программного кода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4" name="Прямая соединительная линия 63"/>
          <p:cNvCxnSpPr>
            <a:stCxn id="62" idx="2"/>
          </p:cNvCxnSpPr>
          <p:nvPr/>
        </p:nvCxnSpPr>
        <p:spPr>
          <a:xfrm rot="5400000">
            <a:off x="5822165" y="3464719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5357818" y="3571876"/>
            <a:ext cx="1143008" cy="10001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Разработка и создание дизайна.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Отрисовка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интерфейса, графики.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643834" y="2357430"/>
            <a:ext cx="857256" cy="5715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Монетизация и выход на рынок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2" name="Прямая соединительная линия 71"/>
          <p:cNvCxnSpPr>
            <a:stCxn id="65" idx="2"/>
          </p:cNvCxnSpPr>
          <p:nvPr/>
        </p:nvCxnSpPr>
        <p:spPr>
          <a:xfrm rot="5400000">
            <a:off x="5857884" y="4643446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5357818" y="4714884"/>
            <a:ext cx="1143008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Тестирование приложения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5" name="Прямая соединительная линия 94"/>
          <p:cNvCxnSpPr>
            <a:endCxn id="70" idx="0"/>
          </p:cNvCxnSpPr>
          <p:nvPr/>
        </p:nvCxnSpPr>
        <p:spPr>
          <a:xfrm rot="5400000">
            <a:off x="7965308" y="2250272"/>
            <a:ext cx="214313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>
            <a:stCxn id="70" idx="2"/>
          </p:cNvCxnSpPr>
          <p:nvPr/>
        </p:nvCxnSpPr>
        <p:spPr>
          <a:xfrm rot="5400000">
            <a:off x="8001024" y="300037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Прямоугольник 98"/>
          <p:cNvSpPr/>
          <p:nvPr/>
        </p:nvSpPr>
        <p:spPr>
          <a:xfrm>
            <a:off x="7500958" y="3071810"/>
            <a:ext cx="1143008" cy="10001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Выпуск приложения на все доступные мобильные платформы</a:t>
            </a:r>
            <a:endParaRPr lang="ru-RU" sz="1000" dirty="0"/>
          </a:p>
        </p:txBody>
      </p:sp>
      <p:cxnSp>
        <p:nvCxnSpPr>
          <p:cNvPr id="101" name="Прямая соединительная линия 100"/>
          <p:cNvCxnSpPr>
            <a:stCxn id="99" idx="2"/>
          </p:cNvCxnSpPr>
          <p:nvPr/>
        </p:nvCxnSpPr>
        <p:spPr>
          <a:xfrm rot="5400000">
            <a:off x="8001024" y="41433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>
            <a:off x="7500958" y="4214818"/>
            <a:ext cx="1143008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Внедрение рекламы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4" name="Прямая соединительная линия 103"/>
          <p:cNvCxnSpPr>
            <a:stCxn id="102" idx="2"/>
          </p:cNvCxnSpPr>
          <p:nvPr/>
        </p:nvCxnSpPr>
        <p:spPr>
          <a:xfrm rot="5400000">
            <a:off x="7965305" y="4822041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Прямоугольник 104"/>
          <p:cNvSpPr/>
          <p:nvPr/>
        </p:nvSpPr>
        <p:spPr>
          <a:xfrm>
            <a:off x="7500958" y="4929198"/>
            <a:ext cx="1143008" cy="6429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Создание системы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микроплатежей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2428860" y="928670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Иерархическая структура проекта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/>
          <p:nvPr/>
        </p:nvGraphicFramePr>
        <p:xfrm>
          <a:off x="1" y="1285860"/>
          <a:ext cx="9143999" cy="3770640"/>
        </p:xfrm>
        <a:graphic>
          <a:graphicData uri="http://schemas.openxmlformats.org/drawingml/2006/table">
            <a:tbl>
              <a:tblPr/>
              <a:tblGrid>
                <a:gridCol w="371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1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28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64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1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Nimbus Sans"/>
                        </a:rPr>
                        <a:t>Наименование ресурса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Nimbus Sans"/>
                        </a:rPr>
                        <a:t>Ед. </a:t>
                      </a: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Nimbus Sans"/>
                        </a:rPr>
                        <a:t>изм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Nimbus Sans"/>
                        </a:rPr>
                        <a:t>.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Nimbus Sans"/>
                        </a:rPr>
                        <a:t>Кол-во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Nimbus Sans"/>
                        </a:rPr>
                        <a:t>Цена за ед. измерения, руб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Nimbus Sans"/>
                        </a:rPr>
                        <a:t>Стоимость, руб.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Nimbus Sans"/>
                        </a:rPr>
                        <a:t> 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- приобретение</a:t>
                      </a:r>
                      <a:r>
                        <a:rPr lang="ru-RU" sz="1200" b="0" strike="noStrike" spc="-1" baseline="0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 рабочих персональных компьютеров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8600" indent="-138600">
                        <a:lnSpc>
                          <a:spcPct val="100000"/>
                        </a:lnSpc>
                        <a:spcAft>
                          <a:spcPts val="252"/>
                        </a:spcAft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Nimbus Sans"/>
                        </a:rPr>
                        <a:t>шт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4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Nimbus Sans"/>
                        </a:rPr>
                        <a:t>8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0000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320000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Nimbus Sans"/>
                        </a:rPr>
                        <a:t>- приобретение серверного оборудования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Nimbus Sans"/>
                        </a:rPr>
                        <a:t>шт 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1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150000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150000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Nimbus Sans"/>
                        </a:rPr>
                        <a:t> - приобретение мебели и офисного оборудования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Nimbus Sans"/>
                        </a:rPr>
                        <a:t>шт</a:t>
                      </a:r>
                    </a:p>
                  </a:txBody>
                  <a:tcPr marL="36000" marR="36000">
                    <a:lnL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4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6000" marR="36000">
                    <a:lnL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15000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6000" marR="36000">
                    <a:lnL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60000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6000" marR="36000">
                    <a:lnL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4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Nimbus Sans"/>
                        </a:rPr>
                        <a:t>ИТОГО инвестиционных затрат (</a:t>
                      </a: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Nimbus Sans"/>
                        </a:rPr>
                        <a:t>I</a:t>
                      </a: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Nimbus Sans"/>
                        </a:rPr>
                        <a:t>)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sz="1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52"/>
                        </a:spcAft>
                      </a:pPr>
                      <a:r>
                        <a:rPr lang="en-US" sz="1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∑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Nimbus Sans"/>
                        </a:rPr>
                        <a:t>530000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Nimbus Sans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28860" y="928670"/>
            <a:ext cx="5214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Расчет инвестиционных затрат по проекту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44" y="1397000"/>
          <a:ext cx="8072494" cy="4219141"/>
        </p:xfrm>
        <a:graphic>
          <a:graphicData uri="http://schemas.openxmlformats.org/drawingml/2006/table">
            <a:tbl>
              <a:tblPr/>
              <a:tblGrid>
                <a:gridCol w="573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7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2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08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4727">
                <a:tc>
                  <a:txBody>
                    <a:bodyPr/>
                    <a:lstStyle/>
                    <a:p>
                      <a:pPr marL="457200" marR="152400" indent="-6350" algn="just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marR="152400" indent="-6350" algn="just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Денежные потоки,руб.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Периоды  времени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909">
                <a:tc>
                  <a:txBody>
                    <a:bodyPr/>
                    <a:lstStyle/>
                    <a:p>
                      <a:pPr marL="457200" marR="152400" indent="-6350" algn="just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«0-й» период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46">
                <a:tc>
                  <a:txBody>
                    <a:bodyPr/>
                    <a:lstStyle/>
                    <a:p>
                      <a:pPr marL="457200" marR="152400" indent="-6350" algn="just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just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700000</a:t>
                      </a:r>
                      <a:endParaRPr lang="ru-RU" sz="9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1400000</a:t>
                      </a:r>
                      <a:endParaRPr lang="ru-RU" sz="9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2800000</a:t>
                      </a:r>
                      <a:endParaRPr lang="ru-RU" sz="9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marL="457200" marR="152400" indent="-6350" algn="just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just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Расходы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530000</a:t>
                      </a:r>
                      <a:endParaRPr lang="ru-RU" sz="9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560000</a:t>
                      </a:r>
                      <a:endParaRPr lang="ru-RU" sz="9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1120000</a:t>
                      </a:r>
                      <a:endParaRPr lang="ru-RU" sz="9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2240000</a:t>
                      </a:r>
                      <a:endParaRPr lang="ru-RU" sz="9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3091">
                <a:tc>
                  <a:txBody>
                    <a:bodyPr/>
                    <a:lstStyle/>
                    <a:p>
                      <a:pPr marL="457200" marR="152400" indent="-6350" algn="just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just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Итого: (Д – Р)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marR="152400" indent="-6350" algn="just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Pk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-530000</a:t>
                      </a:r>
                      <a:endParaRPr lang="ru-RU" sz="9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140000</a:t>
                      </a:r>
                      <a:endParaRPr lang="ru-RU" sz="9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280000</a:t>
                      </a:r>
                      <a:endParaRPr lang="ru-RU" sz="9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560000</a:t>
                      </a:r>
                      <a:endParaRPr lang="ru-RU" sz="9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8364">
                <a:tc>
                  <a:txBody>
                    <a:bodyPr/>
                    <a:lstStyle/>
                    <a:p>
                      <a:pPr marL="457200" marR="152400" indent="-6350" algn="just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just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 нарастающим итогом</a:t>
                      </a:r>
                      <a:endParaRPr lang="ru-RU" sz="9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152400" indent="-6350" algn="ctr">
                        <a:lnSpc>
                          <a:spcPct val="107000"/>
                        </a:lnSpc>
                        <a:spcAft>
                          <a:spcPts val="445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2" marR="64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134</TotalTime>
  <Words>487</Words>
  <Application>Microsoft Office PowerPoint</Application>
  <PresentationFormat>Экран (4:3)</PresentationFormat>
  <Paragraphs>143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DejaVu Sans</vt:lpstr>
      <vt:lpstr>Georgia</vt:lpstr>
      <vt:lpstr>Nimbus Sans</vt:lpstr>
      <vt:lpstr>Noto Sans</vt:lpstr>
      <vt:lpstr>Times New Roman</vt:lpstr>
      <vt:lpstr>Trebuchet MS</vt:lpstr>
      <vt:lpstr>Wingdings 2</vt:lpstr>
      <vt:lpstr>Городская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Лилия</cp:lastModifiedBy>
  <cp:revision>21</cp:revision>
  <dcterms:created xsi:type="dcterms:W3CDTF">2024-05-27T17:37:27Z</dcterms:created>
  <dcterms:modified xsi:type="dcterms:W3CDTF">2024-05-28T07:48:18Z</dcterms:modified>
</cp:coreProperties>
</file>