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0" r:id="rId1"/>
    <p:sldMasterId id="214748368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724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presProps" Target="presProps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2" Type="http://schemas.openxmlformats.org/officeDocument/2006/relationships/slideMaster" Target="slideMasters/slideMaster2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theme" Target="theme/theme1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D1A1427-A0A6-404D-85E5-C6BB8F08D6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FAB0F-4DB1-46CB-ADB5-C1160374DA0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4233E6A-F0AF-4F7C-8EC6-D30FA441C79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6C65B63-5B71-41A2-AEF8-748199C8AF8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D54371-201F-42AF-8CF8-B75E62B47E6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9BAF8BB-7C90-4B9F-B210-4BA98FDDB35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6EEE37F-F954-46C4-9F1F-2BD53AD93B2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C79E8A-48CD-43A0-A27D-F468AAE3656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0422AC-E824-4541-BB2C-4F4E8377A6B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DC5B6C9-676E-4C7D-93E4-8DF8C4EE847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B2A832-21F0-45BA-9A0A-0D47770D88C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5C69175-815D-4822-9E86-51DEAF100327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55E7A60-5D5B-4557-A304-0476E48161F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520E4B1-BC5B-40B4-9F1E-796D80A2B72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46C25B9-1643-4DA7-9DAA-2E228954C5B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FBFFCC7-316A-444E-B061-527F306E26C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881F70E-7527-4492-8536-72414B2DDD4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B594CE8-60B2-4A52-992F-191393689B5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1F7B553-99F9-4FC9-8D8C-9E77A6535BF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DE01F43-D28C-4EA1-B128-530F75AAC38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A416B1B-E2A5-451B-BAED-62BD887B51C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FA5DCE9-29A1-4F15-BCC1-D04F672A75B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ECC0577-FBCC-4E23-B610-2E12691236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7A81CDC-966F-4E7C-8AE8-C665DCF4ACB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71000"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78F5950-E5DD-4C9D-8F20-D7E4A9A9735D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71000"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2CBAD34-0FD1-4EBB-8A47-7C7E1F5881B9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4"/>
          <p:cNvPicPr/>
          <p:nvPr/>
        </p:nvPicPr>
        <p:blipFill>
          <a:blip r:embed="rId2"/>
          <a:srcRect t="3019" r="34459" b="3019"/>
          <a:stretch/>
        </p:blipFill>
        <p:spPr>
          <a:xfrm>
            <a:off x="9667800" y="0"/>
            <a:ext cx="2523240" cy="6857280"/>
          </a:xfrm>
          <a:prstGeom prst="rect">
            <a:avLst/>
          </a:prstGeom>
          <a:ln w="9525">
            <a:noFill/>
          </a:ln>
        </p:spPr>
      </p:pic>
      <p:sp>
        <p:nvSpPr>
          <p:cNvPr id="83" name="TextBox 10"/>
          <p:cNvSpPr/>
          <p:nvPr/>
        </p:nvSpPr>
        <p:spPr>
          <a:xfrm>
            <a:off x="371657" y="2542243"/>
            <a:ext cx="10079640" cy="177279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strike="noStrike" spc="-1" dirty="0">
                <a:solidFill>
                  <a:srgbClr val="FFFFF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Разработка параметрических трехмерных моделей </a:t>
            </a:r>
          </a:p>
          <a:p>
            <a:pPr>
              <a:lnSpc>
                <a:spcPct val="90000"/>
              </a:lnSpc>
            </a:pPr>
            <a:r>
              <a:rPr lang="ru-RU" sz="3200" b="1" strike="noStrike" spc="-1" dirty="0">
                <a:solidFill>
                  <a:srgbClr val="FFFFF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 комплектов чертежей листовых штампов для изготовления деталей автомобильных стоек импортных машин</a:t>
            </a:r>
            <a:endParaRPr lang="ru-RU" sz="3200" b="0" strike="noStrike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581560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825840" y="155376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 fontScale="98000"/>
          </a:bodyPr>
          <a:lstStyle/>
          <a:p>
            <a:pPr marL="154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Рязани много заводов, требующих разработки 3д моделей холодной штамповки. </a:t>
            </a:r>
          </a:p>
          <a:p>
            <a:pPr marL="154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нашего проекта является разработка параметрических трехмерных моделей и комплектов чертежей листовых штампов для изготовления деталей автомобильных стоек импортных машин. Проект реализуется в рамках импортозамещения автомобильных деталей, которые не поставляются в Россию. По разработанным чертежам будут изготавливаться штампы, с помощью которых будут изготавливаться детали автомобилей в рамках импортозамещения.</a:t>
            </a: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3EEDCBB-BBEA-4B93-9745-79B4C87AE298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581560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825840" y="155376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 lnSpcReduction="10000"/>
          </a:bodyPr>
          <a:lstStyle/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мы решаем.</a:t>
            </a: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Клиент-завод, предприятие, занимающиеся изготовлением автомобильных запчастей. Исходя из дефицита нашего продукта на рынке он будет пользоваться спросом. Проблема клиента - отсутствие чертежей для изготовления запчастей. Именно это мы предоставляем.</a:t>
            </a: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достаточно?</a:t>
            </a: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городе очень мало специалистов, которые занимаются 3Д моделированием штамповок и наш институт является основным местом, где можно получить квалифицированное образование по основам моделирования. Статистика говорит, что потребность данных чертежей больше ,чем предложений на рынке.</a:t>
            </a: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446261F-ED01-40F9-81F8-0BA2515544C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2581560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25840" y="155376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 fontScale="96000"/>
          </a:bodyPr>
          <a:lstStyle/>
          <a:p>
            <a:pPr marL="104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9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предлагаем:</a:t>
            </a:r>
          </a:p>
          <a:p>
            <a:pPr marL="581940" indent="-571500">
              <a:spcBef>
                <a:spcPts val="1001"/>
              </a:spcBef>
              <a:tabLst>
                <a:tab pos="0" algn="l"/>
              </a:tabLst>
            </a:pPr>
            <a:r>
              <a:rPr lang="ru-RU" sz="29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Быстрые сроки</a:t>
            </a:r>
          </a:p>
          <a:p>
            <a:pPr marL="581940" indent="-571500">
              <a:spcBef>
                <a:spcPts val="1001"/>
              </a:spcBef>
              <a:tabLst>
                <a:tab pos="0" algn="l"/>
              </a:tabLst>
            </a:pPr>
            <a:r>
              <a:rPr lang="ru-RU" sz="29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чертежей</a:t>
            </a:r>
          </a:p>
          <a:p>
            <a:pPr marL="581940" indent="-571500">
              <a:spcBef>
                <a:spcPts val="1001"/>
              </a:spcBef>
              <a:tabLst>
                <a:tab pos="0" algn="l"/>
              </a:tabLst>
            </a:pPr>
            <a:r>
              <a:rPr lang="ru-RU" sz="29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расчетов</a:t>
            </a:r>
          </a:p>
          <a:p>
            <a:pPr marL="581940" indent="-571500">
              <a:spcBef>
                <a:spcPts val="1001"/>
              </a:spcBef>
              <a:tabLst>
                <a:tab pos="0" algn="l"/>
              </a:tabLst>
            </a:pPr>
            <a:r>
              <a:rPr lang="ru-RU" sz="29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начальном этапе выгода для клиентов-ЦЕНА</a:t>
            </a: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B3CCB9B-D774-4D4F-8307-23402D5BB944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4</a:t>
            </a:fld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581560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89999" tIns="44999" rIns="89999" bIns="44999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ru-RU" sz="4400" b="1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Рынок</a:t>
            </a:r>
            <a:endParaRPr lang="ru-RU" sz="4400" b="0" strike="noStrike" spc="-1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825840" y="155376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89999" tIns="44999" rIns="89999" bIns="44999" anchor="t">
            <a:normAutofit fontScale="98500"/>
          </a:bodyPr>
          <a:lstStyle/>
          <a:p>
            <a:pPr marL="144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2900" b="1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Конкуренция состоит из следующих компаний:</a:t>
            </a:r>
          </a:p>
          <a:p>
            <a:pPr marL="471600" indent="-4572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Цветлит-Р </a:t>
            </a:r>
          </a:p>
          <a:p>
            <a:pPr marL="471600" indent="-4572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Поликонд</a:t>
            </a:r>
          </a:p>
          <a:p>
            <a:pPr marL="471600" indent="-4572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Телемех </a:t>
            </a:r>
          </a:p>
          <a:p>
            <a:pPr marL="471600" indent="-4572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Лазерверк </a:t>
            </a:r>
          </a:p>
          <a:p>
            <a:pPr marL="471600" indent="-4572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en-US" b="0" spc="-1">
                <a:solidFill>
                  <a:srgbClr val="000000"/>
                </a:solidFill>
                <a:latin typeface="Times New Roman"/>
                <a:cs typeface="Times New Roman"/>
              </a:rPr>
              <a:t>Logic tool</a:t>
            </a:r>
          </a:p>
          <a:p>
            <a:pPr marL="144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sz="26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Рынок состоит из предприятий, которые занимаются производством деталей с помощью холодной штамповки.</a:t>
            </a:r>
          </a:p>
          <a:p>
            <a:pPr marL="144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44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89999" tIns="44999" rIns="89999" bIns="44999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C5ABD93-04B5-4CFC-A560-4A250F2BC10B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+mn-ea"/>
                <a:cs typeface="+mn-cs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  <a:defRPr/>
              </a:pPr>
              <a:t>5</a:t>
            </a:fld>
            <a:endParaRPr lang="en-US" sz="1200" b="0" strike="noStrike" spc="-1">
              <a:solidFill>
                <a:srgbClr val="8B8B8B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2581560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25840" y="1553759"/>
            <a:ext cx="10873800" cy="4991419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 fontScale="72000" lnSpcReduction="20000"/>
          </a:bodyPr>
          <a:lstStyle/>
          <a:p>
            <a:pPr marL="136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3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  <a:p>
            <a:pPr marL="136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представляет собой систему, состоящую из таких компонентов бизнеса, как предпринимательство, стратегия, экономика, финансы, операции, конкурентные стратегии, маркетинг и стратегии развития компании. </a:t>
            </a:r>
          </a:p>
          <a:p>
            <a:pPr marL="136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этого можно определить основные пункты, которые нужно учитывать в бизнес-модели с самого начала: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Продукт-Чертеж.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Потребители-Предприятия, которые занимаются производством деталей с помощью холодной штамповки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(каналы сбыта)-Закупка рекламы и уровень спроса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и производство-Команда в проекте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(структура расходов и доходов)-Из расходов можно пока что выделить только обучение основам моделирования команды. Доходы поступают от продажи чертежей.</a:t>
            </a:r>
          </a:p>
          <a:p>
            <a:pPr marL="470880" indent="-457200">
              <a:spcBef>
                <a:spcPts val="1001"/>
              </a:spcBef>
              <a:tabLst>
                <a:tab pos="0" algn="l"/>
              </a:tabLst>
            </a:pP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неэкономического характера</a:t>
            </a:r>
            <a:r>
              <a:rPr lang="ru-RU" sz="3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трудность разработки, сложность изготовления.</a:t>
            </a:r>
          </a:p>
          <a:p>
            <a:pPr marL="136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1368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B71E197-3EDD-4032-8098-550ABCCBDF9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2581560" y="42840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825840" y="155376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/>
          </a:bodyPr>
          <a:lstStyle/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3B32297-A5E3-493A-827B-282C5ADBFB59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5840" y="2053389"/>
            <a:ext cx="10527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 разработаны параметрические трехмерные модели стандартных изделий, а также параметрические трехмерные модели верхней и нижней плит.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проведен маркетинговый анализ рынка, выявлены конкуренты и проанализированы возможные риски реализации проекта.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748600" y="43632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r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4400" b="0" strike="noStrike" spc="-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46200" y="180000"/>
            <a:ext cx="10873800" cy="4339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rmAutofit/>
          </a:bodyPr>
          <a:lstStyle/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sldNum" idx="1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6F95D0E-2DB2-498A-A441-87905CACD31E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8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026720" y="1761120"/>
            <a:ext cx="10112760" cy="883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2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команды: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Гришакина Ирина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Гражданинова</a:t>
            </a: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Вера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Варенцев</a:t>
            </a: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Данил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Бондарвский</a:t>
            </a: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Юрусов</a:t>
            </a: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Данил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Бегов Артем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18147" y="228960"/>
            <a:ext cx="8771400" cy="1324800"/>
          </a:xfrm>
          <a:prstGeom prst="rect">
            <a:avLst/>
          </a:prstGeom>
          <a:noFill/>
          <a:ln w="9360">
            <a:noFill/>
          </a:ln>
        </p:spPr>
        <p:txBody>
          <a:bodyPr lIns="89999" tIns="44999" rIns="89999" bIns="44999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ru-RU" sz="4400" b="1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Планы</a:t>
            </a:r>
            <a:r>
              <a:rPr lang="ru-RU" sz="4400" b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4400" b="1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развития</a:t>
            </a:r>
            <a:endParaRPr lang="ru-RU" sz="4400" b="0" strike="noStrike" spc="-1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18147" y="1553760"/>
            <a:ext cx="10534813" cy="4339800"/>
          </a:xfrm>
          <a:prstGeom prst="rect">
            <a:avLst/>
          </a:prstGeom>
          <a:noFill/>
          <a:ln w="9360">
            <a:noFill/>
          </a:ln>
        </p:spPr>
        <p:txBody>
          <a:bodyPr lIns="89999" tIns="44999" rIns="89999" bIns="44999" anchor="t">
            <a:normAutofit/>
          </a:bodyPr>
          <a:lstStyle/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altLang="en-US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Поиск серверов для хранения чертежей </a:t>
            </a:r>
          </a:p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altLang="en-US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Закупка программ и техники</a:t>
            </a:r>
          </a:p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altLang="en-US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Поиск клиентов </a:t>
            </a:r>
            <a:r>
              <a:rPr lang="en-US" altLang="ru-RU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+</a:t>
            </a:r>
            <a:r>
              <a:rPr lang="ru-RU" altLang="en-US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 запуск рекламы</a:t>
            </a:r>
          </a:p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Развить навыки моделирования </a:t>
            </a:r>
          </a:p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Найти и обучить людей нашему делу</a:t>
            </a:r>
          </a:p>
          <a:p>
            <a:pPr marL="358740" indent="-342900">
              <a:spcBef>
                <a:spcPts val="1001"/>
              </a:spcBef>
              <a:tabLst>
                <a:tab pos="0" algn="l"/>
              </a:tabLst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cs typeface="Times New Roman"/>
              </a:rPr>
              <a:t>Масштабировать проект</a:t>
            </a: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89999" tIns="44999" rIns="89999" bIns="44999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80D2128-6E16-4AF5-BB65-D17970FEDE57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+mn-ea"/>
                <a:cs typeface="+mn-cs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  <a:defRPr/>
              </a:pPr>
              <a:t>9</a:t>
            </a:fld>
            <a:endParaRPr lang="en-US" sz="1200" b="0" strike="noStrike" spc="-1">
              <a:solidFill>
                <a:srgbClr val="8B8B8B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4"/>
          <p:cNvPicPr/>
          <p:nvPr/>
        </p:nvPicPr>
        <p:blipFill>
          <a:blip r:embed="rId2"/>
          <a:srcRect t="3019" r="34459" b="3019"/>
          <a:stretch/>
        </p:blipFill>
        <p:spPr>
          <a:xfrm>
            <a:off x="9667800" y="0"/>
            <a:ext cx="2523240" cy="6857280"/>
          </a:xfrm>
          <a:prstGeom prst="rect">
            <a:avLst/>
          </a:prstGeom>
          <a:ln w="9525">
            <a:noFill/>
          </a:ln>
        </p:spPr>
      </p:pic>
      <p:sp>
        <p:nvSpPr>
          <p:cNvPr id="111" name="TextBox 10"/>
          <p:cNvSpPr/>
          <p:nvPr/>
        </p:nvSpPr>
        <p:spPr>
          <a:xfrm>
            <a:off x="2503080" y="2160000"/>
            <a:ext cx="6136920" cy="21949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Спасибо за внимание!</a:t>
            </a:r>
            <a:endParaRPr lang="ru-RU" sz="7200" b="0" strike="noStrike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 Tugushev</dc:creator>
  <cp:lastModifiedBy>Иришка Гришакина</cp:lastModifiedBy>
  <cp:revision>139</cp:revision>
  <dcterms:created xsi:type="dcterms:W3CDTF">2021-07-28T08:14:59Z</dcterms:created>
  <dcterms:modified xsi:type="dcterms:W3CDTF">2023-12-06T16:05:28Z</dcterms:modified>
  <cp:version>0906.0100.01</cp:version>
</cp:coreProperties>
</file>