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12" r:id="rId8"/>
    <p:sldId id="310" r:id="rId9"/>
    <p:sldId id="263" r:id="rId10"/>
    <p:sldId id="311" r:id="rId11"/>
    <p:sldId id="309" r:id="rId12"/>
    <p:sldId id="287" r:id="rId13"/>
    <p:sldId id="299" r:id="rId14"/>
    <p:sldId id="304" r:id="rId15"/>
    <p:sldId id="301" r:id="rId16"/>
    <p:sldId id="300" r:id="rId17"/>
    <p:sldId id="305" r:id="rId18"/>
    <p:sldId id="308" r:id="rId19"/>
    <p:sldId id="290" r:id="rId20"/>
    <p:sldId id="291" r:id="rId21"/>
    <p:sldId id="302" r:id="rId22"/>
    <p:sldId id="306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7" d="100"/>
          <a:sy n="107" d="100"/>
        </p:scale>
        <p:origin x="365" y="7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/>
            <a:t>Люди, изучающие китайский язык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>
            <a:buFontTx/>
            <a:buNone/>
          </a:pPr>
          <a:r>
            <a:rPr lang="ru-RU" sz="1600" b="0" i="0" dirty="0" smtClean="0"/>
            <a:t>Трудно </a:t>
          </a:r>
          <a:r>
            <a:rPr lang="ru-RU" sz="1600" b="0" i="0" dirty="0"/>
            <a:t>найти удобный ежедневник, с которым будет легко работать и обучаться новому</a:t>
          </a:r>
          <a:r>
            <a:rPr lang="ru-RU" sz="1600" dirty="0"/>
            <a:t>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146 424 729 чел.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" sz="1000" b="1" i="0" dirty="0">
              <a:solidFill>
                <a:schemeClr val="bg1"/>
              </a:solidFill>
            </a:rPr>
            <a:t>346 119</a:t>
          </a:r>
          <a:r>
            <a:rPr lang="ru-RU" sz="1000" b="1" i="0" dirty="0">
              <a:solidFill>
                <a:schemeClr val="bg1"/>
              </a:solidFill>
            </a:rPr>
            <a:t> чел. 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9 251 чел.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6 000 чел.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Y="-181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000" dirty="0"/>
            <a:t>«Словарь нормативного написания иероглифов» </a:t>
          </a:r>
          <a:r>
            <a:rPr lang="ru-RU" sz="2000" b="0" i="0" dirty="0"/>
            <a:t>Линь </a:t>
          </a:r>
          <a:r>
            <a:rPr lang="ru-RU" sz="2000" b="0" i="0" dirty="0" err="1"/>
            <a:t>Бо</a:t>
          </a:r>
          <a:r>
            <a:rPr lang="ru-RU" sz="2000" dirty="0"/>
            <a:t> 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000" b="0" i="0" dirty="0"/>
            <a:t>«Ключи и графемы. Прописи по каллиграфии» </a:t>
          </a:r>
          <a:r>
            <a:rPr lang="ru-RU" sz="2000" b="0" i="0" dirty="0" err="1"/>
            <a:t>Тянь</a:t>
          </a:r>
          <a:r>
            <a:rPr lang="ru-RU" sz="2000" b="0" i="0" dirty="0"/>
            <a:t> </a:t>
          </a:r>
          <a:r>
            <a:rPr lang="ru-RU" sz="2000" b="0" i="0" dirty="0" err="1"/>
            <a:t>Инчжан</a:t>
          </a:r>
          <a:endParaRPr lang="ru-RU" sz="2000" b="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Tx/>
            <a:buNone/>
          </a:pPr>
          <a:endParaRPr lang="ru-RU" sz="1400" b="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l">
            <a:buNone/>
          </a:pPr>
          <a:endParaRPr lang="ru-RU" sz="1400" dirty="0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0" custLinFactNeighborY="-31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ScaleY="100265" custLinFactNeighborX="250" custLinFactNeighborY="-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600" b="0" i="0" kern="1200" dirty="0" smtClean="0"/>
            <a:t>Трудно </a:t>
          </a:r>
          <a:r>
            <a:rPr lang="ru-RU" sz="1600" b="0" i="0" kern="1200" dirty="0"/>
            <a:t>найти удобный ежедневник, с которым будет легко работать и обучаться новому</a:t>
          </a:r>
          <a:r>
            <a:rPr lang="ru-RU" sz="1600" kern="1200" dirty="0"/>
            <a:t> 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Люди, изучающие китайский язык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146 424 729 чел.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" sz="1000" b="1" i="0" kern="1200" dirty="0">
              <a:solidFill>
                <a:schemeClr val="bg1"/>
              </a:solidFill>
            </a:rPr>
            <a:t>346 119</a:t>
          </a:r>
          <a:r>
            <a:rPr lang="ru-RU" sz="1000" b="1" i="0" kern="1200" dirty="0">
              <a:solidFill>
                <a:schemeClr val="bg1"/>
              </a:solidFill>
            </a:rPr>
            <a:t> чел. 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9 251 чел.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6 000 чел.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69062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690620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545970"/>
          <a:ext cx="3059169" cy="2698007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«Словарь нормативного написания иероглифов» </a:t>
          </a:r>
          <a:r>
            <a:rPr lang="ru-RU" sz="2000" b="0" i="0" kern="1200" dirty="0"/>
            <a:t>Линь </a:t>
          </a:r>
          <a:r>
            <a:rPr lang="ru-RU" sz="2000" b="0" i="0" kern="1200" dirty="0" err="1"/>
            <a:t>Бо</a:t>
          </a:r>
          <a:r>
            <a:rPr lang="ru-RU" sz="2000" kern="1200" dirty="0"/>
            <a:t>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/>
            <a:t>«Ключи и графемы. Прописи по каллиграфии» </a:t>
          </a:r>
          <a:r>
            <a:rPr lang="ru-RU" sz="2000" b="0" i="0" kern="1200" dirty="0" err="1"/>
            <a:t>Тянь</a:t>
          </a:r>
          <a:r>
            <a:rPr lang="ru-RU" sz="2000" b="0" i="0" kern="1200" dirty="0"/>
            <a:t> </a:t>
          </a:r>
          <a:r>
            <a:rPr lang="ru-RU" sz="2000" b="0" i="0" kern="1200" dirty="0" err="1"/>
            <a:t>Инчжан</a:t>
          </a:r>
          <a:endParaRPr lang="ru-RU" sz="2000" b="0" kern="1200" dirty="0"/>
        </a:p>
      </dsp:txBody>
      <dsp:txXfrm>
        <a:off x="0" y="1545970"/>
        <a:ext cx="3059169" cy="2698007"/>
      </dsp:txXfrm>
    </dsp:sp>
    <dsp:sp modelId="{34E68AF3-FEED-4A3D-869A-6E2B7BBFBA4D}">
      <dsp:nvSpPr>
        <dsp:cNvPr id="0" name=""/>
        <dsp:cNvSpPr/>
      </dsp:nvSpPr>
      <dsp:spPr>
        <a:xfrm>
          <a:off x="3490590" y="660615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660615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8238" y="1574791"/>
          <a:ext cx="3059169" cy="270515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400" b="0" kern="1200" dirty="0"/>
        </a:p>
      </dsp:txBody>
      <dsp:txXfrm>
        <a:off x="3498238" y="1574791"/>
        <a:ext cx="3059169" cy="2705157"/>
      </dsp:txXfrm>
    </dsp:sp>
    <dsp:sp modelId="{869E6585-1C72-4E82-914E-39E2C4E28665}">
      <dsp:nvSpPr>
        <dsp:cNvPr id="0" name=""/>
        <dsp:cNvSpPr/>
      </dsp:nvSpPr>
      <dsp:spPr>
        <a:xfrm>
          <a:off x="6981180" y="68319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683191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587816"/>
          <a:ext cx="3059169" cy="269800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6978043" y="1587816"/>
        <a:ext cx="3059169" cy="2698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791840" y="202319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dirty="0" err="1">
                <a:latin typeface="+mj-lt"/>
              </a:rPr>
              <a:t>MemZi</a:t>
            </a:r>
            <a:endParaRPr lang="ru-RU" sz="5400" b="1" dirty="0"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Ежедневник с картинками-мнемотехниками для запоминания китайских иероглифов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080000" y="3600222"/>
            <a:ext cx="2883092" cy="2092637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R="0" lvl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500" i="1" dirty="0" err="1">
                <a:solidFill>
                  <a:schemeClr val="bg1">
                    <a:lumMod val="50000"/>
                  </a:schemeClr>
                </a:solidFill>
              </a:rPr>
              <a:t>Шкаруба</a:t>
            </a:r>
            <a:r>
              <a:rPr lang="ru-RU" sz="1500" i="1" dirty="0">
                <a:solidFill>
                  <a:schemeClr val="bg1">
                    <a:lumMod val="50000"/>
                  </a:schemeClr>
                </a:solidFill>
              </a:rPr>
              <a:t> Татьяна</a:t>
            </a:r>
          </a:p>
          <a:p>
            <a:pPr marR="0" lvl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5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i="1" dirty="0">
                <a:solidFill>
                  <a:schemeClr val="bg1">
                    <a:lumMod val="50000"/>
                  </a:schemeClr>
                </a:solidFill>
              </a:rPr>
              <a:t> Полезные навыки: умение работать с людьми, обладает знаниями об иероглифах, умеет преподносить информацию доступным способом</a:t>
            </a:r>
          </a:p>
          <a:p>
            <a:pPr marR="0" lvl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5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i="1" dirty="0">
                <a:solidFill>
                  <a:schemeClr val="bg1">
                    <a:lumMod val="50000"/>
                  </a:schemeClr>
                </a:solidFill>
              </a:rPr>
              <a:t> Роль в команде: Лидер, организатор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D9B31A1A-A9EB-46A7-AB2B-849F05102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" r="2568" b="16462"/>
          <a:stretch/>
        </p:blipFill>
        <p:spPr bwMode="auto">
          <a:xfrm>
            <a:off x="4824288" y="1247648"/>
            <a:ext cx="1929298" cy="2232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464248" y="3600222"/>
            <a:ext cx="2883092" cy="2147767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Соломенникова Ксения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Полезные навыки: разбирается в дизайне, умеет организовывать рабочие процессы, обладает знаниями о мнемотехниках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Роль в команде: Инноватор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5AA55E-E348-EF29-58F7-CD2B1B0ACD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5" t="7145" r="17572" b="24274"/>
          <a:stretch/>
        </p:blipFill>
        <p:spPr>
          <a:xfrm>
            <a:off x="1295896" y="1247648"/>
            <a:ext cx="1921998" cy="2251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>
                <a:solidFill>
                  <a:srgbClr val="000000"/>
                </a:solidFill>
                <a:latin typeface="-apple-system"/>
              </a:rPr>
              <a:t>Е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жедневник «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-apple-system"/>
              </a:rPr>
              <a:t>MemZi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»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помогает людям, желающим освоить китайский язык, непринужденно и в игровой форме изучать, а главное </a:t>
            </a:r>
            <a:r>
              <a:rPr lang="ru-RU" sz="18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—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запоминать сложные иероглифы с помощью мнемотехник, расположенных на каждом развороте ежедневника.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8549282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791840" y="1827163"/>
            <a:ext cx="792088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l"/>
            <a:endParaRPr lang="ru-RU" dirty="0" smtClean="0">
              <a:solidFill>
                <a:srgbClr val="000000"/>
              </a:solidFill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-apple-system"/>
              </a:rPr>
              <a:t>В к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-apple-system"/>
              </a:rPr>
              <a:t>омпактном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ежедневнике будет 60 страниц. </a:t>
            </a:r>
            <a:endParaRPr lang="ru-RU" b="0" i="0" dirty="0" smtClean="0">
              <a:solidFill>
                <a:srgbClr val="000000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-apple-system"/>
              </a:rPr>
              <a:t>Каждая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страница будет содержать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планнер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на неделю и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1 китайский иероглиф, сопровождаемый картинкой-мнемотехникой и упражнением-прописью. </a:t>
            </a:r>
            <a:endParaRPr lang="ru-RU" b="0" i="0" dirty="0" smtClean="0">
              <a:solidFill>
                <a:srgbClr val="000000"/>
              </a:solidFill>
              <a:effectLst/>
              <a:latin typeface="-apple-system"/>
            </a:endParaRPr>
          </a:p>
          <a:p>
            <a:pPr algn="l"/>
            <a:endParaRPr lang="ru-RU" dirty="0">
              <a:solidFill>
                <a:srgbClr val="000000"/>
              </a:solidFill>
              <a:latin typeface="-apple-system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endParaRPr lang="ru-RU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-97593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Что есть сейчас.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42C7C5-C307-8303-4303-1460282FB0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t="3015" r="4240" b="1746"/>
          <a:stretch/>
        </p:blipFill>
        <p:spPr>
          <a:xfrm>
            <a:off x="205078" y="1251099"/>
            <a:ext cx="3118426" cy="40324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F5F363-7585-C838-734B-939B039C81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t="1716" r="3018" b="2191"/>
          <a:stretch/>
        </p:blipFill>
        <p:spPr>
          <a:xfrm>
            <a:off x="6746595" y="1251099"/>
            <a:ext cx="3144392" cy="40324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7BBFA1-BCA6-3311-E594-9B683D1234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t="1745" r="2873" b="1745"/>
          <a:stretch/>
        </p:blipFill>
        <p:spPr>
          <a:xfrm>
            <a:off x="3501614" y="1251099"/>
            <a:ext cx="3077395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53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026168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Не используются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128" y="4347443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32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455591-2F54-14D8-A936-F9F332719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216" y="3399642"/>
            <a:ext cx="3768294" cy="2059176"/>
          </a:xfrm>
          <a:prstGeom prst="rect">
            <a:avLst/>
          </a:prstGeom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99744" y="970643"/>
            <a:ext cx="100806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-apple-system"/>
              </a:rPr>
              <a:t>Мы опросили 29 человек, из которых больше половины это студенты и выпускники 18-25 лет, которые часто используют китайскую письменность для учебы или работы и испытывают сложности с изучением иероглифов. Большая часть из них не пробовали методы, облегчающие запоминание китайских иероглифов, и проявили интерес к картинкам-мнемотехникам. При этом значительная доля опрошенных не готова тратить на обучение письменности больше 1-4 часов в неделю. Самыми предпочтительными функциями, которыми должен обладать ежедневник, оказались: дневник для записей, картинки-мнемотехники и упражнения для отработки написания иероглифов. Большая часть респондентов среди типов мнемотехник считает наиболее легкими и удобными ассоциации с изображениями и предпочитает упражнения-прописи. 62% опрошенных готовы приобрести подобный ежедневник за сумму в пределах 1-2 тысяч рублей.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42095E8-9D11-0155-217B-A3390ECAE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32" y="3431523"/>
            <a:ext cx="3700230" cy="18990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455591-2F54-14D8-A936-F9F3327190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0603" y="1196865"/>
            <a:ext cx="3768294" cy="178003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42095E8-9D11-0155-217B-A3390ECAE5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970" y="1228583"/>
            <a:ext cx="3700230" cy="17001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39383E-C46C-45CC-BB91-30E23380B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8" y="2976904"/>
            <a:ext cx="4152086" cy="19039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66BB3C-6D95-77F1-3DF6-289A51182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999" y="2931427"/>
            <a:ext cx="4588722" cy="199208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00E313-3EAE-528D-DE64-2A2443169DAE}"/>
              </a:ext>
            </a:extLst>
          </p:cNvPr>
          <p:cNvSpPr/>
          <p:nvPr/>
        </p:nvSpPr>
        <p:spPr>
          <a:xfrm>
            <a:off x="3384128" y="1228583"/>
            <a:ext cx="648072" cy="166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A6BFADB-8D19-86E9-04BB-60E3029A2F25}"/>
              </a:ext>
            </a:extLst>
          </p:cNvPr>
          <p:cNvSpPr/>
          <p:nvPr/>
        </p:nvSpPr>
        <p:spPr>
          <a:xfrm>
            <a:off x="7655203" y="1255438"/>
            <a:ext cx="648072" cy="166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F530014-8878-2C8A-FF7D-936FAAAF3B1D}"/>
              </a:ext>
            </a:extLst>
          </p:cNvPr>
          <p:cNvSpPr/>
          <p:nvPr/>
        </p:nvSpPr>
        <p:spPr>
          <a:xfrm>
            <a:off x="3771008" y="3025888"/>
            <a:ext cx="648072" cy="166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85376EC-9505-CB5A-DD17-2B912AF08E38}"/>
              </a:ext>
            </a:extLst>
          </p:cNvPr>
          <p:cNvSpPr/>
          <p:nvPr/>
        </p:nvSpPr>
        <p:spPr>
          <a:xfrm>
            <a:off x="8303274" y="2997801"/>
            <a:ext cx="768005" cy="1946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3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43768" y="2930964"/>
            <a:ext cx="307638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dirty="0">
                <a:solidFill>
                  <a:srgbClr val="000000"/>
                </a:solidFill>
                <a:effectLst/>
                <a:latin typeface="-apple-system"/>
              </a:rPr>
              <a:t>Имя: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Анна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i="0" dirty="0">
                <a:solidFill>
                  <a:srgbClr val="000000"/>
                </a:solidFill>
                <a:effectLst/>
                <a:latin typeface="-apple-system"/>
              </a:rPr>
              <a:t>Возраст: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 21 год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i="0" dirty="0">
                <a:solidFill>
                  <a:srgbClr val="000000"/>
                </a:solidFill>
                <a:effectLst/>
                <a:latin typeface="-apple-system"/>
              </a:rPr>
              <a:t>Пол: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 женский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i="0" dirty="0">
                <a:solidFill>
                  <a:srgbClr val="000000"/>
                </a:solidFill>
                <a:effectLst/>
                <a:latin typeface="-apple-system"/>
              </a:rPr>
              <a:t>Профессия: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 студентка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i="0" dirty="0">
                <a:solidFill>
                  <a:srgbClr val="000000"/>
                </a:solidFill>
                <a:effectLst/>
                <a:latin typeface="-apple-system"/>
              </a:rPr>
              <a:t>Интересы: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изучение китайского языка, путешествия, рисование, создани</a:t>
            </a:r>
            <a:r>
              <a:rPr lang="ru-RU" sz="1200" dirty="0">
                <a:solidFill>
                  <a:srgbClr val="000000"/>
                </a:solidFill>
                <a:latin typeface="-apple-system"/>
              </a:rPr>
              <a:t>е креативных проектов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i="0" dirty="0">
                <a:solidFill>
                  <a:srgbClr val="000000"/>
                </a:solidFill>
                <a:effectLst/>
                <a:latin typeface="-apple-system"/>
              </a:rPr>
              <a:t>Цель приобретения ежедневника: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лучше запоминать китайские иероглифы и планировать свою учебу и путешествия.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  <a:latin typeface="-apple-system"/>
              </a:rPr>
              <a:t>Анна планирует учебную поездку в Китай в следующем году</a:t>
            </a:r>
            <a:r>
              <a:rPr lang="ru-RU" sz="1200" dirty="0">
                <a:solidFill>
                  <a:srgbClr val="000000"/>
                </a:solidFill>
                <a:latin typeface="-apple-system"/>
              </a:rPr>
              <a:t>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050" dirty="0"/>
              <a:t/>
            </a:r>
            <a:br>
              <a:rPr lang="ru-RU" sz="1050" dirty="0"/>
            </a:br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7F7D79-AD09-371B-1C09-6F27ADDCC617}"/>
              </a:ext>
            </a:extLst>
          </p:cNvPr>
          <p:cNvSpPr txBox="1"/>
          <p:nvPr/>
        </p:nvSpPr>
        <p:spPr>
          <a:xfrm>
            <a:off x="3334264" y="2980305"/>
            <a:ext cx="33050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Имя: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Иван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Возраст: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29 лет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Пол: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мужской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Профессия: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бизнесмен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Интересы: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изучение языков, развитие бизнеса, культура стран Азии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Цель приобретения ежедневника: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Иван часто бывает в Китае по делам, изучает китайский язык самостоятельно, хочет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-apple-system"/>
              </a:rPr>
              <a:t>расширит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ь свой бизнес на азиатском рынке путем улучшения знаний китайского языка.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endParaRPr lang="ru-RU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226C7B-CAA0-5769-9CA7-E52D3CA56A63}"/>
              </a:ext>
            </a:extLst>
          </p:cNvPr>
          <p:cNvSpPr txBox="1"/>
          <p:nvPr/>
        </p:nvSpPr>
        <p:spPr>
          <a:xfrm>
            <a:off x="6631811" y="2918687"/>
            <a:ext cx="33050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Имя: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Ксения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Возраст: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16 лет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Пол: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женский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Профессия: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школьница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Интересы:</a:t>
            </a:r>
            <a:r>
              <a:rPr lang="ru-RU" sz="1200" dirty="0">
                <a:solidFill>
                  <a:srgbClr val="000000"/>
                </a:solidFill>
                <a:latin typeface="-apple-system"/>
              </a:rPr>
              <a:t> искусство,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 культура стран Азии, создание творческих работ и проектов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Цель приобретения ежедневника: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изучить китайский язык путем запоминания иероглифов, знакомство с китайской культурой</a:t>
            </a:r>
            <a:r>
              <a:rPr lang="ru-RU" sz="1200" dirty="0">
                <a:solidFill>
                  <a:prstClr val="black"/>
                </a:solidFill>
                <a:latin typeface="Arial"/>
              </a:rPr>
              <a:t>.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apple-system"/>
              </a:rPr>
              <a:t>Ксения хочет начать учить китайский язык и готовится к поездке в Китай с родителями.</a:t>
            </a:r>
            <a:endParaRPr lang="ru-RU" sz="1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49639C7-B4E8-DD0F-9FCE-7CBEDD9373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8" t="1114" r="1190" b="68255"/>
          <a:stretch/>
        </p:blipFill>
        <p:spPr>
          <a:xfrm>
            <a:off x="3555424" y="1177583"/>
            <a:ext cx="1944216" cy="18484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810EB05-BA40-5783-5FB1-9A49EA509A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5" t="1618" r="32634" b="68836"/>
          <a:stretch/>
        </p:blipFill>
        <p:spPr>
          <a:xfrm>
            <a:off x="674367" y="1245165"/>
            <a:ext cx="1767326" cy="17133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516ACB0-3E2D-C416-4057-536847FB7A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" t="32709" r="71518" b="48067"/>
          <a:stretch/>
        </p:blipFill>
        <p:spPr>
          <a:xfrm>
            <a:off x="6764253" y="1311279"/>
            <a:ext cx="2290444" cy="16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01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132514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505696" y="1187674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pPr algn="l"/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Мы планируем развивать наше производство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по всей России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, что означает, что наш потенциальный объем рынка 146 424 729 человек.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(Total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ры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нка</a:t>
            </a:r>
          </a:p>
          <a:p>
            <a:pPr algn="l"/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За отсутствием точных данны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х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, мы провели субъективную оценку того, сколько людей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заинтересованы в изучении китайского языка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Ч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исло поисковых запросов за последний месяц равно 346 119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В случае конкретного бизнеса с ежедневниками для запоминания китайских иероглифов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рынок сужается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. Общее ч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исло запросов по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словам «иероглифы прописи», «писать иероглифы», «китайская каллиграфия» и «тетрадь для иероглифов»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 за последний месяц составило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9 251.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По нашим субъективным оценкам реально достижимый объем рынка для нас – примерно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6 000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 человек, так как наша продукция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подходит только тем, кто предпочитает бумажную продукцию, а не альтернативы в виде мобильных приложений,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 однако мы – маленькое производство, поэтому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наш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 объем рынка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 скорее всего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" sz="1200" i="1" dirty="0">
                <a:solidFill>
                  <a:schemeClr val="bg1">
                    <a:lumMod val="50000"/>
                  </a:schemeClr>
                </a:solidFill>
              </a:rPr>
              <a:t> меньше, чем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 книжных издательств.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193573"/>
              </p:ext>
            </p:extLst>
          </p:nvPr>
        </p:nvGraphicFramePr>
        <p:xfrm>
          <a:off x="20138" y="595135"/>
          <a:ext cx="10040350" cy="497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78950EC-A2D4-E2FB-DDFE-2BF15573D6A8}"/>
              </a:ext>
            </a:extLst>
          </p:cNvPr>
          <p:cNvSpPr txBox="1"/>
          <p:nvPr/>
        </p:nvSpPr>
        <p:spPr>
          <a:xfrm>
            <a:off x="3502208" y="2187203"/>
            <a:ext cx="309634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None/>
            </a:pPr>
            <a:r>
              <a:rPr lang="ru-RU" sz="1400" dirty="0"/>
              <a:t>ООО «Международная издательская компания «Шанс»</a:t>
            </a:r>
          </a:p>
          <a:p>
            <a:pPr lvl="0">
              <a:buFontTx/>
              <a:buNone/>
            </a:pPr>
            <a:r>
              <a:rPr lang="ru-RU" sz="1400" dirty="0"/>
              <a:t>(издает современную китайскую литературу и учебные материалы для изучения китайского языка). Учредитель </a:t>
            </a:r>
            <a:r>
              <a:rPr lang="ru-RU" sz="1400" dirty="0">
                <a:effectLst/>
                <a:ea typeface="Malgun Gothic" panose="020B0503020000020004" pitchFamily="34" charset="-127"/>
                <a:cs typeface="Times New Roman" panose="02020603050405020304" pitchFamily="18" charset="0"/>
              </a:rPr>
              <a:t>— Му </a:t>
            </a:r>
            <a:r>
              <a:rPr lang="ru-RU" sz="1400" dirty="0" err="1">
                <a:effectLst/>
                <a:ea typeface="Malgun Gothic" panose="020B0503020000020004" pitchFamily="34" charset="-127"/>
                <a:cs typeface="Times New Roman" panose="02020603050405020304" pitchFamily="18" charset="0"/>
              </a:rPr>
              <a:t>Пин</a:t>
            </a:r>
            <a:r>
              <a:rPr lang="ru-RU" sz="1400" dirty="0">
                <a:effectLst/>
                <a:ea typeface="Malgun Gothic" panose="020B0503020000020004" pitchFamily="34" charset="-127"/>
                <a:cs typeface="Times New Roman" panose="02020603050405020304" pitchFamily="18" charset="0"/>
              </a:rPr>
              <a:t>. </a:t>
            </a:r>
          </a:p>
          <a:p>
            <a:pPr lvl="0">
              <a:buFontTx/>
              <a:buNone/>
            </a:pPr>
            <a:r>
              <a:rPr lang="ru-RU" sz="1400" dirty="0"/>
              <a:t>В 2022 году организация получила выручку в сумме 58,5 млн руб., что на 12,2%, меньше, чем годом ранее. Результатом работы «Шанс» за 2022 год стал убыток в размере 164 тыс. руб.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956517-E1DC-7B0B-7639-E29330374A38}"/>
              </a:ext>
            </a:extLst>
          </p:cNvPr>
          <p:cNvSpPr txBox="1"/>
          <p:nvPr/>
        </p:nvSpPr>
        <p:spPr>
          <a:xfrm>
            <a:off x="7005731" y="2248758"/>
            <a:ext cx="302433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Формат ежедневника, наличие картинок-мнемотехник, отведено место для практики написания иероглифов, компактный и с минималистическим дизайном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04087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960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160290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411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405570"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639357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89179" y="1434848"/>
            <a:ext cx="198234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Школьники и студенты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Взрослые, обучающиеся китайскому языку в университетах и языковых школах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Бизнесмены, имеющие деловые отношения с Китаем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Любители культуры Китая и изучения китайского языка.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15195" y="1382542"/>
            <a:ext cx="204990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Эффективное, быстрое и интересное изучение;</a:t>
            </a:r>
          </a:p>
          <a:p>
            <a:pPr>
              <a:lnSpc>
                <a:spcPct val="110000"/>
              </a:lnSpc>
            </a:pPr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Улучшение навыков общения и уверенность во время поездок в Китай;</a:t>
            </a:r>
          </a:p>
          <a:p>
            <a:pPr>
              <a:lnSpc>
                <a:spcPct val="110000"/>
              </a:lnSpc>
            </a:pPr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Успех в бизнесе, возможность для расширения клиентской базы за счет уверенности и овладевания навыком письма;</a:t>
            </a:r>
          </a:p>
          <a:p>
            <a:pPr>
              <a:lnSpc>
                <a:spcPct val="110000"/>
              </a:lnSpc>
            </a:pPr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Креативный подход к изучению китайских иероглифов, улучшение памяти и уменьшение времени на запоминание.</a:t>
            </a:r>
          </a:p>
          <a:p>
            <a:endParaRPr lang="ru-RU" sz="10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7429" y="2722455"/>
            <a:ext cx="1871960" cy="14157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Учебные центры и преподаватели китайского языка;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Книжные магазины и онлайн-магазины;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Прямая продажа с помощью рекламных и маркетинговых материалов.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69079" y="1253870"/>
            <a:ext cx="2035960" cy="14157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Помощь клиентам в нахождении самых эффективных методов запоминания китайских иероглифов;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Возможности для получения обратной связи и рекомендаций в дальнейшей разработке продукта.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13194" y="4304157"/>
            <a:ext cx="4942311" cy="118494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Продажа ежедневников с картинками-мнемотехниками для запоминания китайских иероглифов;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Проведение маркетинговых кампаний для привлечения новых клиентов;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Создание и продажа дополнительных продуктов для обучения китайскому языку.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1917945" y="2799890"/>
            <a:ext cx="2049908" cy="14157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Команда дизайнеров и разработчиков;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Сеть партнеров для продвижении продукции на рынке;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Финансовые ресурсы для разработки и создания продукта; 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Производственные мощности для изготовления продукции.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1890795" y="1076791"/>
            <a:ext cx="2154208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Создание и продажа ежедневников; 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Разработка изображений-мнемотехник; 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Поиск и установление контактов с будущими клиентами и партнерами;</a:t>
            </a:r>
          </a:p>
          <a:p>
            <a:r>
              <a:rPr lang="ru-RU" sz="1000" i="1" dirty="0">
                <a:solidFill>
                  <a:schemeClr val="bg1">
                    <a:lumMod val="50000"/>
                  </a:schemeClr>
                </a:solidFill>
              </a:rPr>
              <a:t>- Составление и проведение маркетинговых кампаний для продвижения продукции.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829" y="1450405"/>
            <a:ext cx="1871960" cy="2514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Школы и курсы китайского языка и культуры;</a:t>
            </a:r>
          </a:p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Китайские культурные центры;</a:t>
            </a:r>
          </a:p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Издательства учебных пособий;</a:t>
            </a:r>
          </a:p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Институты иностранных языков;</a:t>
            </a:r>
          </a:p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- Сайты и блоги для изучающих китайский язык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72" y="4320594"/>
            <a:ext cx="5040314" cy="186204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Постоянные издержки: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Оплата аренды помещения;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Интернет-реклама.</a:t>
            </a:r>
          </a:p>
          <a:p>
            <a:pPr marL="171450" indent="-171450">
              <a:buFontTx/>
              <a:buChar char="-"/>
            </a:pPr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Переменные издержки: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Зарплата сотрудников;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Налоги и другие расходы на содержание бизнеса;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- Компенсация партнерам и поставщикам услуг.</a:t>
            </a: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80B58E-863B-584C-7BC6-40C8008052EE}"/>
              </a:ext>
            </a:extLst>
          </p:cNvPr>
          <p:cNvSpPr txBox="1"/>
          <p:nvPr/>
        </p:nvSpPr>
        <p:spPr>
          <a:xfrm>
            <a:off x="431800" y="1395115"/>
            <a:ext cx="7591872" cy="3671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Процесс производства ежедневника с картинками-мнемотехниками для запоминания китайских иероглифов </a:t>
            </a:r>
            <a:r>
              <a:rPr lang="ru-RU" sz="1300" dirty="0">
                <a:latin typeface="Arial"/>
              </a:rPr>
              <a:t>состоит</a:t>
            </a: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из следующих этапов:</a:t>
            </a:r>
          </a:p>
          <a:p>
            <a:pPr marL="0" marR="0" lvl="0" indent="7938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3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1. Разработка дизайна картинок-мнемотехник</a:t>
            </a:r>
            <a:r>
              <a:rPr lang="ru-RU" sz="1300" dirty="0">
                <a:latin typeface="Arial"/>
              </a:rPr>
              <a:t>;</a:t>
            </a:r>
            <a:endParaRPr kumimoji="0" lang="ru-RU" sz="13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2. Разработка макета ежедневника и формата страниц;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3. Создание образцов для выбора конечного дизайна;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4. Отправка готового дизайна на производство материалов (бумага, краски и прочие);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5. Печать страниц ежедневников;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6. </a:t>
            </a:r>
            <a:r>
              <a:rPr lang="ru-RU" sz="1300" dirty="0">
                <a:latin typeface="Arial"/>
              </a:rPr>
              <a:t>Фальцовка и переплет страниц</a:t>
            </a: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в готовые ежедневники</a:t>
            </a:r>
            <a:r>
              <a:rPr lang="ru-RU" sz="1300" dirty="0">
                <a:latin typeface="Arial"/>
              </a:rPr>
              <a:t>;</a:t>
            </a:r>
            <a:endParaRPr kumimoji="0" lang="ru-RU" sz="13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7. Проверка и упаковка продукции;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8. Сбор заказов и отправка клиентам.</a:t>
            </a:r>
          </a:p>
          <a:p>
            <a:pPr marL="0" marR="0" lvl="0" indent="7938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3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3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Продукт будет производиться на территории Ижевска либо близлежащей территории в рамках сотрудничества с опытными производственными компаниями, предлагающими услуги по изготовлению ежедневников и другой бумажной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A6A196-DA2C-B145-1F01-8A862FC5AD1C}"/>
              </a:ext>
            </a:extLst>
          </p:cNvPr>
          <p:cNvSpPr txBox="1"/>
          <p:nvPr/>
        </p:nvSpPr>
        <p:spPr>
          <a:xfrm>
            <a:off x="719832" y="2187203"/>
            <a:ext cx="7992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/>
              <a:t>Продать 120 </a:t>
            </a:r>
            <a:r>
              <a:rPr lang="ru-RU" sz="2000" dirty="0"/>
              <a:t>ежедневников с картинками-мнемотехниками для запоминания китайских </a:t>
            </a:r>
            <a:r>
              <a:rPr lang="ru-RU" sz="2000" dirty="0" smtClean="0"/>
              <a:t>иероглифов </a:t>
            </a:r>
            <a:r>
              <a:rPr lang="ru-RU" sz="2000" dirty="0" smtClean="0"/>
              <a:t>до мая 2024 года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082219"/>
              </p:ext>
            </p:extLst>
          </p:nvPr>
        </p:nvGraphicFramePr>
        <p:xfrm>
          <a:off x="143766" y="1251099"/>
          <a:ext cx="9793089" cy="319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Услуги типографии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4 800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Материалы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600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 </a:t>
                      </a:r>
                      <a:r>
                        <a:rPr lang="ru-RU" sz="2300" dirty="0"/>
                        <a:t>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12 400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964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966591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Выбранная </a:t>
            </a:r>
            <a:r>
              <a:rPr lang="ru-RU" sz="2400" dirty="0">
                <a:solidFill>
                  <a:srgbClr val="000000"/>
                </a:solidFill>
              </a:rPr>
              <a:t>о</a:t>
            </a:r>
            <a:r>
              <a:rPr lang="ru-RU" sz="2400" b="0" i="0" dirty="0" smtClean="0">
                <a:solidFill>
                  <a:srgbClr val="000000"/>
                </a:solidFill>
                <a:effectLst/>
              </a:rPr>
              <a:t>рганизационно-правовая 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форма </a:t>
            </a:r>
            <a:r>
              <a:rPr lang="ru-RU" sz="24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—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</a:rPr>
              <a:t>самозанятость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>
              <a:buFont typeface="Times New Roman" pitchFamily="18" charset="0"/>
              <a:buNone/>
            </a:pPr>
            <a:endParaRPr lang="ru-RU" sz="2400" b="0" i="0" dirty="0">
              <a:solidFill>
                <a:srgbClr val="000000"/>
              </a:solidFill>
              <a:effectLst/>
            </a:endParaRPr>
          </a:p>
          <a:p>
            <a:pPr>
              <a:buFont typeface="Times New Roman" pitchFamily="18" charset="0"/>
              <a:buNone/>
            </a:pPr>
            <a:r>
              <a:rPr lang="ru-RU" sz="2400" dirty="0" smtClean="0">
                <a:ea typeface="MS Gothic" pitchFamily="49" charset="-128"/>
              </a:rPr>
              <a:t>Налоговая ставка - 4</a:t>
            </a:r>
            <a:r>
              <a:rPr lang="ru-RU" sz="2400" dirty="0">
                <a:ea typeface="MS Gothic" pitchFamily="49" charset="-128"/>
              </a:rPr>
              <a:t>% с платежей от физических лиц и 6% с платежей от юридических лиц. </a:t>
            </a:r>
            <a:endParaRPr lang="ru-RU" sz="2400" dirty="0" smtClean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24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88908" y="-64778"/>
            <a:ext cx="10064899" cy="451781"/>
          </a:xfrm>
        </p:spPr>
        <p:txBody>
          <a:bodyPr lIns="720000"/>
          <a:lstStyle/>
          <a:p>
            <a:r>
              <a:rPr lang="ru-RU" sz="2400" dirty="0">
                <a:latin typeface="+mn-lt"/>
              </a:rPr>
              <a:t>Финансовый план</a:t>
            </a:r>
            <a:endParaRPr sz="24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614236"/>
              </p:ext>
            </p:extLst>
          </p:nvPr>
        </p:nvGraphicFramePr>
        <p:xfrm>
          <a:off x="46873" y="387003"/>
          <a:ext cx="10113661" cy="4795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598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532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70038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547144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60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1942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2209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98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9842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72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15 000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22 500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7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7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4 500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117 000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72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8 360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480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9 440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4 800 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13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8 000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44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44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5 760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72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Услуги типографии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88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4 800 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4 800 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7 2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4 800 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2 4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2 4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2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372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2.1.3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505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-860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5 520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9 100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-500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460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06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06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44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180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180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180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4 680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72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5 160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080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2 400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9 400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2 280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2 880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2 880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35 120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0">
                <a:tc gridSpan="16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72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12 400 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12 400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07367" y="260083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0995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2,83%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0,46%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3168" y="0"/>
            <a:ext cx="10080625" cy="595796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755C02-5C37-0F42-FCE1-6822A63047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69" b="16950"/>
          <a:stretch/>
        </p:blipFill>
        <p:spPr>
          <a:xfrm>
            <a:off x="143768" y="531018"/>
            <a:ext cx="9289032" cy="24868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7115AB-DDB6-48C4-98C3-0C9C175863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4" r="20472" b="14706"/>
          <a:stretch/>
        </p:blipFill>
        <p:spPr>
          <a:xfrm>
            <a:off x="1996009" y="2997902"/>
            <a:ext cx="6088605" cy="24868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13397A-946E-1B04-942B-24373F6F55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02" b="14708"/>
          <a:stretch/>
        </p:blipFill>
        <p:spPr>
          <a:xfrm>
            <a:off x="133866" y="2991154"/>
            <a:ext cx="1810102" cy="25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949239" y="3920779"/>
            <a:ext cx="2806186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Шкаруба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Татьяна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8-912-459-86-31 </a:t>
            </a:r>
          </a:p>
          <a:p>
            <a:pPr algn="ctr">
              <a:lnSpc>
                <a:spcPct val="110000"/>
              </a:lnSpc>
            </a:pP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tatianashkarubar@gmail.com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https://vk.com/idlitevine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831775" y="3919466"/>
            <a:ext cx="260705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Соломенникова Ксения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8-912-871-15-01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ks.limmiller@gmail.com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https://vk.com/id437952403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C29590-C749-3CEE-8C5D-4A6E87767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936" y="1334609"/>
            <a:ext cx="1944793" cy="22740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F1CB80-0BDF-FBDC-6DCB-D9CC56016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810" y="1352898"/>
            <a:ext cx="1956986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8997</TotalTime>
  <Words>1481</Words>
  <Application>Microsoft Office PowerPoint</Application>
  <PresentationFormat>Произвольный</PresentationFormat>
  <Paragraphs>411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5" baseType="lpstr">
      <vt:lpstr>Malgun Gothic</vt:lpstr>
      <vt:lpstr>MS Gothic</vt:lpstr>
      <vt:lpstr>-apple-system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Целевая аудитория проекта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70</cp:revision>
  <dcterms:created xsi:type="dcterms:W3CDTF">2022-10-14T10:42:52Z</dcterms:created>
  <dcterms:modified xsi:type="dcterms:W3CDTF">2023-06-15T07:22:56Z</dcterms:modified>
  <dc:language>ru-RU</dc:language>
</cp:coreProperties>
</file>