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11.xml.rels" ContentType="application/vnd.openxmlformats-package.relationships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png" ContentType="image/png"/>
  <Override PartName="/ppt/media/image6.jpeg" ContentType="image/jpeg"/>
  <Override PartName="/ppt/media/image5.jpeg" ContentType="image/jpeg"/>
  <Override PartName="/ppt/media/image7.png" ContentType="image/pn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dt" idx="6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201" name="PlaceHolder 5"/>
          <p:cNvSpPr>
            <a:spLocks noGrp="1"/>
          </p:cNvSpPr>
          <p:nvPr>
            <p:ph type="ftr" idx="7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202" name="PlaceHolder 6"/>
          <p:cNvSpPr>
            <a:spLocks noGrp="1"/>
          </p:cNvSpPr>
          <p:nvPr>
            <p:ph type="sldNum" idx="8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indent="0" algn="r">
              <a:buNone/>
            </a:pPr>
            <a:fld id="{53CFC8B7-1F8F-4694-886C-961BCC629EB5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100" spc="-1" strike="noStrike"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Arial"/>
              </a:rPr>
              <a:t>Базовые и критические военные и промышленные технологии для создания перспективных видов вооружения, военной и специальной техники. 2) Базовые технологии силовой электротехники. 3) Биокаталитические, биосинтетические и биосенсорные технологии. 4) Биомедицинские и ветеринарные технологии. 5) Геномные, протеомные и постгеномные технологии. 6) Клеточные технологии. 7) Компьютерное моделирование наноматериалов, наноустройств и нанотехнологий. 8) Нано-, био-, информационные, когнитивные технологии. 9) Технологии атомной энергетики, ядерного топливного цикла, безопасного обращения с радиоактивными отходами и отработавшим ядерным топливом. 10) Технологии биоинженерии. 11) Технологии диагностики наноматериалов и наноустройств. 12) Технологии доступа к широкополосным мультимедийным услугам. 13) Технологии информационных, управляющих, навигационных систем. 14) Технологии наноустройств и микросистемной техники. 15) Технологии новых и возобновляемых источников энергии, включая водородную энергетику. 16) Технологии получения и обработки конструкционных наноматериалов. 17) Технологии получения и обработки функциональных наноматериалов. 18) Технологии и программное обеспечение распределенных и высокопроизводительных вычислительных систем. 19) Технологии мониторинга и прогнозирования состояния окружающей среды, предотвращения и ликвидации ее загрязнения. 20) Технологии поиска, разведки, разработки месторождений полезных ископаемых и их добычи. 21) Технологии предупреждения и ликвидации чрезвычайных ситуаций природного и техногенного характера. 22) Технологии снижения потерь от социально значимых заболеваний. 23) Технологии создания высокоскоростных транспортных средств и интеллектуальных систем управления новыми видами транспорта. 24) Технологии создания ракетно-космической и транспортной техники нового поколения. 25) Технологии создания электронной компонентной базы и энергоэффективных световых устройств. 26) Технологии создания энергосберегающих систем транспортировки, распределения и использования энергии. 27) Технологии энергоэффективного производства и преобразования энергии на органическом топливе</a:t>
            </a:r>
            <a:endParaRPr b="0" lang="ru-RU" sz="1100" spc="-1" strike="noStrike"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  <a:ln w="0">
            <a:noFill/>
          </a:ln>
        </p:spPr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ru-RU" sz="2000" spc="-1" strike="noStrike">
                <a:latin typeface="Arial"/>
              </a:rPr>
              <a:t> </a:t>
            </a:r>
            <a:r>
              <a:rPr b="0" lang="ru-RU" sz="2000" spc="-1" strike="noStrike">
                <a:latin typeface="Arial"/>
              </a:rPr>
              <a:t>производства и 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E22FD94-2035-4129-A615-0D185A2F573D}" type="slidenum">
              <a:rPr b="0" lang="ru-RU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0FA4FF4-E1A7-4394-BB9E-70CD1081DDB6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866D984-5CE2-4237-B3AA-416214B647DB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05D98E2-4079-46E1-89F3-91147AA11174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001B49B-1531-46A5-B4F8-035C0D3041C4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AAF7D7D-037A-4EBC-807C-B5FC1B506CB7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B1F655F-DE31-44E1-8A6F-E90766C429F5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92C4202-2F5E-48AB-A006-0E2DE21139A4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5CB9ACD-A31B-46D1-B997-6AC41452F018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08BF8EA-C138-42AE-9155-4D3809253214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ED6E589-2C74-40DB-ADB6-1E68748D3A55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50ADEFE-BDC7-422D-A28A-5059144EA89A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890AEF1-99C1-4ED3-96A7-5BC4D41E656E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0078EF3-A3D8-492A-9435-60DF6818F0F8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7E8828-D2F6-423D-9BC4-A61D68EEC3EA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5105438-A6C5-4177-B6B0-EA1B968C3047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274BBED-16E6-47F6-82F1-6AAC8C8E28A3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0024733-08F9-41D0-B689-CC7B86BC3E98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37BBDA6-F9DC-4AEC-BF87-7AFEADE7809E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C86377D-5C29-43C4-BC68-F40C4293DFBA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471D20-F6D4-472B-8882-2F5F7183C813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21BD70-ABFB-49B4-815B-8BA4656178AB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AE8F24D-056D-40A0-8338-00E6AC98CCDD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1A454A6-3DD3-432E-8339-13972D32F8B3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1B57D1-B6DB-44F0-B08C-64D9221249DE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5D231CC-1D13-4FA7-853C-2D846AA7B31C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BE8E3FC-FDF2-4780-B18D-D2924EAF856E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3A30E3A-D654-4668-8A77-14574FAA37E3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C4E84D1-1873-4899-B4A0-CBAFBC9D0FFC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0FF2404-F9B0-4016-8EC6-335A87108BE1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6005B3-15F3-484B-92D9-BCBFE7B9033A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A8F5E02-1ED5-49DA-BCF3-A03297C26EA7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83B807E-BFD8-4144-B521-27079B67FB26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C5A2821-84DB-4B00-8842-38DE2F27210A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56B4139-CC70-42B0-ACAA-608106A20303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3E564B5-78AE-4B82-8BE2-20E48A8ADD82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41409C3-0FE4-46A9-AE57-3AA77885270B}" type="slidenum">
              <a:t>&lt;#&gt;</a:t>
            </a:fld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8668182-9654-48B8-9A8F-A75015E0F7DA}" type="slidenum">
              <a:t>&lt;#&gt;</a:t>
            </a:fld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6777349-7D35-40F8-998C-1D7D5FF66763}" type="slidenum">
              <a:t>&lt;#&gt;</a:t>
            </a:fld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9C7F359-7E63-4348-A0C6-8BD0221F09DF}" type="slidenum">
              <a:t>&lt;#&gt;</a:t>
            </a:fld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BFFEA2D-2DED-495C-AEE9-BC64FC5B43E1}" type="slidenum">
              <a:t>&lt;#&gt;</a:t>
            </a:fld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16BBC23-5B8D-4455-98B6-70C97ABF5B8A}" type="slidenum">
              <a:t>&lt;#&gt;</a:t>
            </a:fld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87F8E54D-4566-4B7D-8954-E7EDD1E3DDD6}" type="slidenum">
              <a:t>&lt;#&gt;</a:t>
            </a:fld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07780C5-8A0C-4AA2-B7E1-EAA65D862660}" type="slidenum">
              <a:t>&lt;#&gt;</a:t>
            </a:fld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9B48879-B815-42B6-A089-0A7ECBB5B219}" type="slidenum">
              <a:t>&lt;#&gt;</a:t>
            </a:fld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A7692C70-5CF8-4DB2-8F96-6A9734DAF33A}" type="slidenum">
              <a:t>&lt;#&gt;</a:t>
            </a:fld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57080038-28DB-4E6A-A52E-633895118213}" type="slidenum">
              <a:t>&lt;#&gt;</a:t>
            </a:fld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C895EAB-EB2B-4261-B3FA-4140116642CD}" type="slidenum">
              <a:t>&lt;#&gt;</a:t>
            </a:fld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6"/>
          <p:cNvSpPr>
            <a:spLocks noGrp="1"/>
          </p:cNvSpPr>
          <p:nvPr>
            <p:ph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7"/>
          <p:cNvSpPr>
            <a:spLocks noGrp="1"/>
          </p:cNvSpPr>
          <p:nvPr>
            <p:ph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8BF589C-19ED-45F7-8369-3C526953A42E}" type="slidenum">
              <a:t>&lt;#&gt;</a:t>
            </a:fld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D50F99A-C549-4E53-8980-1A05F886900C}" type="slidenum">
              <a:t>&lt;#&gt;</a:t>
            </a:fld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FA74915-33CB-48BC-B60E-B647DA61D0FE}" type="slidenum">
              <a:t>&lt;#&gt;</a:t>
            </a:fld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7F68651-EEBD-448D-B14B-A6D5FCC4A5A3}" type="slidenum">
              <a:t>&lt;#&gt;</a:t>
            </a:fld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6421406-5043-474C-9C60-0B912FD61647}" type="slidenum">
              <a:t>&lt;#&gt;</a:t>
            </a:fld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E7E8F78-540C-412A-AA8E-BE0C06F01028}" type="slidenum">
              <a:t>&lt;#&gt;</a:t>
            </a:fld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34D9C61-F440-43CA-8D41-7099412E68F5}" type="slidenum">
              <a:t>&lt;#&gt;</a:t>
            </a:fld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1144239-55CD-4BB1-BC25-CF04FA5B81AA}" type="slidenum">
              <a:t>&lt;#&gt;</a:t>
            </a:fld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2888586-1667-40D8-B047-10A02B212AAD}" type="slidenum">
              <a:t>&lt;#&gt;</a:t>
            </a:fld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78E104E-CFB8-4BAD-8962-AA5017455F29}" type="slidenum">
              <a:t>&lt;#&gt;</a:t>
            </a:fld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C62F727-341D-4FF0-A69A-BA43F4648E4C}" type="slidenum">
              <a:t>&lt;#&gt;</a:t>
            </a:fld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F1762EF-9CF1-4CE9-B7B2-DB4F008F8FF4}" type="slidenum">
              <a:t>&lt;#&gt;</a:t>
            </a:fld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6"/>
          <p:cNvSpPr>
            <a:spLocks noGrp="1"/>
          </p:cNvSpPr>
          <p:nvPr>
            <p:ph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7"/>
          <p:cNvSpPr>
            <a:spLocks noGrp="1"/>
          </p:cNvSpPr>
          <p:nvPr>
            <p:ph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C5B133C-EBA9-44EA-9F8D-E99D1FDE7A09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81E1E52-1AE8-4C41-9E88-B824EB0B37A9}" type="slidenum">
              <a:rPr b="0" lang="ru-RU" sz="1000" spc="-1" strike="noStrike">
                <a:solidFill>
                  <a:schemeClr val="dk2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D174D6B-265F-4490-B52C-A0B4852CFE4E}" type="slidenum">
              <a:rPr b="0" lang="ru-RU" sz="1000" spc="-1" strike="noStrike">
                <a:solidFill>
                  <a:schemeClr val="dk2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sldNum" idx="3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8E6E0BD-4E6A-4ED6-9C19-9E958D5DE2E3}" type="slidenum">
              <a:rPr b="0" lang="ru-RU" sz="1000" spc="-1" strike="noStrike">
                <a:solidFill>
                  <a:schemeClr val="dk2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sldNum" idx="4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9E26E3F-D462-4728-B73F-60FD8D508F01}" type="slidenum">
              <a:rPr b="0" lang="ru-RU" sz="1000" spc="-1" strike="noStrike">
                <a:solidFill>
                  <a:schemeClr val="dk2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ldNum" idx="5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0FDFB2F-F154-4075-8E47-6D156DFAF859}" type="slidenum">
              <a:rPr b="0" lang="ru-RU" sz="1000" spc="-1" strike="noStrike">
                <a:solidFill>
                  <a:schemeClr val="dk2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Times New Roman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png"/><Relationship Id="rId6" Type="http://schemas.openxmlformats.org/officeDocument/2006/relationships/image" Target="../media/image8.jpeg"/><Relationship Id="rId7" Type="http://schemas.openxmlformats.org/officeDocument/2006/relationships/slideLayout" Target="../slideLayouts/slideLayout2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slideLayout" Target="../slideLayouts/slideLayout2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611640" y="1563480"/>
            <a:ext cx="5399640" cy="63720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txBody>
          <a:bodyPr lIns="0" rIns="0" tIns="91440" bIns="91440" anchor="b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2000" spc="-1" strike="noStrike">
                <a:latin typeface="Times New Roman"/>
              </a:rPr>
              <a:t>Суперпозиция или кот Шрёдингера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subTitle"/>
          </p:nvPr>
        </p:nvSpPr>
        <p:spPr>
          <a:xfrm>
            <a:off x="4758480" y="3262680"/>
            <a:ext cx="3953160" cy="38880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txBody>
          <a:bodyPr lIns="0" rIns="0" tIns="91440" bIns="91440" anchor="t">
            <a:normAutofit fontScale="79000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700" spc="-1" strike="noStrike">
                <a:solidFill>
                  <a:srgbClr val="000000"/>
                </a:solidFill>
                <a:latin typeface="Times New Roman"/>
                <a:ea typeface="Arial"/>
              </a:rPr>
              <a:t>Наставник: </a:t>
            </a:r>
            <a:r>
              <a:rPr b="0" lang="ru-RU" sz="1200" spc="-1" strike="noStrike">
                <a:latin typeface="Times New Roman"/>
                <a:ea typeface="Arial"/>
              </a:rPr>
              <a:t>Акентьева Татьяна Анатольевна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05" name="Google Shape;56;p13"/>
          <p:cNvSpPr/>
          <p:nvPr/>
        </p:nvSpPr>
        <p:spPr>
          <a:xfrm>
            <a:off x="323640" y="4371840"/>
            <a:ext cx="8388000" cy="555840"/>
          </a:xfrm>
          <a:prstGeom prst="rect">
            <a:avLst/>
          </a:prstGeom>
          <a:solidFill>
            <a:schemeClr val="accent3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Технологическое направление: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«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Нано-, био-, информационные, когнитивные технологи»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/>
          </p:nvPr>
        </p:nvSpPr>
        <p:spPr>
          <a:xfrm>
            <a:off x="298800" y="1635480"/>
            <a:ext cx="3984840" cy="208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Услуга по организации образовательных программ, встречи студентов и школьников, проведение химических экспериментов, предоставление в аренду лабораторного оборудования для совместных экспериментов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2000" spc="-1" strike="noStrike">
                <a:latin typeface="Times New Roman"/>
              </a:rPr>
              <a:t>Базовая бизнес-идея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8" name="Picture 4" descr="Вебинар «Измерение цифровой грамотности учащихся основной школы с  применением доказательного подхода» | МГППУ"/>
          <p:cNvPicPr/>
          <p:nvPr/>
        </p:nvPicPr>
        <p:blipFill>
          <a:blip r:embed="rId1"/>
          <a:stretch/>
        </p:blipFill>
        <p:spPr>
          <a:xfrm>
            <a:off x="4678200" y="1306440"/>
            <a:ext cx="3781800" cy="2827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/>
          </p:nvPr>
        </p:nvSpPr>
        <p:spPr>
          <a:xfrm>
            <a:off x="456120" y="915480"/>
            <a:ext cx="3538080" cy="2232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Предприятия с химическими лабораториями, 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Предприятия с высокотехнологичным производством пищевой продукции; 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Фармацевтические фабрики 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Основной потребительский сегмент </a:t>
            </a:r>
            <a:r>
              <a:rPr b="1" lang="ru-RU" sz="1400" spc="-1" strike="noStrike">
                <a:solidFill>
                  <a:srgbClr val="000000"/>
                </a:solidFill>
                <a:latin typeface="Times New Roman"/>
              </a:rPr>
              <a:t>B2C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, </a:t>
            </a:r>
            <a:br>
              <a:rPr sz="1400"/>
            </a:b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а также: сегмент B2G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  <a:ea typeface="Arial"/>
              </a:rPr>
              <a:t>Основные потребительские сегменты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1" name="Picture 2" descr="АО «ОХК «Уралхим» расширит ассортимент минеральных удобрений"/>
          <p:cNvPicPr/>
          <p:nvPr/>
        </p:nvPicPr>
        <p:blipFill>
          <a:blip r:embed="rId1"/>
          <a:stretch/>
        </p:blipFill>
        <p:spPr>
          <a:xfrm>
            <a:off x="4199400" y="1282320"/>
            <a:ext cx="2664000" cy="1665000"/>
          </a:xfrm>
          <a:prstGeom prst="rect">
            <a:avLst/>
          </a:prstGeom>
          <a:ln w="0">
            <a:noFill/>
          </a:ln>
        </p:spPr>
      </p:pic>
      <p:pic>
        <p:nvPicPr>
          <p:cNvPr id="212" name="Рисунок 6" descr=""/>
          <p:cNvPicPr/>
          <p:nvPr/>
        </p:nvPicPr>
        <p:blipFill>
          <a:blip r:embed="rId2"/>
          <a:stretch/>
        </p:blipFill>
        <p:spPr>
          <a:xfrm>
            <a:off x="3203640" y="3491640"/>
            <a:ext cx="2214720" cy="1380240"/>
          </a:xfrm>
          <a:prstGeom prst="rect">
            <a:avLst/>
          </a:prstGeom>
          <a:ln w="0">
            <a:noFill/>
          </a:ln>
        </p:spPr>
      </p:pic>
      <p:pic>
        <p:nvPicPr>
          <p:cNvPr id="213" name="Picture 8" descr="Сибур-Нефтехим, производственное предприятие, Автозаводское ш., 65,  территория Восточный промрайон, Дзержинск — Яндекс Карты"/>
          <p:cNvPicPr/>
          <p:nvPr/>
        </p:nvPicPr>
        <p:blipFill>
          <a:blip r:embed="rId3"/>
          <a:stretch/>
        </p:blipFill>
        <p:spPr>
          <a:xfrm>
            <a:off x="5868000" y="3498120"/>
            <a:ext cx="2437200" cy="1373760"/>
          </a:xfrm>
          <a:prstGeom prst="rect">
            <a:avLst/>
          </a:prstGeom>
          <a:ln w="0">
            <a:noFill/>
          </a:ln>
        </p:spPr>
      </p:pic>
      <p:pic>
        <p:nvPicPr>
          <p:cNvPr id="214" name="Picture 10" descr="Уральская агропромышленная компания (агрохолдинг «Ашатли»)"/>
          <p:cNvPicPr/>
          <p:nvPr/>
        </p:nvPicPr>
        <p:blipFill>
          <a:blip r:embed="rId4"/>
          <a:stretch/>
        </p:blipFill>
        <p:spPr>
          <a:xfrm>
            <a:off x="7086960" y="2212200"/>
            <a:ext cx="1838160" cy="735120"/>
          </a:xfrm>
          <a:prstGeom prst="rect">
            <a:avLst/>
          </a:prstGeom>
          <a:ln w="0">
            <a:noFill/>
          </a:ln>
        </p:spPr>
      </p:pic>
      <p:pic>
        <p:nvPicPr>
          <p:cNvPr id="215" name="Picture 18" descr="ООО Агрофирма «Труд»"/>
          <p:cNvPicPr/>
          <p:nvPr/>
        </p:nvPicPr>
        <p:blipFill>
          <a:blip r:embed="rId5"/>
          <a:stretch/>
        </p:blipFill>
        <p:spPr>
          <a:xfrm>
            <a:off x="7164360" y="1272960"/>
            <a:ext cx="1541520" cy="841680"/>
          </a:xfrm>
          <a:prstGeom prst="rect">
            <a:avLst/>
          </a:prstGeom>
          <a:ln w="0">
            <a:noFill/>
          </a:ln>
        </p:spPr>
      </p:pic>
      <p:pic>
        <p:nvPicPr>
          <p:cNvPr id="216" name="Picture 20" descr="Медисорб» будет выпускать уникальный анестетик | «Новый компаньон»"/>
          <p:cNvPicPr/>
          <p:nvPr/>
        </p:nvPicPr>
        <p:blipFill>
          <a:blip r:embed="rId6"/>
          <a:stretch/>
        </p:blipFill>
        <p:spPr>
          <a:xfrm>
            <a:off x="718200" y="3491640"/>
            <a:ext cx="2075760" cy="1380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/>
          </p:nvPr>
        </p:nvSpPr>
        <p:spPr>
          <a:xfrm>
            <a:off x="251640" y="1275480"/>
            <a:ext cx="851976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i="1" lang="ru-RU" sz="1400" spc="-1" strike="noStrike">
                <a:solidFill>
                  <a:srgbClr val="000000"/>
                </a:solidFill>
                <a:latin typeface="Times New Roman"/>
              </a:rPr>
              <a:t>Пользователи: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15000"/>
              </a:lnSpc>
              <a:buClr>
                <a:srgbClr val="000000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Министерства и ведомства, отвечающие за образование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15000"/>
              </a:lnSpc>
              <a:buClr>
                <a:srgbClr val="000000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Предприятия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i="1" lang="ru-RU" sz="1400" spc="-1" strike="noStrike">
                <a:solidFill>
                  <a:srgbClr val="000000"/>
                </a:solidFill>
                <a:latin typeface="Times New Roman"/>
              </a:rPr>
              <a:t>Проблема – </a:t>
            </a:r>
            <a:r>
              <a:rPr b="0" lang="ru-RU" sz="1400" spc="-1" strike="noStrike">
                <a:latin typeface="Times New Roman"/>
              </a:rPr>
              <a:t>вузы и предприятия, заинтересованные в грамотных специалистах. </a:t>
            </a:r>
            <a:r>
              <a:rPr b="0" i="1" lang="ru-RU" sz="1400" spc="-1" strike="noStrike">
                <a:solidFill>
                  <a:srgbClr val="000000"/>
                </a:solidFill>
                <a:latin typeface="Times New Roman"/>
              </a:rPr>
              <a:t>уровень школьных знаний падает (процент поступивших в вуз выпускников СПО возрастает, в школах химия иногда преподается непрофильными преподавателями);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15000"/>
              </a:lnSpc>
              <a:buClr>
                <a:srgbClr val="000000"/>
              </a:buClr>
              <a:buFont typeface="StarSymbol"/>
              <a:buChar char="-"/>
              <a:tabLst>
                <a:tab algn="l" pos="0"/>
              </a:tabLst>
            </a:pPr>
            <a:r>
              <a:rPr b="0" i="1" lang="ru-RU" sz="1400" spc="-1" strike="noStrike">
                <a:solidFill>
                  <a:srgbClr val="000000"/>
                </a:solidFill>
                <a:latin typeface="Times New Roman"/>
              </a:rPr>
              <a:t>часто в школах отсутствуют лабораторные эксперименты по химии (преподается только теория)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i="1" lang="ru-RU" sz="1400" spc="-1" strike="noStrike">
                <a:solidFill>
                  <a:srgbClr val="000000"/>
                </a:solidFill>
                <a:latin typeface="Times New Roman"/>
              </a:rPr>
              <a:t>Обучающимся необходима территория, где можно «окунуться» в химию. Найти книги, журналы, консультационную помощь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 fontScale="91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chemeClr val="dk1"/>
                </a:solidFill>
                <a:latin typeface="Times New Roman"/>
                <a:ea typeface="Arial"/>
              </a:rPr>
              <a:t>Пользователь и его проблема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 fontScale="91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chemeClr val="dk1"/>
                </a:solidFill>
                <a:latin typeface="Times New Roman"/>
                <a:ea typeface="Arial"/>
              </a:rPr>
              <a:t>Решение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311760" y="1017360"/>
            <a:ext cx="8519760" cy="355068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pPr indent="0" algn="just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Создание коворкинг-территории для обучающихся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</a:rPr>
              <a:t>Планируется использовать наработок по виртуальным образовательным программам по химии, биохимии и смежным дисциплинам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1" name="Picture 4" descr="https://i.pinimg.com/564x/c7/92/85/c7928572e766d7ef7b736882b72ed795.jpg"/>
          <p:cNvPicPr/>
          <p:nvPr/>
        </p:nvPicPr>
        <p:blipFill>
          <a:blip r:embed="rId1"/>
          <a:stretch/>
        </p:blipFill>
        <p:spPr>
          <a:xfrm>
            <a:off x="6732360" y="1895760"/>
            <a:ext cx="1724400" cy="3062880"/>
          </a:xfrm>
          <a:prstGeom prst="rect">
            <a:avLst/>
          </a:prstGeom>
          <a:ln w="0">
            <a:noFill/>
          </a:ln>
        </p:spPr>
      </p:pic>
      <p:pic>
        <p:nvPicPr>
          <p:cNvPr id="222" name="Picture 10" descr="https://i.pinimg.com/enabled_hi/564x/e5/60/5e/e5605e80a952e057eee127c9002ef9b1.jpg"/>
          <p:cNvPicPr/>
          <p:nvPr/>
        </p:nvPicPr>
        <p:blipFill>
          <a:blip r:embed="rId2"/>
          <a:stretch/>
        </p:blipFill>
        <p:spPr>
          <a:xfrm>
            <a:off x="3693600" y="1895760"/>
            <a:ext cx="2296080" cy="3062880"/>
          </a:xfrm>
          <a:prstGeom prst="rect">
            <a:avLst/>
          </a:prstGeom>
          <a:ln w="0">
            <a:noFill/>
          </a:ln>
        </p:spPr>
      </p:pic>
      <p:pic>
        <p:nvPicPr>
          <p:cNvPr id="223" name="Picture 2" descr="Виртуальная лаборатория по химии (VR Chemistry Lab) (лицензия на 1 год)  купить в интернет-магазине &quot;Виртуальные Очки&quot;"/>
          <p:cNvPicPr/>
          <p:nvPr/>
        </p:nvPicPr>
        <p:blipFill>
          <a:blip r:embed="rId3"/>
          <a:stretch/>
        </p:blipFill>
        <p:spPr>
          <a:xfrm>
            <a:off x="827640" y="1946520"/>
            <a:ext cx="2543400" cy="1416960"/>
          </a:xfrm>
          <a:prstGeom prst="rect">
            <a:avLst/>
          </a:prstGeom>
          <a:ln w="0">
            <a:noFill/>
          </a:ln>
        </p:spPr>
      </p:pic>
      <p:pic>
        <p:nvPicPr>
          <p:cNvPr id="224" name="Picture 4" descr="Виртуальная химия - YouTube"/>
          <p:cNvPicPr/>
          <p:nvPr/>
        </p:nvPicPr>
        <p:blipFill>
          <a:blip r:embed="rId4"/>
          <a:stretch/>
        </p:blipFill>
        <p:spPr>
          <a:xfrm>
            <a:off x="755640" y="3561120"/>
            <a:ext cx="2520000" cy="1417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347040" y="1707480"/>
            <a:ext cx="8519760" cy="194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1800" spc="-1" strike="noStrike">
                <a:latin typeface="Times New Roman"/>
              </a:rPr>
              <a:t>Аналоги в вузах Перми:</a:t>
            </a:r>
            <a:br>
              <a:rPr sz="1800"/>
            </a:br>
            <a:br>
              <a:rPr sz="1800"/>
            </a:br>
            <a:r>
              <a:rPr b="0" lang="ru-RU" sz="1800" spc="-1" strike="noStrike">
                <a:latin typeface="Times New Roman"/>
              </a:rPr>
              <a:t>1. Креативные пространства ПГНИУ - коворкинг для студенческих сообществ университета;</a:t>
            </a:r>
            <a:br>
              <a:rPr sz="1800"/>
            </a:br>
            <a:r>
              <a:rPr b="0" lang="ru-RU" sz="1800" spc="-1" strike="noStrike">
                <a:latin typeface="Times New Roman"/>
              </a:rPr>
              <a:t>2. Технопарк Пермь;</a:t>
            </a:r>
            <a:br>
              <a:rPr sz="1800"/>
            </a:br>
            <a:r>
              <a:rPr b="0" lang="ru-RU" sz="1800" spc="-1" strike="noStrike">
                <a:latin typeface="Times New Roman"/>
              </a:rPr>
              <a:t>3. Коворкинг-кафе ПГГПУ «Кампус»;</a:t>
            </a:r>
            <a:br>
              <a:rPr sz="1800"/>
            </a:br>
            <a:r>
              <a:rPr b="0" lang="ru-RU" sz="1800" spc="-1" strike="noStrike">
                <a:latin typeface="Times New Roman"/>
              </a:rPr>
              <a:t>4. Бренд-зоны компании СИБУР, Лукойл в ПНИПУ;</a:t>
            </a:r>
            <a:br>
              <a:rPr sz="1800"/>
            </a:br>
            <a:r>
              <a:rPr b="0" lang="ru-RU" sz="1800" spc="-1" strike="noStrike">
                <a:latin typeface="Times New Roman"/>
              </a:rPr>
              <a:t>5. Точка кипения (завод Шпагина)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Заголовок 1"/>
          <p:cNvSpPr/>
          <p:nvPr/>
        </p:nvSpPr>
        <p:spPr>
          <a:xfrm>
            <a:off x="347040" y="411480"/>
            <a:ext cx="8519760" cy="5036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Аналоги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2000" spc="-1" strike="noStrike">
                <a:latin typeface="Times New Roman"/>
              </a:rPr>
              <a:t>Характеристика будущего продукта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28" name="Объект 4"/>
          <p:cNvGraphicFramePr/>
          <p:nvPr/>
        </p:nvGraphicFramePr>
        <p:xfrm>
          <a:off x="311760" y="1152360"/>
          <a:ext cx="4157280" cy="3415680"/>
        </p:xfrm>
        <a:graphic>
          <a:graphicData uri="http://schemas.openxmlformats.org/drawingml/2006/table">
            <a:tbl>
              <a:tblPr/>
              <a:tblGrid>
                <a:gridCol w="4157640"/>
              </a:tblGrid>
              <a:tr h="3415680">
                <a:tc>
                  <a:txBody>
                    <a:bodyPr lIns="33480" rIns="33480" tIns="33480" bIns="33480" anchor="t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tabLst>
                          <a:tab algn="l" pos="27432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Формы продукта: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tabLst>
                          <a:tab algn="l" pos="27432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1. Мастер классы,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tabLst>
                          <a:tab algn="l" pos="27432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2. Обучающие видео,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tabLst>
                          <a:tab algn="l" pos="27432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3. Он-лайн курсы,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tabLst>
                          <a:tab algn="l" pos="27432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4. VR-формат обучающих уроков,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tabLst>
                          <a:tab algn="l" pos="27432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5. Тематические игры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tabLst>
                          <a:tab algn="l" pos="27432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6. Тематика материала связана с сельским хозяйством (удобрения, определения качества продуктов, биохимические процессы, биотехнология, биохимия), производство пищевых продуктов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anchor="t" marL="33480" marR="33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29" name="Picture 2" descr="Школа для молодых ученых «Фундаментальная и прикладная микробиология» /  Новости / город Пущино Городского округа Серпухов"/>
          <p:cNvPicPr/>
          <p:nvPr/>
        </p:nvPicPr>
        <p:blipFill>
          <a:blip r:embed="rId1"/>
          <a:stretch/>
        </p:blipFill>
        <p:spPr>
          <a:xfrm>
            <a:off x="3488400" y="3577680"/>
            <a:ext cx="2163600" cy="1421280"/>
          </a:xfrm>
          <a:prstGeom prst="rect">
            <a:avLst/>
          </a:prstGeom>
          <a:ln w="0">
            <a:noFill/>
          </a:ln>
        </p:spPr>
      </p:pic>
      <p:pic>
        <p:nvPicPr>
          <p:cNvPr id="230" name="Picture 4" descr="Если ХОЧЕШЬ ПОНЯТЬ химию, то посмотри это видео. Химия с нуля — Как  составить Изомеры - YouTube"/>
          <p:cNvPicPr/>
          <p:nvPr/>
        </p:nvPicPr>
        <p:blipFill>
          <a:blip r:embed="rId2"/>
          <a:stretch/>
        </p:blipFill>
        <p:spPr>
          <a:xfrm>
            <a:off x="6375240" y="3550320"/>
            <a:ext cx="2487240" cy="1399320"/>
          </a:xfrm>
          <a:prstGeom prst="rect">
            <a:avLst/>
          </a:prstGeom>
          <a:ln w="0">
            <a:noFill/>
          </a:ln>
        </p:spPr>
      </p:pic>
      <p:pic>
        <p:nvPicPr>
          <p:cNvPr id="231" name="Picture 8" descr="MEL Science запустил уроки по химии в виртуальной реальности |  Занимательная робототехника"/>
          <p:cNvPicPr/>
          <p:nvPr/>
        </p:nvPicPr>
        <p:blipFill>
          <a:blip r:embed="rId3"/>
          <a:stretch/>
        </p:blipFill>
        <p:spPr>
          <a:xfrm>
            <a:off x="5076000" y="1059480"/>
            <a:ext cx="2808000" cy="2181600"/>
          </a:xfrm>
          <a:prstGeom prst="rect">
            <a:avLst/>
          </a:prstGeom>
          <a:ln w="0">
            <a:noFill/>
          </a:ln>
        </p:spPr>
      </p:pic>
      <p:pic>
        <p:nvPicPr>
          <p:cNvPr id="232" name="Picture 10" descr="Химические игры | Металлургический портал MetalSpace.ru"/>
          <p:cNvPicPr/>
          <p:nvPr/>
        </p:nvPicPr>
        <p:blipFill>
          <a:blip r:embed="rId4"/>
          <a:stretch/>
        </p:blipFill>
        <p:spPr>
          <a:xfrm>
            <a:off x="816840" y="3577680"/>
            <a:ext cx="1865880" cy="1399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311760" y="313200"/>
            <a:ext cx="8519760" cy="67392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txBody>
          <a:bodyPr lIns="0" rIns="0" tIns="91440" bIns="91440" anchor="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2000" spc="-1" strike="noStrike">
                <a:latin typeface="Times New Roman"/>
              </a:rPr>
              <a:t>Преимущества продукта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Прямоугольник 1"/>
          <p:cNvSpPr/>
          <p:nvPr/>
        </p:nvSpPr>
        <p:spPr>
          <a:xfrm>
            <a:off x="251640" y="1419480"/>
            <a:ext cx="8712720" cy="296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tabLst>
                <a:tab algn="l" pos="27432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Ценностное предложение 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7000"/>
              </a:lnSpc>
              <a:tabLst>
                <a:tab algn="l" pos="27432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</a:tabLst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7000"/>
              </a:lnSpc>
              <a:tabLst>
                <a:tab algn="l" pos="27432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1. Проект несет образовательную составляющую - подготовка кадров для предприятий и организаций Перми и Пермского края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7000"/>
              </a:lnSpc>
              <a:tabLst>
                <a:tab algn="l" pos="27432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2. Будут использованы</a:t>
            </a:r>
            <a:r>
              <a:rPr b="0" lang="en-US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VR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и </a:t>
            </a:r>
            <a:r>
              <a:rPr b="0" lang="en-US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AR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Arial"/>
              </a:rPr>
              <a:t> технологии для создания обучающих игр, демонстрационных опытов по химии, устройств приборов, установок. Обучающие видео работы с приборами и установками (строение, принцип работы)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27432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3. Будут проведены онлайн и офлайн практики от работодателей г. Перми и Пермского края (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предприятия с химическими лабораториями, высокотехнологичным производством пищевой продукции и фармацевтические фабрики)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" sz="2000" spc="-1" strike="noStrike">
                <a:solidFill>
                  <a:schemeClr val="dk1"/>
                </a:solidFill>
                <a:latin typeface="Times New Roman"/>
                <a:ea typeface="Arial"/>
              </a:rPr>
              <a:t>Анализ рынка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263520" y="1487160"/>
            <a:ext cx="8568000" cy="353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9000"/>
          </a:bodyPr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ru-RU" sz="1700" spc="-1" strike="noStrike">
                <a:latin typeface="Times New Roman"/>
              </a:rPr>
              <a:t>Анализ рынка показал, что этот сектор перспективный и наблюдается рост потребности в образовании, мы надеемся, что найдем свою нишу в этом секторе экономики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7" name="Picture 4" descr="evolyutsiya-2"/>
          <p:cNvPicPr/>
          <p:nvPr/>
        </p:nvPicPr>
        <p:blipFill>
          <a:blip r:embed="rId1"/>
          <a:stretch/>
        </p:blipFill>
        <p:spPr>
          <a:xfrm>
            <a:off x="1187640" y="1275480"/>
            <a:ext cx="2424960" cy="1872000"/>
          </a:xfrm>
          <a:prstGeom prst="rect">
            <a:avLst/>
          </a:prstGeom>
          <a:ln w="0">
            <a:noFill/>
          </a:ln>
        </p:spPr>
      </p:pic>
      <p:pic>
        <p:nvPicPr>
          <p:cNvPr id="238" name="Picture 6" descr="Алексей Ручков / цифровизация и цифровая трансформация @ruchkov.alex"/>
          <p:cNvPicPr/>
          <p:nvPr/>
        </p:nvPicPr>
        <p:blipFill>
          <a:blip r:embed="rId2"/>
          <a:stretch/>
        </p:blipFill>
        <p:spPr>
          <a:xfrm>
            <a:off x="4537080" y="1275480"/>
            <a:ext cx="3677040" cy="1945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311760" y="267480"/>
            <a:ext cx="8519760" cy="431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  <a:ea typeface="Arial"/>
              </a:rPr>
              <a:t>Промежуточный итог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107640" y="699480"/>
            <a:ext cx="8928720" cy="417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IBM Plex Sans"/>
              </a:rPr>
              <a:t>Наш продукт - услуга по организации образовательных программ, встречи студентов и школьников, проведение химических экспериментов, предоставление в аренду лабораторного оборудования для совместных экспериментов.</a:t>
            </a:r>
            <a:endParaRPr b="0" lang="ru-RU" sz="1400" spc="-1" strike="noStrike">
              <a:latin typeface="Arial"/>
            </a:endParaRPr>
          </a:p>
          <a:p>
            <a:pPr indent="0" algn="just">
              <a:lnSpc>
                <a:spcPct val="107000"/>
              </a:lnSpc>
              <a:buNone/>
              <a:tabLst>
                <a:tab algn="l" pos="27432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</a:tabLst>
            </a:pPr>
            <a:endParaRPr b="0" lang="ru-RU" sz="1400" spc="-1" strike="noStrike">
              <a:latin typeface="Arial"/>
            </a:endParaRPr>
          </a:p>
          <a:p>
            <a:pPr indent="0" algn="just">
              <a:lnSpc>
                <a:spcPct val="107000"/>
              </a:lnSpc>
              <a:buNone/>
              <a:tabLst>
                <a:tab algn="l" pos="27432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Проект участвует в подготовке кадров для предприятий и организаций Перми и Пермского края</a:t>
            </a:r>
            <a:endParaRPr b="0" lang="ru-RU" sz="14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Запрос - нам необходимы: </a:t>
            </a:r>
            <a:endParaRPr b="0" lang="ru-RU" sz="14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1. Компьютер </a:t>
            </a:r>
            <a:endParaRPr b="0" lang="ru-RU" sz="14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2. </a:t>
            </a: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VR-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очки</a:t>
            </a:r>
            <a:endParaRPr b="0" lang="ru-RU" sz="14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3. </a:t>
            </a:r>
            <a:r>
              <a:rPr b="0" lang="ru-RU" sz="1400" spc="-1" strike="noStrike">
                <a:latin typeface="Times New Roman"/>
                <a:ea typeface="DejaVu Sans"/>
              </a:rPr>
              <a:t>VR джойстики и контроллеры</a:t>
            </a:r>
            <a:endParaRPr b="0" lang="ru-RU" sz="1400" spc="-1" strike="noStrike"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latin typeface="Times New Roman"/>
                <a:ea typeface="DejaVu Sans"/>
              </a:rPr>
              <a:t>4. Специалисты для написания программного продукта</a:t>
            </a: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 fontScale="91000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chemeClr val="dk1"/>
                </a:solidFill>
                <a:latin typeface="Times New Roman"/>
                <a:ea typeface="Arial"/>
              </a:rPr>
              <a:t>Команда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rmAutofit/>
          </a:bodyPr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Пепеляева Виктория Сергеевна - 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аналитик проекта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Смирнова Екатерина Сергеевна - 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технический лидер проекта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Шашмурина Татьяна Вячеславовн – менеджер проекта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Исполнители бакалавры 1 курса направления подготовки 35.03.07 Технология производства и переработки сельскохозяйственной продукции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Arial"/>
              </a:rPr>
              <a:t>Акентьева Татьяна Анатольевна, доцент ПГАТУ– научный руководитель проекта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670</TotalTime>
  <Application>View_PPTX_PLUS/7.4.0.3$Windows_X86_64 LibreOffice_project/</Application>
  <AppVersion>15.0000</AppVersion>
  <Words>742</Words>
  <Paragraphs>75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Вадим</dc:creator>
  <dc:description/>
  <dc:language>ru-RU</dc:language>
  <cp:lastModifiedBy>Секретарь деканата ФПАЭТ</cp:lastModifiedBy>
  <dcterms:modified xsi:type="dcterms:W3CDTF">2024-10-31T05:53:38Z</dcterms:modified>
  <cp:revision>69</cp:revision>
  <dc:subject/>
  <dc:title>Название проекта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Экран (16:9)</vt:lpwstr>
  </property>
  <property fmtid="{D5CDD505-2E9C-101B-9397-08002B2CF9AE}" pid="4" name="Slides">
    <vt:i4>11</vt:i4>
  </property>
</Properties>
</file>