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2" r:id="rId2"/>
    <p:sldId id="306" r:id="rId3"/>
    <p:sldId id="307" r:id="rId4"/>
    <p:sldId id="308" r:id="rId5"/>
    <p:sldId id="309" r:id="rId6"/>
    <p:sldId id="311" r:id="rId7"/>
    <p:sldId id="312" r:id="rId8"/>
    <p:sldId id="313" r:id="rId9"/>
    <p:sldId id="31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B5D8E1"/>
    <a:srgbClr val="FD493D"/>
    <a:srgbClr val="9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«Разработка гидропонной установки для </a:t>
            </a:r>
            <a:r>
              <a:rPr lang="ru-RU" sz="2800" dirty="0" err="1"/>
              <a:t>ситифермерства</a:t>
            </a:r>
            <a:r>
              <a:rPr lang="ru-RU" sz="2800" dirty="0"/>
              <a:t> с функциями </a:t>
            </a:r>
            <a:r>
              <a:rPr lang="ru-RU" sz="2800" dirty="0" err="1"/>
              <a:t>саморегуляции</a:t>
            </a:r>
            <a:r>
              <a:rPr lang="ru-RU" sz="2800" dirty="0"/>
              <a:t>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Олькиницкий Константин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0955" y="1211241"/>
            <a:ext cx="52705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Актуальность нашего проекта связана с широкой популярностью использования гидропонных технологий в </a:t>
            </a:r>
            <a:r>
              <a:rPr lang="ru-RU" sz="2000" dirty="0" err="1"/>
              <a:t>агропромышленности</a:t>
            </a:r>
            <a:r>
              <a:rPr lang="ru-RU" sz="2000" dirty="0"/>
              <a:t> и </a:t>
            </a:r>
            <a:r>
              <a:rPr lang="ru-RU" sz="2000" dirty="0" err="1"/>
              <a:t>ситифермерстве</a:t>
            </a:r>
            <a:r>
              <a:rPr lang="ru-RU" sz="2000" dirty="0"/>
              <a:t>. Согласно аналитикам </a:t>
            </a:r>
            <a:r>
              <a:rPr lang="ru-RU" sz="2000" dirty="0" err="1"/>
              <a:t>Grand</a:t>
            </a:r>
            <a:endParaRPr lang="ru-RU" sz="2000" dirty="0"/>
          </a:p>
          <a:p>
            <a:r>
              <a:rPr lang="ru-RU" sz="2000" dirty="0" err="1"/>
              <a:t>View</a:t>
            </a:r>
            <a:r>
              <a:rPr lang="ru-RU" sz="2000" dirty="0"/>
              <a:t> </a:t>
            </a:r>
            <a:r>
              <a:rPr lang="ru-RU" sz="2000" dirty="0" err="1"/>
              <a:t>Research</a:t>
            </a:r>
            <a:r>
              <a:rPr lang="ru-RU" sz="2000" dirty="0"/>
              <a:t>, в 2017 г. рынок «умного фермерства» в РФ составлял</a:t>
            </a:r>
          </a:p>
          <a:p>
            <a:r>
              <a:rPr lang="ru-RU" sz="2000" dirty="0"/>
              <a:t>221 млн долл. и будет ежегодно прирастать на 5 %. Такие решения обладают повышенной экономичностью ресурсов и большей урожайностью по сравнению с классическим земледелием. Однако, на данный момент на рынке практически не представлены готовые гидропонные системы для домашнего использования с интегрированной функцией </a:t>
            </a:r>
            <a:r>
              <a:rPr lang="ru-RU" sz="2000" dirty="0" err="1"/>
              <a:t>саморегуляции</a:t>
            </a:r>
            <a:r>
              <a:rPr lang="ru-RU" sz="2000" dirty="0"/>
              <a:t> и цифровым управлением.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8" r="14254"/>
          <a:stretch/>
        </p:blipFill>
        <p:spPr>
          <a:xfrm>
            <a:off x="6003143" y="0"/>
            <a:ext cx="6188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5483" y="1269535"/>
            <a:ext cx="44626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Стагнация урожайности, экономическая и экологическая неэффективности использования земли и финансовых ресурсов</a:t>
            </a:r>
          </a:p>
          <a:p>
            <a:pPr marL="342900" indent="-342900">
              <a:buAutoNum type="arabicPeriod"/>
            </a:pPr>
            <a:r>
              <a:rPr lang="ru-RU" sz="2000" dirty="0"/>
              <a:t>Угроза социального коллапса в сельской местности, особенно в сегментах малых и семейных хозяйств</a:t>
            </a:r>
          </a:p>
          <a:p>
            <a:pPr marL="342900" indent="-342900">
              <a:buAutoNum type="arabicPeriod"/>
            </a:pPr>
            <a:r>
              <a:rPr lang="ru-RU" sz="2000" dirty="0"/>
              <a:t>Растущая по всему миру, зависимость фермеров от глобальных производителей сельскохозяйственных материалов, их техники и технологических решений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795" y="352625"/>
            <a:ext cx="4466605" cy="29777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/>
          <a:stretch/>
        </p:blipFill>
        <p:spPr>
          <a:xfrm>
            <a:off x="6543794" y="3528208"/>
            <a:ext cx="4466605" cy="26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4"/>
          <a:stretch/>
        </p:blipFill>
        <p:spPr>
          <a:xfrm>
            <a:off x="7704841" y="0"/>
            <a:ext cx="448715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5483" y="1040803"/>
            <a:ext cx="69923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Гидропонная система периодического затопления встроенным контроллером и датчиками</a:t>
            </a:r>
            <a:r>
              <a:rPr lang="en-US" sz="2000" dirty="0"/>
              <a:t>: pH, TDS, EC, </a:t>
            </a:r>
            <a:r>
              <a:rPr lang="ru-RU" sz="2000" dirty="0"/>
              <a:t>температуры и уровня воды, температуры и влажности воздуха. </a:t>
            </a:r>
          </a:p>
          <a:p>
            <a:r>
              <a:rPr lang="ru-RU" sz="2000" dirty="0"/>
              <a:t>Контроллер позволяет моментально определять текущую концентрацию питательных веществ в растворе, осуществлять их корректировку согласно установленным пользователем параметров. Также использование контроллера позволяет осуществлять запрограммированный полив и включение</a:t>
            </a:r>
            <a:r>
              <a:rPr lang="en-US" sz="2000" dirty="0"/>
              <a:t>/</a:t>
            </a:r>
            <a:r>
              <a:rPr lang="ru-RU" sz="2000" dirty="0"/>
              <a:t>выключение освещения с использованием </a:t>
            </a:r>
            <a:r>
              <a:rPr lang="en-US" sz="2000" dirty="0"/>
              <a:t>PWM </a:t>
            </a:r>
            <a:r>
              <a:rPr lang="ru-RU" sz="2000" dirty="0"/>
              <a:t>технологии, что позволяет наиболее точно сымитировать восход и закат солнца и создать максимально естественные условия произрастания растений.</a:t>
            </a:r>
          </a:p>
          <a:p>
            <a:r>
              <a:rPr lang="ru-RU" sz="2000" dirty="0"/>
              <a:t>Встроенная поддержка </a:t>
            </a:r>
            <a:r>
              <a:rPr lang="en-US" sz="2000" dirty="0"/>
              <a:t>Wi-Fi </a:t>
            </a:r>
            <a:r>
              <a:rPr lang="ru-RU" sz="2000" dirty="0"/>
              <a:t>и </a:t>
            </a:r>
            <a:r>
              <a:rPr lang="en-US" sz="2000" dirty="0"/>
              <a:t>Bluetooth </a:t>
            </a:r>
            <a:r>
              <a:rPr lang="ru-RU" sz="2000" dirty="0"/>
              <a:t>дает возможность осуществлять контроль текущих параметров питательного раствора, а также поддержку пользовательских настроек по внесению удобрений, автоматического полива и продолжительности светового дня.</a:t>
            </a:r>
          </a:p>
        </p:txBody>
      </p: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 и конкурентов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859542" y="353951"/>
            <a:ext cx="5835111" cy="58351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287000" y="1208868"/>
            <a:ext cx="4980194" cy="498019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748037" y="2130943"/>
            <a:ext cx="4058119" cy="40581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195531" y="3037668"/>
            <a:ext cx="3151394" cy="3151394"/>
          </a:xfrm>
          <a:prstGeom prst="ellips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921233" y="327913"/>
            <a:ext cx="16999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PAM</a:t>
            </a:r>
            <a:endParaRPr lang="ru-RU" sz="54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918236" y="1229428"/>
            <a:ext cx="16999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TAM</a:t>
            </a:r>
            <a:endParaRPr lang="ru-RU" sz="5400" b="0" cap="none" spc="0" dirty="0">
              <a:ln w="0"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27101" y="2122641"/>
            <a:ext cx="16999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SAM</a:t>
            </a:r>
            <a:endParaRPr lang="ru-RU" sz="5400" b="0" cap="none" spc="0" dirty="0">
              <a:ln w="0">
                <a:solidFill>
                  <a:schemeClr val="accent1">
                    <a:lumMod val="40000"/>
                    <a:lumOff val="60000"/>
                  </a:schemeClr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969304" y="3066531"/>
            <a:ext cx="16999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SOM</a:t>
            </a:r>
            <a:endParaRPr lang="ru-RU" sz="54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27752" y="632117"/>
            <a:ext cx="63830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Всемирный рынок оборудования для образовательных организаций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583063" y="1414425"/>
            <a:ext cx="63703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Российский рынок оборудования для образовательных организаций</a:t>
            </a:r>
          </a:p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Экспорт в страны СНГ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355119" y="2334652"/>
            <a:ext cx="28262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Рынок регионального уровня</a:t>
            </a:r>
          </a:p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Москва и МО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89948" y="3801413"/>
            <a:ext cx="39742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Локальные образовательные учреждения</a:t>
            </a:r>
          </a:p>
          <a:p>
            <a:pPr algn="ctr"/>
            <a:r>
              <a:rPr lang="ru-RU" sz="1600" b="1" dirty="0" err="1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Маркетплейсы</a:t>
            </a:r>
            <a:endParaRPr lang="ru-RU" sz="1600" b="1" dirty="0">
              <a:ln w="10160" cap="flat">
                <a:solidFill>
                  <a:schemeClr val="accent5"/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Семинары</a:t>
            </a:r>
            <a:r>
              <a:rPr lang="en-US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и конференции</a:t>
            </a:r>
          </a:p>
          <a:p>
            <a:pPr algn="ctr"/>
            <a:r>
              <a:rPr lang="ru-RU" sz="1600" b="1" dirty="0">
                <a:ln w="10160" cap="flat">
                  <a:solidFill>
                    <a:schemeClr val="accent5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Специализированные выставки</a:t>
            </a:r>
          </a:p>
        </p:txBody>
      </p:sp>
      <p:pic>
        <p:nvPicPr>
          <p:cNvPr id="27" name="Picture 2" descr="https://static.insales-cdn.com/images/collections/1/3089/88984593/e-mode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24" y="2828033"/>
            <a:ext cx="2332196" cy="82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9" t="51620" r="23240" b="-696"/>
          <a:stretch/>
        </p:blipFill>
        <p:spPr>
          <a:xfrm>
            <a:off x="3172793" y="1128129"/>
            <a:ext cx="2022673" cy="963213"/>
          </a:xfrm>
          <a:prstGeom prst="rect">
            <a:avLst/>
          </a:prstGeom>
        </p:spPr>
      </p:pic>
      <p:pic>
        <p:nvPicPr>
          <p:cNvPr id="32" name="Picture 4" descr="https://growstuff.ru/upload/iblock/824/t5urvi2p67grlvj9tait9v4prlwbfav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5" r="10337"/>
          <a:stretch/>
        </p:blipFill>
        <p:spPr bwMode="auto">
          <a:xfrm>
            <a:off x="420956" y="4623596"/>
            <a:ext cx="2028259" cy="9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5" y="1128128"/>
            <a:ext cx="2279241" cy="72366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9" r="23240" b="50924"/>
          <a:stretch/>
        </p:blipFill>
        <p:spPr>
          <a:xfrm>
            <a:off x="3161095" y="4561196"/>
            <a:ext cx="2142670" cy="96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23" y="-789555"/>
            <a:ext cx="5307727" cy="75078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93857" y="1271478"/>
            <a:ext cx="10105580" cy="794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Целевой аудиторией нашего проекта являются частные лица и общеобразовательные организации, повышающие осведомлённость населения об альтернативных способах выращивания различных культур.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7" r="-1"/>
          <a:stretch/>
        </p:blipFill>
        <p:spPr>
          <a:xfrm>
            <a:off x="7024261" y="2347489"/>
            <a:ext cx="3644388" cy="3852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4" r="13959"/>
          <a:stretch/>
        </p:blipFill>
        <p:spPr>
          <a:xfrm>
            <a:off x="1330440" y="2406149"/>
            <a:ext cx="4718786" cy="37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65187"/>
              </p:ext>
            </p:extLst>
          </p:nvPr>
        </p:nvGraphicFramePr>
        <p:xfrm>
          <a:off x="673166" y="914400"/>
          <a:ext cx="10889838" cy="566953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77967">
                  <a:extLst>
                    <a:ext uri="{9D8B030D-6E8A-4147-A177-3AD203B41FA5}">
                      <a16:colId xmlns:a16="http://schemas.microsoft.com/office/drawing/2014/main" val="3927490125"/>
                    </a:ext>
                  </a:extLst>
                </a:gridCol>
                <a:gridCol w="2177967">
                  <a:extLst>
                    <a:ext uri="{9D8B030D-6E8A-4147-A177-3AD203B41FA5}">
                      <a16:colId xmlns:a16="http://schemas.microsoft.com/office/drawing/2014/main" val="1875680317"/>
                    </a:ext>
                  </a:extLst>
                </a:gridCol>
                <a:gridCol w="1088985">
                  <a:extLst>
                    <a:ext uri="{9D8B030D-6E8A-4147-A177-3AD203B41FA5}">
                      <a16:colId xmlns:a16="http://schemas.microsoft.com/office/drawing/2014/main" val="1622839801"/>
                    </a:ext>
                  </a:extLst>
                </a:gridCol>
                <a:gridCol w="1088985">
                  <a:extLst>
                    <a:ext uri="{9D8B030D-6E8A-4147-A177-3AD203B41FA5}">
                      <a16:colId xmlns:a16="http://schemas.microsoft.com/office/drawing/2014/main" val="3681550891"/>
                    </a:ext>
                  </a:extLst>
                </a:gridCol>
                <a:gridCol w="2177967">
                  <a:extLst>
                    <a:ext uri="{9D8B030D-6E8A-4147-A177-3AD203B41FA5}">
                      <a16:colId xmlns:a16="http://schemas.microsoft.com/office/drawing/2014/main" val="879106008"/>
                    </a:ext>
                  </a:extLst>
                </a:gridCol>
                <a:gridCol w="2177967">
                  <a:extLst>
                    <a:ext uri="{9D8B030D-6E8A-4147-A177-3AD203B41FA5}">
                      <a16:colId xmlns:a16="http://schemas.microsoft.com/office/drawing/2014/main" val="215109041"/>
                    </a:ext>
                  </a:extLst>
                </a:gridCol>
              </a:tblGrid>
              <a:tr h="2149666"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Ключевые</a:t>
                      </a:r>
                      <a:r>
                        <a:rPr lang="ru-RU" sz="1600" baseline="0" dirty="0"/>
                        <a:t> партнеры</a:t>
                      </a:r>
                    </a:p>
                    <a:p>
                      <a:endParaRPr lang="ru-RU" sz="1600" baseline="0" dirty="0"/>
                    </a:p>
                    <a:p>
                      <a:r>
                        <a:rPr lang="ru-RU" sz="1600" b="0" baseline="0" dirty="0"/>
                        <a:t>ООО «Поинт 12М» — аренда производственного оборудования и персонала;</a:t>
                      </a:r>
                    </a:p>
                    <a:p>
                      <a:r>
                        <a:rPr lang="ru-RU" sz="1600" b="0" dirty="0"/>
                        <a:t>АО </a:t>
                      </a:r>
                      <a:r>
                        <a:rPr lang="ru-RU" sz="1600" b="0" baseline="0" dirty="0"/>
                        <a:t>«</a:t>
                      </a:r>
                      <a:r>
                        <a:rPr lang="ru-RU" sz="1600" b="0" dirty="0"/>
                        <a:t>ЧИП И ДИП</a:t>
                      </a:r>
                      <a:r>
                        <a:rPr lang="ru-RU" sz="1600" b="0" baseline="0" dirty="0"/>
                        <a:t>» — поставщик электронных компонентов;</a:t>
                      </a:r>
                      <a:endParaRPr lang="ru-RU" sz="16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/>
                        <a:t>ООО «Бизнес Электроника» — импорт электронных компонентов от производителя.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Ключевые виды деятельности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b="0" dirty="0"/>
                        <a:t>Изготовление</a:t>
                      </a:r>
                      <a:r>
                        <a:rPr lang="ru-RU" sz="1600" b="0" baseline="0" dirty="0"/>
                        <a:t> гидропонного оборудования.</a:t>
                      </a:r>
                      <a:endParaRPr lang="ru-RU" sz="1600" b="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600" dirty="0"/>
                        <a:t>Ценностные предложения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b="0" dirty="0"/>
                        <a:t>Интеграция в</a:t>
                      </a:r>
                      <a:r>
                        <a:rPr lang="ru-RU" sz="1600" b="0" baseline="0" dirty="0"/>
                        <a:t> </a:t>
                      </a:r>
                      <a:r>
                        <a:rPr lang="en-US" sz="1600" b="0" baseline="0" dirty="0" err="1"/>
                        <a:t>IoT</a:t>
                      </a:r>
                      <a:r>
                        <a:rPr lang="ru-RU" sz="1600" b="0" baseline="0" dirty="0"/>
                        <a:t>;</a:t>
                      </a:r>
                    </a:p>
                    <a:p>
                      <a:r>
                        <a:rPr lang="ru-RU" sz="1600" b="0" baseline="0" dirty="0"/>
                        <a:t>Удобство пользования;</a:t>
                      </a:r>
                    </a:p>
                    <a:p>
                      <a:r>
                        <a:rPr lang="ru-RU" sz="1600" b="0" baseline="0" dirty="0"/>
                        <a:t>Экономия большого количества времени на уходе за растениями;</a:t>
                      </a:r>
                    </a:p>
                    <a:p>
                      <a:r>
                        <a:rPr lang="ru-RU" sz="1600" b="0" baseline="0" dirty="0"/>
                        <a:t>Информативность процесса;</a:t>
                      </a:r>
                    </a:p>
                    <a:p>
                      <a:r>
                        <a:rPr lang="ru-RU" sz="1600" b="0" baseline="0" dirty="0"/>
                        <a:t>Доступность информации.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Взаимоотношения с клиентами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b="0" dirty="0"/>
                        <a:t>Аграрные мастер-классы;</a:t>
                      </a:r>
                    </a:p>
                    <a:p>
                      <a:r>
                        <a:rPr lang="ru-RU" sz="1600" b="0" dirty="0"/>
                        <a:t>Агрономическое сопровождение на всех этапах выращивания.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Потребительские</a:t>
                      </a:r>
                      <a:r>
                        <a:rPr lang="ru-RU" sz="1600" baseline="0" dirty="0"/>
                        <a:t> сегменты</a:t>
                      </a:r>
                    </a:p>
                    <a:p>
                      <a:endParaRPr lang="ru-RU" sz="1600" baseline="0" dirty="0"/>
                    </a:p>
                    <a:p>
                      <a:endParaRPr lang="ru-RU" sz="1600" baseline="0" dirty="0"/>
                    </a:p>
                    <a:p>
                      <a:r>
                        <a:rPr lang="en-US" sz="1600" b="0" baseline="0" dirty="0"/>
                        <a:t>B2G-</a:t>
                      </a:r>
                      <a:r>
                        <a:rPr lang="ru-RU" sz="1600" b="0" baseline="0" dirty="0"/>
                        <a:t>сегмент;</a:t>
                      </a:r>
                    </a:p>
                    <a:p>
                      <a:r>
                        <a:rPr lang="ru-RU" sz="1600" b="0" baseline="0" dirty="0"/>
                        <a:t>Образовательные учреждения.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60063"/>
                  </a:ext>
                </a:extLst>
              </a:tr>
              <a:tr h="207289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Ключевые ресурсы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Квалифицированный</a:t>
                      </a:r>
                      <a:r>
                        <a:rPr lang="ru-RU" sz="1600" baseline="0" dirty="0"/>
                        <a:t> персонал, финансовые вложения.</a:t>
                      </a:r>
                      <a:endParaRPr lang="ru-RU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Каналы сбыта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Прямой:</a:t>
                      </a:r>
                      <a:r>
                        <a:rPr lang="ru-RU" sz="1600" baseline="0" dirty="0"/>
                        <a:t> собственный отдел продаж;</a:t>
                      </a:r>
                    </a:p>
                    <a:p>
                      <a:r>
                        <a:rPr lang="ru-RU" sz="1600" baseline="0" dirty="0"/>
                        <a:t>Косвенный: через партнеров.</a:t>
                      </a:r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328956"/>
                  </a:ext>
                </a:extLst>
              </a:tr>
              <a:tr h="1228380">
                <a:tc gridSpan="3">
                  <a:txBody>
                    <a:bodyPr/>
                    <a:lstStyle/>
                    <a:p>
                      <a:r>
                        <a:rPr lang="ru-RU" sz="1600" b="1" dirty="0"/>
                        <a:t>Структура издержек</a:t>
                      </a:r>
                    </a:p>
                    <a:p>
                      <a:r>
                        <a:rPr lang="ru-RU" sz="1600" dirty="0"/>
                        <a:t>Оплата</a:t>
                      </a:r>
                      <a:r>
                        <a:rPr lang="ru-RU" sz="1600" baseline="0" dirty="0"/>
                        <a:t> труда, аренда помещения, техническое обслуживание, реклама, обучение новых сотрудников, закупка оборудования, коммунальные услуги, закупка комплектующих.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/>
                        <a:t>Доходы</a:t>
                      </a:r>
                    </a:p>
                    <a:p>
                      <a:r>
                        <a:rPr lang="ru-RU" sz="1600" dirty="0"/>
                        <a:t>Реализация</a:t>
                      </a:r>
                      <a:r>
                        <a:rPr lang="ru-RU" sz="1600" baseline="0" dirty="0"/>
                        <a:t> товара через собственное юр. лицо  или через партнеров. Платное агрономическое сопровождение.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234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745003"/>
              </p:ext>
            </p:extLst>
          </p:nvPr>
        </p:nvGraphicFramePr>
        <p:xfrm>
          <a:off x="1631046" y="900432"/>
          <a:ext cx="8824563" cy="569454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941521">
                  <a:extLst>
                    <a:ext uri="{9D8B030D-6E8A-4147-A177-3AD203B41FA5}">
                      <a16:colId xmlns:a16="http://schemas.microsoft.com/office/drawing/2014/main" val="1631613205"/>
                    </a:ext>
                  </a:extLst>
                </a:gridCol>
                <a:gridCol w="2941521">
                  <a:extLst>
                    <a:ext uri="{9D8B030D-6E8A-4147-A177-3AD203B41FA5}">
                      <a16:colId xmlns:a16="http://schemas.microsoft.com/office/drawing/2014/main" val="2646822993"/>
                    </a:ext>
                  </a:extLst>
                </a:gridCol>
                <a:gridCol w="2941521">
                  <a:extLst>
                    <a:ext uri="{9D8B030D-6E8A-4147-A177-3AD203B41FA5}">
                      <a16:colId xmlns:a16="http://schemas.microsoft.com/office/drawing/2014/main" val="477065606"/>
                    </a:ext>
                  </a:extLst>
                </a:gridCol>
              </a:tblGrid>
              <a:tr h="13968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Положительные</a:t>
                      </a:r>
                      <a:r>
                        <a:rPr lang="ru-RU" baseline="0" dirty="0"/>
                        <a:t> стороны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Отрицательные</a:t>
                      </a:r>
                      <a:r>
                        <a:rPr lang="ru-RU" baseline="0" dirty="0"/>
                        <a:t> стороны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862505"/>
                  </a:ext>
                </a:extLst>
              </a:tr>
              <a:tr h="2141913">
                <a:tc>
                  <a:txBody>
                    <a:bodyPr/>
                    <a:lstStyle/>
                    <a:p>
                      <a:r>
                        <a:rPr lang="ru-RU" dirty="0"/>
                        <a:t>Внешние факторы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Повышение уровня знаний</a:t>
                      </a:r>
                      <a:r>
                        <a:rPr lang="ru-RU" baseline="0" dirty="0"/>
                        <a:t> о возможностях альтернативных технологий выращивания культур среди молодёжи.</a:t>
                      </a:r>
                    </a:p>
                    <a:p>
                      <a:r>
                        <a:rPr lang="ru-RU" baseline="0" dirty="0"/>
                        <a:t>Возможность любому желающему потреблять продукты собственного производства.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Скептическое</a:t>
                      </a:r>
                      <a:r>
                        <a:rPr lang="ru-RU" baseline="0" dirty="0"/>
                        <a:t> отношение к гидропонным методам выращивания среди населения</a:t>
                      </a:r>
                    </a:p>
                    <a:p>
                      <a:r>
                        <a:rPr lang="ru-RU" baseline="0" dirty="0"/>
                        <a:t>Частичная зависимость от импортных комплектующих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929321"/>
                  </a:ext>
                </a:extLst>
              </a:tr>
              <a:tr h="1396866">
                <a:tc>
                  <a:txBody>
                    <a:bodyPr/>
                    <a:lstStyle/>
                    <a:p>
                      <a:r>
                        <a:rPr lang="ru-RU" dirty="0"/>
                        <a:t>Внутренние</a:t>
                      </a:r>
                      <a:r>
                        <a:rPr lang="ru-RU" baseline="0" dirty="0"/>
                        <a:t> факторы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Высокий</a:t>
                      </a:r>
                      <a:r>
                        <a:rPr lang="ru-RU" baseline="0" dirty="0"/>
                        <a:t> технологический уровень оборудования</a:t>
                      </a:r>
                    </a:p>
                    <a:p>
                      <a:r>
                        <a:rPr lang="ru-RU" baseline="0" dirty="0"/>
                        <a:t>Возможность интеграции в </a:t>
                      </a:r>
                      <a:r>
                        <a:rPr lang="en-US" baseline="0" dirty="0" err="1"/>
                        <a:t>IoT</a:t>
                      </a:r>
                      <a:endParaRPr lang="ru-RU" baseline="0" dirty="0"/>
                    </a:p>
                    <a:p>
                      <a:r>
                        <a:rPr lang="ru-RU" baseline="0" dirty="0"/>
                        <a:t>Простая и удобная технология</a:t>
                      </a:r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  <a:r>
                        <a:rPr lang="ru-RU" baseline="0" dirty="0"/>
                        <a:t> стоимость оборудования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04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10097" y="4777883"/>
            <a:ext cx="36279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Руководитель</a:t>
            </a:r>
          </a:p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Константин Олькиницкий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53366" y="4777882"/>
            <a:ext cx="23638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Спикер</a:t>
            </a:r>
          </a:p>
          <a:p>
            <a:pPr algn="ctr"/>
            <a:r>
              <a:rPr lang="ru-RU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Дарья Беликова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18181" y="4777882"/>
            <a:ext cx="23638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Ботаник</a:t>
            </a:r>
          </a:p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Ольга Чумакова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t="188" r="34975" b="18408"/>
          <a:stretch/>
        </p:blipFill>
        <p:spPr>
          <a:xfrm>
            <a:off x="8053366" y="1498210"/>
            <a:ext cx="2309180" cy="3248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17" name="Объект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6164" r="15207" b="6164"/>
          <a:stretch/>
        </p:blipFill>
        <p:spPr>
          <a:xfrm>
            <a:off x="1191341" y="1504612"/>
            <a:ext cx="2314678" cy="3242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1" t="2462" r="5013" b="2462"/>
          <a:stretch/>
        </p:blipFill>
        <p:spPr>
          <a:xfrm>
            <a:off x="4662998" y="1504612"/>
            <a:ext cx="2276891" cy="3242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559</Words>
  <Application>Microsoft Office PowerPoint</Application>
  <PresentationFormat>Широкоэкранный</PresentationFormat>
  <Paragraphs>96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 Neue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Елизавета Гайдук</cp:lastModifiedBy>
  <cp:revision>63</cp:revision>
  <dcterms:created xsi:type="dcterms:W3CDTF">2023-10-12T18:43:30Z</dcterms:created>
  <dcterms:modified xsi:type="dcterms:W3CDTF">2023-11-30T15:20:12Z</dcterms:modified>
</cp:coreProperties>
</file>