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1" r:id="rId3"/>
    <p:sldId id="264" r:id="rId5"/>
    <p:sldId id="265" r:id="rId6"/>
    <p:sldId id="268" r:id="rId7"/>
    <p:sldId id="269" r:id="rId8"/>
    <p:sldId id="279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1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ECE1D-05CC-438E-963B-67C91FB7FAAE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08F17-B1AA-4E83-A0EE-C9DF782414E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8" name="Google Shape;1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23" name="Google Shape;2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77" name="Google Shape;2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576443" y="593375"/>
            <a:ext cx="106348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576443" y="1536625"/>
            <a:ext cx="11200000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6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1219200" lvl="1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800" lvl="2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400" lvl="3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8000" lvl="4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600" lvl="5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200" lvl="6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800" lvl="7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400" lvl="8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9B84B-3AB9-4B66-AF01-8700E1D9B4C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4CB63-A060-4AB1-8372-6501FB30879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828663" y="5858650"/>
            <a:ext cx="683132" cy="50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9089" y="5860585"/>
            <a:ext cx="1000696" cy="49518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609089" y="797681"/>
            <a:ext cx="6207600" cy="23450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ts val="5465"/>
              </a:lnSpc>
            </a:pPr>
            <a:r>
              <a:rPr lang="en-US" sz="4000" b="1" kern="0" spc="-131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Разработка</a:t>
            </a:r>
            <a:r>
              <a:rPr lang="en-US" sz="4000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en-US" sz="4000" b="1" kern="0" spc="-131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игров</a:t>
            </a:r>
            <a:r>
              <a:rPr lang="ru-RU" sz="4000" b="1" kern="0" spc="-131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ого</a:t>
            </a:r>
            <a:r>
              <a:rPr lang="en-US" sz="4000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en-US" sz="4000" b="1" kern="0" spc="-131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приложени</a:t>
            </a:r>
            <a:r>
              <a:rPr lang="ru-RU" altLang="en-US" sz="4000" b="1" kern="0" spc="-131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я</a:t>
            </a:r>
            <a:r>
              <a:rPr lang="en-US" sz="4000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en-US" sz="4000" b="1" kern="0" spc="-131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для</a:t>
            </a:r>
            <a:r>
              <a:rPr lang="en-US" sz="4000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ru-RU" altLang="en-US" sz="4000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обучения</a:t>
            </a:r>
            <a:endParaRPr lang="ru-RU" altLang="en-US" sz="4000" b="1" kern="0" spc="-131" dirty="0">
              <a:solidFill>
                <a:srgbClr val="591CE6"/>
              </a:solidFill>
              <a:latin typeface="p22-mackinac-pro" pitchFamily="34" charset="0"/>
              <a:ea typeface="p22-mackinac-pro" pitchFamily="34" charset="-122"/>
              <a:cs typeface="p22-mackinac-pro" pitchFamily="34" charset="-120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3"/>
          <a:srcRect l="48519"/>
          <a:stretch>
            <a:fillRect/>
          </a:stretch>
        </p:blipFill>
        <p:spPr>
          <a:xfrm>
            <a:off x="6966142" y="892801"/>
            <a:ext cx="3777004" cy="596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6966215" y="0"/>
            <a:ext cx="3776800" cy="146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10743143" y="1464600"/>
            <a:ext cx="1448800" cy="31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10743143" y="4626400"/>
            <a:ext cx="1448800" cy="223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10743332" y="0"/>
            <a:ext cx="1448800" cy="146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63203" y="336626"/>
            <a:ext cx="1009051" cy="79157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36376" y="461626"/>
            <a:ext cx="1596243" cy="54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7130442" y="530427"/>
            <a:ext cx="1763948" cy="40394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/>
        </p:nvSpPr>
        <p:spPr>
          <a:xfrm>
            <a:off x="609600" y="3047600"/>
            <a:ext cx="5654400" cy="2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ts val="2330"/>
              </a:lnSpc>
            </a:pPr>
            <a:r>
              <a:rPr lang="ru-RU" sz="1600" dirty="0"/>
              <a:t>Наш проект "</a:t>
            </a:r>
            <a:r>
              <a:rPr lang="ru-RU" sz="1600" dirty="0" err="1"/>
              <a:t>Fit</a:t>
            </a:r>
            <a:r>
              <a:rPr lang="ru-RU" sz="1600" dirty="0"/>
              <a:t> </a:t>
            </a:r>
            <a:r>
              <a:rPr lang="ru-RU" sz="1600" dirty="0" err="1"/>
              <a:t>Education</a:t>
            </a:r>
            <a:r>
              <a:rPr lang="ru-RU" sz="1600" dirty="0"/>
              <a:t> </a:t>
            </a:r>
            <a:r>
              <a:rPr lang="ru-RU" sz="1600" dirty="0" err="1"/>
              <a:t>Quest</a:t>
            </a:r>
            <a:r>
              <a:rPr lang="ru-RU" sz="1600" dirty="0"/>
              <a:t>" представляет собой игру в реальном мире, которая сочетает в себе элементы спорта и образования. Целью игры является помощь пользователям достичь здорового образа жизни и улучшить свои знания в различных научных областях.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2E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735" y="598877"/>
            <a:ext cx="4929287" cy="578644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4555"/>
              </a:lnSpc>
            </a:pPr>
            <a:r>
              <a:rPr lang="en-US" sz="3645" b="1" kern="0" spc="-109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Актуальность проекта</a:t>
            </a:r>
            <a:endParaRPr lang="en-US" sz="3645" dirty="0"/>
          </a:p>
        </p:txBody>
      </p:sp>
      <p:sp>
        <p:nvSpPr>
          <p:cNvPr id="6" name="Text 3"/>
          <p:cNvSpPr/>
          <p:nvPr/>
        </p:nvSpPr>
        <p:spPr>
          <a:xfrm>
            <a:off x="553414" y="3073581"/>
            <a:ext cx="2746573" cy="578644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280"/>
              </a:lnSpc>
            </a:pPr>
            <a:endParaRPr lang="en-US" sz="1820" dirty="0"/>
          </a:p>
        </p:txBody>
      </p:sp>
      <p:sp>
        <p:nvSpPr>
          <p:cNvPr id="7" name="Text 4"/>
          <p:cNvSpPr/>
          <p:nvPr/>
        </p:nvSpPr>
        <p:spPr>
          <a:xfrm>
            <a:off x="808355" y="1646555"/>
            <a:ext cx="8311515" cy="142684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ru-RU"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1</a:t>
            </a:r>
            <a:r>
              <a:rPr lang="en-US"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. </a:t>
            </a:r>
            <a:r>
              <a:rPr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Актуальность здорового образа жизни. В настоящее время все больше людей сталкиваются с проблемами, связанными с недостаточной физической активностью и плохим питанием. Многие из них ищут способы мотивации для занятий спортом и правильного питания, и ваше приложение может стать отличным инструментом для этого.</a:t>
            </a:r>
            <a:endParaRPr sz="120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3452318" y="3124340"/>
            <a:ext cx="2746673" cy="578644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280"/>
              </a:lnSpc>
            </a:pPr>
            <a:endParaRPr lang="en-US" sz="1820" dirty="0"/>
          </a:p>
        </p:txBody>
      </p:sp>
      <p:sp>
        <p:nvSpPr>
          <p:cNvPr id="10" name="Text 6"/>
          <p:cNvSpPr/>
          <p:nvPr/>
        </p:nvSpPr>
        <p:spPr>
          <a:xfrm>
            <a:off x="808355" y="3073400"/>
            <a:ext cx="8129270" cy="148082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en-US"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2. </a:t>
            </a:r>
            <a:r>
              <a:rPr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Интерактивность и социализация. </a:t>
            </a:r>
            <a:r>
              <a:rPr lang="ru-RU"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Н</a:t>
            </a:r>
            <a:r>
              <a:rPr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аше приложение предлагает не только занятия физическими упражнениями, но и возможность встретить новых людей, завести новых друзей и помогать друг другу. В наше время, когда все больше людей страдают от одиночества и социальной изоляции, такой аспект вашего проекта может привлечь многих пользователей.</a:t>
            </a:r>
            <a:r>
              <a:rPr lang="en-US" sz="12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.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468904" y="3124340"/>
            <a:ext cx="2746673" cy="578644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280"/>
              </a:lnSpc>
            </a:pPr>
            <a:endParaRPr lang="en-US" sz="1820" dirty="0"/>
          </a:p>
        </p:txBody>
      </p:sp>
      <p:sp>
        <p:nvSpPr>
          <p:cNvPr id="13" name="Text 8"/>
          <p:cNvSpPr/>
          <p:nvPr/>
        </p:nvSpPr>
        <p:spPr>
          <a:xfrm>
            <a:off x="808355" y="4554220"/>
            <a:ext cx="8310880" cy="148082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en-US"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3.</a:t>
            </a:r>
            <a:r>
              <a:rPr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Обучение и развитие. </a:t>
            </a:r>
            <a:r>
              <a:rPr lang="ru-RU"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Наше </a:t>
            </a:r>
            <a:r>
              <a:rPr sz="120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приложение не только мотивирует людей к физической активности, но и предлагает задания по математике и другим наукам. Такой подход может привлечь внимание не только любителей спорта, но и тех, кто хочет развивать свой ум и узнавать новое. Также, благодаря статьям по различным темам, ваше приложение может стать полезным инструментом для обучения и самообразования.</a:t>
            </a:r>
            <a:endParaRPr sz="120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</p:txBody>
      </p:sp>
      <p:grpSp>
        <p:nvGrpSpPr>
          <p:cNvPr id="14" name="Google Shape;132;p26"/>
          <p:cNvGrpSpPr/>
          <p:nvPr/>
        </p:nvGrpSpPr>
        <p:grpSpPr>
          <a:xfrm>
            <a:off x="0" y="455661"/>
            <a:ext cx="6304405" cy="129600"/>
            <a:chOff x="0" y="692501"/>
            <a:chExt cx="2624940" cy="97200"/>
          </a:xfrm>
        </p:grpSpPr>
        <p:sp>
          <p:nvSpPr>
            <p:cNvPr id="15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" name="Google Shape;122;p26"/>
          <p:cNvSpPr txBox="1"/>
          <p:nvPr/>
        </p:nvSpPr>
        <p:spPr>
          <a:xfrm>
            <a:off x="9920328" y="416821"/>
            <a:ext cx="246400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" name="Google Shape;125;p26"/>
          <p:cNvSpPr/>
          <p:nvPr/>
        </p:nvSpPr>
        <p:spPr>
          <a:xfrm>
            <a:off x="9992592" y="4615376"/>
            <a:ext cx="21980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Google Shape;126;p26"/>
          <p:cNvSpPr/>
          <p:nvPr/>
        </p:nvSpPr>
        <p:spPr>
          <a:xfrm>
            <a:off x="9992591" y="429091"/>
            <a:ext cx="2198000" cy="2093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127;p26"/>
          <p:cNvSpPr/>
          <p:nvPr/>
        </p:nvSpPr>
        <p:spPr>
          <a:xfrm>
            <a:off x="9992591" y="2522283"/>
            <a:ext cx="2198000" cy="20932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" name="Google Shape;128;p2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0512243" y="5222441"/>
            <a:ext cx="1159220" cy="1159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9;p2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512253" y="895987"/>
            <a:ext cx="1159220" cy="115921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30;p26"/>
          <p:cNvSpPr/>
          <p:nvPr/>
        </p:nvSpPr>
        <p:spPr>
          <a:xfrm>
            <a:off x="9638976" y="413125"/>
            <a:ext cx="354000" cy="644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" name="Google Shape;124;p26"/>
          <p:cNvSpPr/>
          <p:nvPr/>
        </p:nvSpPr>
        <p:spPr>
          <a:xfrm>
            <a:off x="9638976" y="0"/>
            <a:ext cx="2552000" cy="492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2E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94333" y="754956"/>
            <a:ext cx="6477893" cy="578644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4555"/>
              </a:lnSpc>
            </a:pPr>
            <a:r>
              <a:rPr lang="en-US" sz="3645" b="1" kern="0" spc="-109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Целевая аудитория продукта</a:t>
            </a:r>
            <a:endParaRPr lang="en-US" sz="3645" dirty="0"/>
          </a:p>
        </p:txBody>
      </p:sp>
      <p:sp>
        <p:nvSpPr>
          <p:cNvPr id="6" name="Shape 3"/>
          <p:cNvSpPr/>
          <p:nvPr/>
        </p:nvSpPr>
        <p:spPr>
          <a:xfrm>
            <a:off x="694333" y="1527374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9610" y="1471930"/>
            <a:ext cx="10606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185" dirty="0"/>
          </a:p>
        </p:txBody>
      </p:sp>
      <p:sp>
        <p:nvSpPr>
          <p:cNvPr id="8" name="Text 5"/>
          <p:cNvSpPr/>
          <p:nvPr/>
        </p:nvSpPr>
        <p:spPr>
          <a:xfrm>
            <a:off x="1296095" y="1611292"/>
            <a:ext cx="3987899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l">
              <a:lnSpc>
                <a:spcPts val="2280"/>
              </a:lnSpc>
            </a:pPr>
            <a:r>
              <a:rPr lang="ru-RU" sz="1820" b="1" kern="0" spc="-55" dirty="0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Любители активного образа жизни</a:t>
            </a:r>
            <a:endParaRPr lang="ru-RU" sz="1820" b="1" kern="0" spc="-55" dirty="0" smtClean="0">
              <a:solidFill>
                <a:srgbClr val="272525"/>
              </a:solidFill>
              <a:latin typeface="p22-mackinac-pro" pitchFamily="34" charset="0"/>
              <a:ea typeface="p22-mackinac-pro" pitchFamily="34" charset="-122"/>
              <a:cs typeface="p22-mackinac-pro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96035" y="2010410"/>
            <a:ext cx="7153275" cy="12592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ru-RU" sz="146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Н</a:t>
            </a:r>
            <a:r>
              <a:rPr sz="146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аше приложение привлечет тех, кто стремится поддерживать физическую активность и заботится о своем здоровье. Они будут заинтересованы в выполнении физических упражнений и получении стимула для регулярных тренировок.</a:t>
            </a:r>
            <a:endParaRPr sz="146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94333" y="3216176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7385" y="3250903"/>
            <a:ext cx="15051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185" dirty="0"/>
          </a:p>
        </p:txBody>
      </p:sp>
      <p:sp>
        <p:nvSpPr>
          <p:cNvPr id="12" name="Text 9"/>
          <p:cNvSpPr/>
          <p:nvPr/>
        </p:nvSpPr>
        <p:spPr>
          <a:xfrm>
            <a:off x="1296094" y="3279775"/>
            <a:ext cx="4537373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2280"/>
              </a:lnSpc>
            </a:pPr>
            <a:r>
              <a:rPr lang="ru-RU" sz="1820" b="1" dirty="0">
                <a:latin typeface="p22-mackinac-pro" pitchFamily="34" charset="0"/>
                <a:cs typeface="p22-mackinac-pro" pitchFamily="34" charset="0"/>
              </a:rPr>
              <a:t>Геймеры</a:t>
            </a:r>
            <a:endParaRPr lang="ru-RU" sz="1820" b="1" dirty="0">
              <a:latin typeface="p22-mackinac-pro" pitchFamily="34" charset="0"/>
              <a:cs typeface="p22-mackinac-pro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296035" y="3508375"/>
            <a:ext cx="7153275" cy="9925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sz="146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Пользователи, увлеченные играми, будут заинтересованы в вашем проекте, так как он объединяет элементы игры и реального мира. Игроки смогут соревноваться с другими игроками, видеть свое место в рейтинге и стремиться улучшить свои результаты.</a:t>
            </a:r>
            <a:endParaRPr sz="146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94333" y="4676379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4210" y="4711105"/>
            <a:ext cx="15686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185" dirty="0"/>
          </a:p>
        </p:txBody>
      </p:sp>
      <p:sp>
        <p:nvSpPr>
          <p:cNvPr id="16" name="Text 13"/>
          <p:cNvSpPr/>
          <p:nvPr/>
        </p:nvSpPr>
        <p:spPr>
          <a:xfrm>
            <a:off x="1296094" y="4739977"/>
            <a:ext cx="3014762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2280"/>
              </a:lnSpc>
            </a:pPr>
            <a:r>
              <a:rPr lang="ru-RU" sz="1820" b="1" kern="0" spc="-55" dirty="0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Мужчины и </a:t>
            </a:r>
            <a:r>
              <a:rPr lang="ru-RU" sz="1820" b="1" kern="0" spc="-55" dirty="0" err="1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женщены</a:t>
            </a:r>
            <a:r>
              <a:rPr lang="ru-RU" sz="1820" b="1" kern="0" spc="-55" dirty="0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старше 50 </a:t>
            </a:r>
            <a:endParaRPr lang="en-US" sz="1820" dirty="0"/>
          </a:p>
        </p:txBody>
      </p:sp>
      <p:sp>
        <p:nvSpPr>
          <p:cNvPr id="17" name="Text 14"/>
          <p:cNvSpPr/>
          <p:nvPr/>
        </p:nvSpPr>
        <p:spPr>
          <a:xfrm>
            <a:off x="1296035" y="5092700"/>
            <a:ext cx="7153275" cy="176276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en-US" sz="13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Наш продукт </a:t>
            </a:r>
            <a:r>
              <a:rPr lang="en-US" sz="1300" dirty="0" err="1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может</a:t>
            </a:r>
            <a:r>
              <a:rPr lang="en-US" sz="13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300" dirty="0" err="1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быть</a:t>
            </a:r>
            <a:r>
              <a:rPr lang="ru-RU" sz="130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полезен и для людей перед пенсионного возраста. Различные интеллектуальные задачи позволят снизить шанс появления таки заболеваний как</a:t>
            </a:r>
            <a:r>
              <a:rPr lang="en-US" sz="13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</a:t>
            </a:r>
            <a:r>
              <a:rPr lang="ru-RU" sz="130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деменция и болезнь Альцгеймера. В свою очередь физическая нагрузка позволит еще долго оставаться в форме и снизит шанс образования тромбов и болезней сердца.</a:t>
            </a:r>
            <a:endParaRPr lang="en-US" sz="1300" dirty="0"/>
          </a:p>
        </p:txBody>
      </p:sp>
      <p:sp>
        <p:nvSpPr>
          <p:cNvPr id="18" name="Google Shape;150;p27"/>
          <p:cNvSpPr/>
          <p:nvPr/>
        </p:nvSpPr>
        <p:spPr>
          <a:xfrm>
            <a:off x="11620500" y="0"/>
            <a:ext cx="571500" cy="379121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Google Shape;151;p27"/>
          <p:cNvSpPr/>
          <p:nvPr/>
        </p:nvSpPr>
        <p:spPr>
          <a:xfrm>
            <a:off x="11620444" y="5365911"/>
            <a:ext cx="571500" cy="149208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152;p27"/>
          <p:cNvSpPr/>
          <p:nvPr/>
        </p:nvSpPr>
        <p:spPr>
          <a:xfrm>
            <a:off x="11620444" y="2845975"/>
            <a:ext cx="571500" cy="2104716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153;p27"/>
          <p:cNvSpPr/>
          <p:nvPr/>
        </p:nvSpPr>
        <p:spPr>
          <a:xfrm>
            <a:off x="11620444" y="4066163"/>
            <a:ext cx="571500" cy="196966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" name="Google Shape;154;p2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9182101" y="0"/>
            <a:ext cx="2438344" cy="2294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sp>
        <p:nvSpPr>
          <p:cNvPr id="28" name="Google Shape;165;p28"/>
          <p:cNvSpPr/>
          <p:nvPr/>
        </p:nvSpPr>
        <p:spPr>
          <a:xfrm>
            <a:off x="11391900" y="0"/>
            <a:ext cx="819026" cy="37884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" name="Google Shape;166;p28"/>
          <p:cNvSpPr/>
          <p:nvPr/>
        </p:nvSpPr>
        <p:spPr>
          <a:xfrm>
            <a:off x="11391844" y="5364232"/>
            <a:ext cx="819026" cy="149099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" name="Google Shape;167;p28"/>
          <p:cNvSpPr/>
          <p:nvPr/>
        </p:nvSpPr>
        <p:spPr>
          <a:xfrm>
            <a:off x="11391844" y="2844743"/>
            <a:ext cx="819026" cy="210317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168;p28"/>
          <p:cNvSpPr/>
          <p:nvPr/>
        </p:nvSpPr>
        <p:spPr>
          <a:xfrm>
            <a:off x="11391844" y="4064833"/>
            <a:ext cx="819026" cy="196822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2E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85911" y="669230"/>
            <a:ext cx="6712843" cy="578644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4555"/>
              </a:lnSpc>
            </a:pPr>
            <a:r>
              <a:rPr lang="ru-RU" sz="3645" b="1" kern="0" spc="-109" dirty="0" smtClean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Существующие проблемы</a:t>
            </a:r>
            <a:endParaRPr lang="en-US" sz="3645" dirty="0"/>
          </a:p>
        </p:txBody>
      </p:sp>
      <p:sp>
        <p:nvSpPr>
          <p:cNvPr id="6" name="Shape 3"/>
          <p:cNvSpPr/>
          <p:nvPr/>
        </p:nvSpPr>
        <p:spPr>
          <a:xfrm>
            <a:off x="385911" y="1669804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-131268" y="1704579"/>
            <a:ext cx="145097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185" dirty="0"/>
          </a:p>
        </p:txBody>
      </p:sp>
      <p:sp>
        <p:nvSpPr>
          <p:cNvPr id="8" name="Text 5"/>
          <p:cNvSpPr/>
          <p:nvPr/>
        </p:nvSpPr>
        <p:spPr>
          <a:xfrm>
            <a:off x="1042094" y="1704579"/>
            <a:ext cx="2521843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2280"/>
              </a:lnSpc>
            </a:pPr>
            <a:r>
              <a:rPr lang="en-US" sz="1820" b="1" kern="0" spc="-55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Отсутствие мотивации</a:t>
            </a:r>
            <a:endParaRPr lang="en-US" sz="1820" dirty="0"/>
          </a:p>
        </p:txBody>
      </p:sp>
      <p:sp>
        <p:nvSpPr>
          <p:cNvPr id="9" name="Text 6"/>
          <p:cNvSpPr/>
          <p:nvPr/>
        </p:nvSpPr>
        <p:spPr>
          <a:xfrm>
            <a:off x="1042035" y="2056765"/>
            <a:ext cx="7153275" cy="173164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Многие люди сталкиваются с проблемой отсутствия мотивации для выполнения задач и достижения своих целей. </a:t>
            </a:r>
            <a:r>
              <a:rPr lang="ru-RU" alt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Н</a:t>
            </a: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аш проект может предложить игровую механику и вознаграждения для стимулирования выполнения задач, что поможет пользователям чувствовать себя более мотивированными и достигать своих целей.</a:t>
            </a:r>
            <a:endParaRPr lang="en-US" sz="1460" dirty="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 flipH="1">
            <a:off x="282125" y="2764086"/>
            <a:ext cx="62418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endParaRPr lang="en-US" sz="2185" dirty="0"/>
          </a:p>
        </p:txBody>
      </p:sp>
      <p:sp>
        <p:nvSpPr>
          <p:cNvPr id="14" name="Shape 11"/>
          <p:cNvSpPr/>
          <p:nvPr/>
        </p:nvSpPr>
        <p:spPr>
          <a:xfrm>
            <a:off x="385909" y="3929956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37972" y="3924149"/>
            <a:ext cx="712490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ru-RU" altLang="en-US" sz="2185" b="1" dirty="0"/>
              <a:t>2</a:t>
            </a:r>
            <a:endParaRPr lang="ru-RU" altLang="en-US" sz="2185" b="1" dirty="0"/>
          </a:p>
        </p:txBody>
      </p:sp>
      <p:sp>
        <p:nvSpPr>
          <p:cNvPr id="16" name="Text 13"/>
          <p:cNvSpPr/>
          <p:nvPr/>
        </p:nvSpPr>
        <p:spPr>
          <a:xfrm>
            <a:off x="1037590" y="3937000"/>
            <a:ext cx="5058410" cy="33274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l">
              <a:lnSpc>
                <a:spcPts val="2280"/>
              </a:lnSpc>
            </a:pPr>
            <a:r>
              <a:rPr lang="ru-RU" sz="1820" b="1" kern="0" spc="-55" dirty="0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Недостаток физической активности:</a:t>
            </a:r>
            <a:endParaRPr lang="ru-RU" sz="1820" b="1" kern="0" spc="-55" dirty="0" smtClean="0">
              <a:solidFill>
                <a:srgbClr val="272525"/>
              </a:solidFill>
              <a:latin typeface="p22-mackinac-pro" pitchFamily="34" charset="0"/>
              <a:ea typeface="p22-mackinac-pro" pitchFamily="34" charset="-122"/>
              <a:cs typeface="p22-mackinac-pro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344094" y="5214442"/>
            <a:ext cx="7153573" cy="5923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endParaRPr lang="en-US" sz="1460" dirty="0"/>
          </a:p>
        </p:txBody>
      </p:sp>
      <p:sp>
        <p:nvSpPr>
          <p:cNvPr id="18" name="TextBox 17"/>
          <p:cNvSpPr txBox="1"/>
          <p:nvPr/>
        </p:nvSpPr>
        <p:spPr>
          <a:xfrm>
            <a:off x="1037578" y="4322762"/>
            <a:ext cx="6501706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60" dirty="0" smtClean="0">
                <a:latin typeface="Eudoxus Sans" pitchFamily="34" charset="0"/>
                <a:ea typeface="Eudoxus Sans"/>
                <a:cs typeface="Eudoxus Sans" pitchFamily="34" charset="0"/>
              </a:rPr>
              <a:t>Одна из проблем, с которой сталкиваются многие люди, это недостаток физической активности в повседневной жизни. Многие проводят много времени перед экранами, не получая достаточного количества движения. </a:t>
            </a:r>
            <a:r>
              <a:rPr lang="ru-RU" sz="1460" dirty="0" smtClean="0">
                <a:latin typeface="Eudoxus Sans" pitchFamily="34" charset="0"/>
                <a:ea typeface="Eudoxus Sans"/>
                <a:cs typeface="Eudoxus Sans" pitchFamily="34" charset="0"/>
              </a:rPr>
              <a:t>Н</a:t>
            </a:r>
            <a:r>
              <a:rPr sz="1460" dirty="0" smtClean="0">
                <a:latin typeface="Eudoxus Sans" pitchFamily="34" charset="0"/>
                <a:ea typeface="Eudoxus Sans"/>
                <a:cs typeface="Eudoxus Sans" pitchFamily="34" charset="0"/>
              </a:rPr>
              <a:t>аш проект может помочь людям поддерживать активный образ жизни, предлагая им выполнение физических упражнений и игровые механики.</a:t>
            </a:r>
            <a:endParaRPr sz="1460" dirty="0" smtClean="0">
              <a:latin typeface="Eudoxus Sans" pitchFamily="34" charset="0"/>
              <a:ea typeface="Eudoxus Sans"/>
              <a:cs typeface="Eudoxus Sans" pitchFamily="34" charset="0"/>
            </a:endParaRPr>
          </a:p>
        </p:txBody>
      </p:sp>
      <p:sp>
        <p:nvSpPr>
          <p:cNvPr id="19" name="Google Shape;165;p28"/>
          <p:cNvSpPr/>
          <p:nvPr/>
        </p:nvSpPr>
        <p:spPr>
          <a:xfrm>
            <a:off x="11391900" y="0"/>
            <a:ext cx="819026" cy="37884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166;p28"/>
          <p:cNvSpPr/>
          <p:nvPr/>
        </p:nvSpPr>
        <p:spPr>
          <a:xfrm>
            <a:off x="11391844" y="5364232"/>
            <a:ext cx="819026" cy="149099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167;p28"/>
          <p:cNvSpPr/>
          <p:nvPr/>
        </p:nvSpPr>
        <p:spPr>
          <a:xfrm>
            <a:off x="11391844" y="2844743"/>
            <a:ext cx="819026" cy="210317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Google Shape;168;p28"/>
          <p:cNvSpPr/>
          <p:nvPr/>
        </p:nvSpPr>
        <p:spPr>
          <a:xfrm>
            <a:off x="11391844" y="4064833"/>
            <a:ext cx="819026" cy="196822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" name="Google Shape;169;p2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9600771" y="-3277"/>
            <a:ext cx="1807341" cy="1837486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2E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94333" y="593825"/>
            <a:ext cx="5682556" cy="578644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4555"/>
              </a:lnSpc>
            </a:pPr>
            <a:r>
              <a:rPr lang="en-US" sz="3645" b="1" kern="0" spc="-109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Решение нашего проекта</a:t>
            </a:r>
            <a:endParaRPr lang="en-US" sz="3645" dirty="0"/>
          </a:p>
        </p:txBody>
      </p:sp>
      <p:sp>
        <p:nvSpPr>
          <p:cNvPr id="6" name="Shape 3"/>
          <p:cNvSpPr/>
          <p:nvPr/>
        </p:nvSpPr>
        <p:spPr>
          <a:xfrm>
            <a:off x="953592" y="1450182"/>
            <a:ext cx="37008" cy="4813994"/>
          </a:xfrm>
          <a:prstGeom prst="rect">
            <a:avLst/>
          </a:prstGeom>
          <a:solidFill>
            <a:srgbClr val="C1AFE9"/>
          </a:solidFill>
        </p:spPr>
      </p:sp>
      <p:sp>
        <p:nvSpPr>
          <p:cNvPr id="7" name="Shape 4"/>
          <p:cNvSpPr/>
          <p:nvPr/>
        </p:nvSpPr>
        <p:spPr>
          <a:xfrm>
            <a:off x="1180356" y="1784599"/>
            <a:ext cx="647998" cy="37008"/>
          </a:xfrm>
          <a:prstGeom prst="rect">
            <a:avLst/>
          </a:prstGeom>
          <a:solidFill>
            <a:srgbClr val="C1AFE9"/>
          </a:solidFill>
        </p:spPr>
      </p:sp>
      <p:sp>
        <p:nvSpPr>
          <p:cNvPr id="8" name="Shape 5"/>
          <p:cNvSpPr/>
          <p:nvPr/>
        </p:nvSpPr>
        <p:spPr>
          <a:xfrm>
            <a:off x="763737" y="1594843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9013" y="1629569"/>
            <a:ext cx="10606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185" dirty="0"/>
          </a:p>
        </p:txBody>
      </p:sp>
      <p:sp>
        <p:nvSpPr>
          <p:cNvPr id="10" name="Text 7"/>
          <p:cNvSpPr/>
          <p:nvPr/>
        </p:nvSpPr>
        <p:spPr>
          <a:xfrm>
            <a:off x="1990428" y="1635323"/>
            <a:ext cx="2800053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2280"/>
              </a:lnSpc>
            </a:pPr>
            <a:r>
              <a:rPr lang="en-US" sz="1820" b="1" kern="0" spc="-55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Игровая форма обучения</a:t>
            </a:r>
            <a:endParaRPr lang="en-US" sz="1820" dirty="0"/>
          </a:p>
        </p:txBody>
      </p:sp>
      <p:sp>
        <p:nvSpPr>
          <p:cNvPr id="11" name="Text 8"/>
          <p:cNvSpPr/>
          <p:nvPr/>
        </p:nvSpPr>
        <p:spPr>
          <a:xfrm>
            <a:off x="1990428" y="2109788"/>
            <a:ext cx="6459240" cy="5923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Мы используем игровую форму обучения, чтобы сделать процесс изучения наук увлекательным и интересным.</a:t>
            </a:r>
            <a:endParaRPr lang="en-US" sz="1460" dirty="0"/>
          </a:p>
        </p:txBody>
      </p:sp>
      <p:sp>
        <p:nvSpPr>
          <p:cNvPr id="12" name="Shape 9"/>
          <p:cNvSpPr/>
          <p:nvPr/>
        </p:nvSpPr>
        <p:spPr>
          <a:xfrm>
            <a:off x="1180356" y="3450977"/>
            <a:ext cx="647998" cy="37008"/>
          </a:xfrm>
          <a:prstGeom prst="rect">
            <a:avLst/>
          </a:prstGeom>
          <a:solidFill>
            <a:srgbClr val="C1AFE9"/>
          </a:solidFill>
        </p:spPr>
      </p:sp>
      <p:sp>
        <p:nvSpPr>
          <p:cNvPr id="13" name="Shape 10"/>
          <p:cNvSpPr/>
          <p:nvPr/>
        </p:nvSpPr>
        <p:spPr>
          <a:xfrm>
            <a:off x="763737" y="3261221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96788" y="3295948"/>
            <a:ext cx="15051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185" dirty="0"/>
          </a:p>
        </p:txBody>
      </p:sp>
      <p:sp>
        <p:nvSpPr>
          <p:cNvPr id="15" name="Text 12"/>
          <p:cNvSpPr/>
          <p:nvPr/>
        </p:nvSpPr>
        <p:spPr>
          <a:xfrm>
            <a:off x="1990427" y="3301702"/>
            <a:ext cx="3134817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2280"/>
              </a:lnSpc>
            </a:pPr>
            <a:r>
              <a:rPr lang="en-US" sz="1820" b="1" kern="0" spc="-55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Взаимодействие с </a:t>
            </a:r>
            <a:r>
              <a:rPr lang="ru-RU" altLang="en-US" sz="1820" b="1" kern="0" spc="-55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реальными людьми</a:t>
            </a:r>
            <a:endParaRPr lang="ru-RU" altLang="en-US" sz="1820" b="1" kern="0" spc="-55" dirty="0">
              <a:solidFill>
                <a:srgbClr val="272525"/>
              </a:solidFill>
              <a:latin typeface="p22-mackinac-pro" pitchFamily="34" charset="0"/>
              <a:ea typeface="p22-mackinac-pro" pitchFamily="34" charset="-122"/>
              <a:cs typeface="p22-mackinac-pro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990428" y="3776167"/>
            <a:ext cx="6459240" cy="5923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ru-RU" alt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Игроки </a:t>
            </a: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могут взаимодействовать с </a:t>
            </a:r>
            <a:r>
              <a:rPr lang="ru-RU" alt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реальными людьми </a:t>
            </a: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и </a:t>
            </a:r>
            <a:r>
              <a:rPr lang="ru-RU" alt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заводить новых друзей</a:t>
            </a:r>
            <a:r>
              <a:rPr lang="en-US" altLang="ru-RU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.</a:t>
            </a:r>
            <a:endParaRPr lang="en-US" altLang="ru-RU" sz="1460" dirty="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180356" y="5117356"/>
            <a:ext cx="647998" cy="37008"/>
          </a:xfrm>
          <a:prstGeom prst="rect">
            <a:avLst/>
          </a:prstGeom>
          <a:solidFill>
            <a:srgbClr val="C1AFE9"/>
          </a:solidFill>
        </p:spPr>
      </p:sp>
      <p:sp>
        <p:nvSpPr>
          <p:cNvPr id="18" name="Shape 15"/>
          <p:cNvSpPr/>
          <p:nvPr/>
        </p:nvSpPr>
        <p:spPr>
          <a:xfrm>
            <a:off x="763737" y="4927601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93613" y="4962327"/>
            <a:ext cx="156865" cy="347068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algn="ctr">
              <a:lnSpc>
                <a:spcPts val="2735"/>
              </a:lnSpc>
            </a:pPr>
            <a:r>
              <a:rPr lang="en-US" sz="2185" b="1" kern="0" spc="-66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185" dirty="0"/>
          </a:p>
        </p:txBody>
      </p:sp>
      <p:sp>
        <p:nvSpPr>
          <p:cNvPr id="20" name="Text 17"/>
          <p:cNvSpPr/>
          <p:nvPr/>
        </p:nvSpPr>
        <p:spPr>
          <a:xfrm>
            <a:off x="1990428" y="4968082"/>
            <a:ext cx="2825453" cy="28932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2280"/>
              </a:lnSpc>
            </a:pPr>
            <a:r>
              <a:rPr lang="en-US" sz="1820" b="1" kern="0" spc="-55" dirty="0" err="1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Постепенное</a:t>
            </a:r>
            <a:r>
              <a:rPr lang="en-US" sz="1820" b="1" kern="0" spc="-55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en-US" sz="1820" b="1" kern="0" spc="-55" dirty="0" err="1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усложнение</a:t>
            </a:r>
            <a:r>
              <a:rPr lang="ru-RU" sz="1820" b="1" kern="0" spc="-55" dirty="0" smtClean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и индивидуальная системы тренировок</a:t>
            </a:r>
            <a:endParaRPr lang="en-US" sz="1820" dirty="0"/>
          </a:p>
        </p:txBody>
      </p:sp>
      <p:sp>
        <p:nvSpPr>
          <p:cNvPr id="21" name="Text 18"/>
          <p:cNvSpPr/>
          <p:nvPr/>
        </p:nvSpPr>
        <p:spPr>
          <a:xfrm>
            <a:off x="1990428" y="5442545"/>
            <a:ext cx="6459240" cy="59233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330"/>
              </a:lnSpc>
            </a:pP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Материалы и упражнения постепенно усложняются, </a:t>
            </a:r>
            <a:r>
              <a:rPr lang="en-US" sz="1460" dirty="0" err="1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чтобы</a:t>
            </a: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</a:t>
            </a:r>
            <a:r>
              <a:rPr lang="ru-RU" sz="146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пользователи</a:t>
            </a:r>
            <a:r>
              <a:rPr lang="en-US" sz="146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460" dirty="0" err="1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могли</a:t>
            </a:r>
            <a:r>
              <a:rPr lang="ru-RU" sz="146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постепенно</a:t>
            </a:r>
            <a:r>
              <a:rPr lang="en-US" sz="146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46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развиваться и прогрессировать.</a:t>
            </a:r>
            <a:endParaRPr lang="en-US" sz="1460" dirty="0"/>
          </a:p>
        </p:txBody>
      </p:sp>
      <p:sp>
        <p:nvSpPr>
          <p:cNvPr id="22" name="Google Shape;165;p28"/>
          <p:cNvSpPr/>
          <p:nvPr/>
        </p:nvSpPr>
        <p:spPr>
          <a:xfrm>
            <a:off x="11391900" y="0"/>
            <a:ext cx="819026" cy="37884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166;p28"/>
          <p:cNvSpPr/>
          <p:nvPr/>
        </p:nvSpPr>
        <p:spPr>
          <a:xfrm>
            <a:off x="11391844" y="5364232"/>
            <a:ext cx="819026" cy="149099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167;p28"/>
          <p:cNvSpPr/>
          <p:nvPr/>
        </p:nvSpPr>
        <p:spPr>
          <a:xfrm>
            <a:off x="11391844" y="2844743"/>
            <a:ext cx="819026" cy="210317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" name="Google Shape;168;p28"/>
          <p:cNvSpPr/>
          <p:nvPr/>
        </p:nvSpPr>
        <p:spPr>
          <a:xfrm>
            <a:off x="11391844" y="4064833"/>
            <a:ext cx="819026" cy="196822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" name="Google Shape;183;p2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9805492" y="-2769"/>
            <a:ext cx="1623763" cy="16880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576443" y="593375"/>
            <a:ext cx="10634800" cy="7468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ts val="4555"/>
              </a:lnSpc>
            </a:pPr>
            <a:r>
              <a:rPr lang="ru-RU" sz="4000" b="1" kern="0" spc="-109" dirty="0" err="1" smtClean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Ценносное</a:t>
            </a:r>
            <a:r>
              <a:rPr lang="ru-RU" sz="4000" b="1" kern="0" spc="-109" dirty="0" smtClean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предложение</a:t>
            </a:r>
            <a:endParaRPr lang="en-US" sz="4000" dirty="0"/>
          </a:p>
        </p:txBody>
      </p:sp>
      <p:sp>
        <p:nvSpPr>
          <p:cNvPr id="191" name="Google Shape;191;p30"/>
          <p:cNvSpPr txBox="1"/>
          <p:nvPr/>
        </p:nvSpPr>
        <p:spPr>
          <a:xfrm>
            <a:off x="576433" y="2037755"/>
            <a:ext cx="9661200" cy="404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 err="1"/>
              <a:t>Fit</a:t>
            </a:r>
            <a:r>
              <a:rPr lang="ru-RU" dirty="0"/>
              <a:t> </a:t>
            </a:r>
            <a:r>
              <a:rPr lang="ru-RU" dirty="0" err="1"/>
              <a:t>Education</a:t>
            </a:r>
            <a:r>
              <a:rPr lang="ru-RU" dirty="0"/>
              <a:t> </a:t>
            </a:r>
            <a:r>
              <a:rPr lang="ru-RU" dirty="0" err="1"/>
              <a:t>Quest</a:t>
            </a:r>
            <a:r>
              <a:rPr lang="en-US" sz="1735" dirty="0" smtClean="0">
                <a:latin typeface="Raleway"/>
                <a:ea typeface="Raleway"/>
                <a:cs typeface="Raleway"/>
                <a:sym typeface="Raleway"/>
              </a:rPr>
              <a:t>,</a:t>
            </a:r>
            <a:endParaRPr sz="1735" dirty="0"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altLang="en-US" sz="1735" dirty="0" smtClean="0">
                <a:latin typeface="Raleway"/>
                <a:ea typeface="Raleway"/>
                <a:cs typeface="Raleway"/>
                <a:sym typeface="Raleway"/>
              </a:rPr>
              <a:t>обычным </a:t>
            </a:r>
            <a:r>
              <a:rPr lang="ru-RU" altLang="en-US" sz="1735" dirty="0">
                <a:latin typeface="Raleway"/>
                <a:ea typeface="Raleway"/>
                <a:cs typeface="Raleway"/>
                <a:sym typeface="Raleway"/>
              </a:rPr>
              <a:t>людям</a:t>
            </a:r>
            <a:endParaRPr sz="1735" dirty="0"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недостаточной успеваемости студентов,</a:t>
            </a:r>
            <a:r>
              <a:rPr lang="ru-RU" sz="1735" dirty="0">
                <a:latin typeface="Raleway"/>
                <a:ea typeface="Raleway"/>
                <a:cs typeface="Raleway"/>
                <a:sym typeface="Raleway"/>
              </a:rPr>
              <a:t> а также в ситуации недостаточной физической активности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</a:t>
            </a:r>
            <a:endParaRPr lang="en-US" sz="1735" dirty="0"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решать</a:t>
            </a:r>
            <a:r>
              <a:rPr lang="ru-RU" alt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 проблему недостаточной физической и умственной активности</a:t>
            </a:r>
            <a:endParaRPr lang="en-US" sz="1735" dirty="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  <a:buSzPts val="1200"/>
            </a:pPr>
            <a:r>
              <a:rPr 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altLang="en-US" sz="1735" dirty="0" smtClean="0">
                <a:latin typeface="Raleway"/>
                <a:ea typeface="Raleway"/>
                <a:cs typeface="Raleway"/>
                <a:sym typeface="Raleway"/>
              </a:rPr>
              <a:t>нашего приложения</a:t>
            </a:r>
            <a:endParaRPr sz="1735" dirty="0"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</a:pPr>
            <a:r>
              <a:rPr lang="en-US" sz="1735" dirty="0"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расшир</a:t>
            </a:r>
            <a:r>
              <a:rPr lang="ru-RU" altLang="en-US" sz="1735" dirty="0">
                <a:latin typeface="Raleway"/>
                <a:ea typeface="Raleway"/>
                <a:cs typeface="Raleway"/>
                <a:sym typeface="Raleway"/>
              </a:rPr>
              <a:t>енные</a:t>
            </a:r>
            <a:r>
              <a:rPr lang="en-US" sz="1735" dirty="0">
                <a:latin typeface="Raleway"/>
                <a:ea typeface="Raleway"/>
                <a:cs typeface="Raleway"/>
                <a:sym typeface="Raleway"/>
              </a:rPr>
              <a:t> возможности для студентов на бесплатной основе </a:t>
            </a:r>
            <a:r>
              <a:rPr lang="ru-RU" altLang="en-US" sz="1735" dirty="0">
                <a:latin typeface="Raleway"/>
                <a:ea typeface="Raleway"/>
                <a:cs typeface="Raleway"/>
                <a:sym typeface="Raleway"/>
              </a:rPr>
              <a:t>прокачивать свои знания в разных областях науки</a:t>
            </a:r>
            <a:r>
              <a:rPr lang="en-US" altLang="ru-RU" sz="1735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altLang="ru-RU" sz="1735" dirty="0">
                <a:latin typeface="Raleway"/>
                <a:ea typeface="Raleway"/>
                <a:cs typeface="Raleway"/>
                <a:sym typeface="Raleway"/>
              </a:rPr>
              <a:t>при этом поддерживать активный образ жизни</a:t>
            </a:r>
            <a:endParaRPr lang="ru-RU" altLang="ru-RU" sz="1735"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536066" y="743565"/>
            <a:ext cx="2091200" cy="68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1" name="Google Shape;201;p31"/>
          <p:cNvSpPr txBox="1">
            <a:spLocks noGrp="1"/>
          </p:cNvSpPr>
          <p:nvPr>
            <p:ph type="title"/>
          </p:nvPr>
        </p:nvSpPr>
        <p:spPr>
          <a:xfrm>
            <a:off x="609089" y="743725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en-US" sz="4000">
                <a:solidFill>
                  <a:schemeClr val="lt1"/>
                </a:solidFill>
              </a:rPr>
              <a:t>РЫНОК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02" name="Google Shape;202;p31"/>
          <p:cNvSpPr txBox="1">
            <a:spLocks noGrp="1"/>
          </p:cNvSpPr>
          <p:nvPr>
            <p:ph type="body" idx="1"/>
          </p:nvPr>
        </p:nvSpPr>
        <p:spPr>
          <a:xfrm>
            <a:off x="535001" y="1675276"/>
            <a:ext cx="10657600" cy="25507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0"/>
              <a:buChar char="●"/>
            </a:pPr>
            <a:r>
              <a:rPr lang="en-US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Мы работаем на рынке GameNet.</a:t>
            </a:r>
            <a:endParaRPr sz="2000" b="1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0"/>
              <a:buChar char="●"/>
            </a:pPr>
            <a:r>
              <a:rPr lang="en-US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Наша ЦА - это </a:t>
            </a:r>
            <a:r>
              <a:rPr lang="ru-RU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все люди</a:t>
            </a:r>
            <a:r>
              <a:rPr lang="en-US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,</a:t>
            </a:r>
            <a:r>
              <a:rPr lang="ru-RU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 населяющие земной шар</a:t>
            </a:r>
            <a:r>
              <a:rPr lang="en-US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,</a:t>
            </a:r>
            <a:r>
              <a:rPr lang="ru-RU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 использующие смартфон</a:t>
            </a:r>
            <a:r>
              <a:rPr lang="en-US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.</a:t>
            </a:r>
            <a:endParaRPr sz="2000" b="1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0"/>
              <a:buChar char="●"/>
            </a:pPr>
            <a:r>
              <a:rPr lang="en-US" sz="2000" b="1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Наше решение будет стоить 10.000 рублей в месяц - это 432 000 000 рублей</a:t>
            </a:r>
            <a:endParaRPr lang="en-US" sz="2000" b="1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Изображение 1" descr="GameNe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520" y="4225925"/>
            <a:ext cx="4186555" cy="251142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609101" y="1693533"/>
            <a:ext cx="3795600" cy="68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609600" y="2681605"/>
            <a:ext cx="10463530" cy="247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600" indent="-423545">
              <a:lnSpc>
                <a:spcPct val="115000"/>
              </a:lnSpc>
              <a:buClr>
                <a:srgbClr val="132C40"/>
              </a:buClr>
              <a:buSzPts val="1400"/>
              <a:buFont typeface="Raleway"/>
              <a:buChar char="●"/>
            </a:pPr>
            <a:r>
              <a:rPr lang="en-US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Конкурентов у нашего проекта нет. Это может быть отличным бустом нашего проекта. </a:t>
            </a:r>
            <a:r>
              <a:rPr lang="ru-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После появления конкурентов наш проект все равно будет находится в топе</a:t>
            </a:r>
            <a:r>
              <a:rPr lang="en-US" altLang="ru-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ru-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потому что мы стенем основателями данного направления</a:t>
            </a:r>
            <a:r>
              <a:rPr lang="en-US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lang="en-US" sz="24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2"/>
          <p:cNvSpPr txBox="1">
            <a:spLocks noGrp="1"/>
          </p:cNvSpPr>
          <p:nvPr>
            <p:ph type="title"/>
          </p:nvPr>
        </p:nvSpPr>
        <p:spPr>
          <a:xfrm>
            <a:off x="609100" y="1647534"/>
            <a:ext cx="3795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en-US" sz="4000">
                <a:solidFill>
                  <a:schemeClr val="lt1"/>
                </a:solidFill>
              </a:rPr>
              <a:t>КОНКУРЕНТЫ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609091" y="1030585"/>
            <a:ext cx="4699600" cy="79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8" name="Google Shape;228;p33"/>
          <p:cNvSpPr txBox="1">
            <a:spLocks noGrp="1"/>
          </p:cNvSpPr>
          <p:nvPr>
            <p:ph type="title"/>
          </p:nvPr>
        </p:nvSpPr>
        <p:spPr>
          <a:xfrm>
            <a:off x="609724" y="962299"/>
            <a:ext cx="6207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en-US" sz="4000">
                <a:solidFill>
                  <a:schemeClr val="lt1"/>
                </a:solidFill>
              </a:rPr>
              <a:t>БИЗНЕС-МОДЕЛЬ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29" name="Google Shape;229;p33"/>
          <p:cNvSpPr txBox="1">
            <a:spLocks noGrp="1"/>
          </p:cNvSpPr>
          <p:nvPr>
            <p:ph type="body" idx="1"/>
          </p:nvPr>
        </p:nvSpPr>
        <p:spPr>
          <a:xfrm>
            <a:off x="609591" y="2005630"/>
            <a:ext cx="10657600" cy="46742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marL="457200" indent="-338455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200"/>
              <a:buChar char="●"/>
            </a:pPr>
            <a:r>
              <a:rPr 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Мы будем делать образовательную платформу на основе </a:t>
            </a:r>
            <a:r>
              <a:rPr lang="ru-RU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популярной игры </a:t>
            </a:r>
            <a:r>
              <a:rPr lang="en-US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“Pokemon GO”</a:t>
            </a:r>
            <a:r>
              <a:rPr 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.</a:t>
            </a:r>
            <a:endParaRPr lang="en-US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457200" indent="-338455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200"/>
              <a:buChar char="●"/>
            </a:pPr>
            <a:r>
              <a:rPr 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Это будет стоить  10.000 руб в месяц (</a:t>
            </a:r>
            <a:r>
              <a:rPr lang="ru-RU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Оплата публикации приложения</a:t>
            </a:r>
            <a:r>
              <a:rPr lang="en-US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,</a:t>
            </a:r>
            <a:r>
              <a:rPr lang="ru-RU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 Реклама</a:t>
            </a:r>
            <a:r>
              <a:rPr 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).</a:t>
            </a:r>
            <a:endParaRPr lang="en-US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457200" indent="-338455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200"/>
              <a:buChar char="●"/>
            </a:pPr>
            <a:r>
              <a:rPr lang="ru-RU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В наше приложение будет внедрена реклама</a:t>
            </a:r>
            <a:r>
              <a:rPr lang="en-US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,</a:t>
            </a:r>
            <a:r>
              <a:rPr lang="ru-RU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 которая будет приносить нам прибыль </a:t>
            </a:r>
            <a:endParaRPr lang="en-US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457200" indent="-338455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200"/>
              <a:buChar char="●"/>
            </a:pPr>
            <a:r>
              <a:rPr 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Дополнительно мы можем зарабатывать на </a:t>
            </a:r>
            <a:r>
              <a:rPr lang="ru-RU" altLang="en-US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спонсорстве известных брендов</a:t>
            </a:r>
            <a:endParaRPr lang="ru-RU" altLang="en-US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>
            <a:spLocks noGrp="1"/>
          </p:cNvSpPr>
          <p:nvPr>
            <p:ph type="title"/>
          </p:nvPr>
        </p:nvSpPr>
        <p:spPr>
          <a:xfrm>
            <a:off x="609089" y="1679231"/>
            <a:ext cx="6207600" cy="7962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en-US" sz="3600" b="1" dirty="0">
                <a:ea typeface="Raleway"/>
                <a:cs typeface="+mj-lt"/>
                <a:sym typeface="Raleway"/>
              </a:rPr>
              <a:t>ТЕКУЩИЕ РЕЗУЛЬТАТЫ</a:t>
            </a:r>
            <a:endParaRPr sz="3600" b="1" dirty="0">
              <a:ea typeface="Raleway"/>
              <a:cs typeface="+mj-lt"/>
              <a:sym typeface="Raleway"/>
            </a:endParaRPr>
          </a:p>
        </p:txBody>
      </p:sp>
      <p:sp>
        <p:nvSpPr>
          <p:cNvPr id="239" name="Google Shape;239;p34"/>
          <p:cNvSpPr txBox="1">
            <a:spLocks noGrp="1"/>
          </p:cNvSpPr>
          <p:nvPr>
            <p:ph type="body" idx="1"/>
          </p:nvPr>
        </p:nvSpPr>
        <p:spPr>
          <a:xfrm>
            <a:off x="609591" y="2601375"/>
            <a:ext cx="10657600" cy="23393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marL="609600" indent="-440055">
              <a:lnSpc>
                <a:spcPct val="115000"/>
              </a:lnSpc>
              <a:spcBef>
                <a:spcPts val="0"/>
              </a:spcBef>
              <a:buSzPts val="1600"/>
              <a:buChar char="●"/>
            </a:pPr>
            <a:r>
              <a:rPr lang="en-US" sz="2135" dirty="0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П</a:t>
            </a:r>
            <a:r>
              <a:rPr lang="ru-RU" sz="2135" dirty="0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ридуман дизайн макета приложения</a:t>
            </a:r>
            <a:endParaRPr sz="2135" dirty="0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609600" indent="-440055">
              <a:lnSpc>
                <a:spcPct val="115000"/>
              </a:lnSpc>
              <a:spcBef>
                <a:spcPts val="0"/>
              </a:spcBef>
              <a:buSzPts val="1600"/>
              <a:buChar char="●"/>
            </a:pPr>
            <a:r>
              <a:rPr lang="ru-RU" sz="2135" dirty="0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Изучена система приложения-основателя (</a:t>
            </a:r>
            <a:r>
              <a:rPr lang="en-US" sz="2135" dirty="0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Pokemon GO)</a:t>
            </a:r>
            <a:endParaRPr lang="en-US" sz="2135" dirty="0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 marL="609600" indent="-440055">
              <a:lnSpc>
                <a:spcPct val="115000"/>
              </a:lnSpc>
              <a:spcBef>
                <a:spcPts val="0"/>
              </a:spcBef>
              <a:buSzPts val="1600"/>
              <a:buChar char="●"/>
            </a:pPr>
            <a:r>
              <a:rPr lang="ru-RU" altLang="en-US" sz="2135" dirty="0">
                <a:solidFill>
                  <a:schemeClr val="tx1"/>
                </a:solidFill>
                <a:latin typeface="Raleway SemiBold" charset="0"/>
                <a:cs typeface="Raleway SemiBold" charset="0"/>
              </a:rPr>
              <a:t>В настоящее время ведется разработка и внедрение анимация персонажей и окружающих объектов </a:t>
            </a:r>
            <a:endParaRPr sz="2135" dirty="0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</a:pPr>
            <a:endParaRPr sz="2135" dirty="0">
              <a:solidFill>
                <a:schemeClr val="tx1"/>
              </a:solidFill>
              <a:latin typeface="Raleway SemiBold" charset="0"/>
              <a:cs typeface="Raleway SemiBold" charset="0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>
            <a:spLocks noGrp="1"/>
          </p:cNvSpPr>
          <p:nvPr>
            <p:ph type="title"/>
          </p:nvPr>
        </p:nvSpPr>
        <p:spPr>
          <a:xfrm>
            <a:off x="609089" y="372933"/>
            <a:ext cx="6207600" cy="8578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en-US" sz="4000" b="1">
                <a:solidFill>
                  <a:schemeClr val="dk1"/>
                </a:solidFill>
              </a:rPr>
              <a:t>КОМАНДА СТАРТАПА</a:t>
            </a:r>
            <a:endParaRPr sz="4000" b="1">
              <a:solidFill>
                <a:schemeClr val="dk1"/>
              </a:solidFill>
            </a:endParaRPr>
          </a:p>
        </p:txBody>
      </p:sp>
      <p:graphicFrame>
        <p:nvGraphicFramePr>
          <p:cNvPr id="249" name="Google Shape;249;p35"/>
          <p:cNvGraphicFramePr/>
          <p:nvPr/>
        </p:nvGraphicFramePr>
        <p:xfrm>
          <a:off x="609081" y="1228833"/>
          <a:ext cx="10042701" cy="5354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47567"/>
                <a:gridCol w="3347567"/>
                <a:gridCol w="3347567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5849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lang="ru-RU" altLang="en-US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Аскаров Альмир</a:t>
                      </a:r>
                      <a:endParaRPr lang="ru-RU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849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Кандилов Тимур</a:t>
                      </a:r>
                      <a:endParaRPr lang="ru-RU"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849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alt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ТЕСТИРОВЩИК</a:t>
                      </a:r>
                      <a:r>
                        <a:rPr lang="en-US" alt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</a:t>
                      </a:r>
                      <a:r>
                        <a:rPr lang="ru-RU" alt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РАЗРАБОТЧИК</a:t>
                      </a:r>
                      <a:endParaRPr lang="ru-RU" altLang="en-US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alt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Пичугов Арсен</a:t>
                      </a:r>
                      <a:endParaRPr lang="ru-RU" altLang="en-US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35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Изображение 1" descr="ALMI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0" y="1676400"/>
            <a:ext cx="1676400" cy="1676400"/>
          </a:xfrm>
          <a:prstGeom prst="rect">
            <a:avLst/>
          </a:prstGeom>
        </p:spPr>
      </p:pic>
      <p:pic>
        <p:nvPicPr>
          <p:cNvPr id="3" name="Изображение 2" descr="ARS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4954270"/>
            <a:ext cx="1280160" cy="1628140"/>
          </a:xfrm>
          <a:prstGeom prst="rect">
            <a:avLst/>
          </a:prstGeom>
        </p:spPr>
      </p:pic>
      <p:pic>
        <p:nvPicPr>
          <p:cNvPr id="4" name="Изображение 3" descr="TIMUR"/>
          <p:cNvPicPr>
            <a:picLocks noChangeAspect="1"/>
          </p:cNvPicPr>
          <p:nvPr/>
        </p:nvPicPr>
        <p:blipFill>
          <a:blip r:embed="rId3"/>
          <a:srcRect t="19853" b="-1268"/>
          <a:stretch>
            <a:fillRect/>
          </a:stretch>
        </p:blipFill>
        <p:spPr>
          <a:xfrm>
            <a:off x="9234805" y="3277870"/>
            <a:ext cx="1416685" cy="16764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>
            <a:spLocks noGrp="1"/>
          </p:cNvSpPr>
          <p:nvPr>
            <p:ph type="title"/>
          </p:nvPr>
        </p:nvSpPr>
        <p:spPr>
          <a:xfrm>
            <a:off x="1735639" y="406237"/>
            <a:ext cx="6207600" cy="72961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 sz="3735" b="1">
                <a:solidFill>
                  <a:schemeClr val="dk1"/>
                </a:solidFill>
              </a:rPr>
              <a:t>ПЛАНЫ РАЗВИТИЯ</a:t>
            </a:r>
            <a:endParaRPr sz="3735" b="1">
              <a:solidFill>
                <a:schemeClr val="dk1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608965" y="1137920"/>
            <a:ext cx="10631805" cy="19843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>
              <a:spcBef>
                <a:spcPts val="0"/>
              </a:spcBef>
              <a:buSzPts val="1300"/>
            </a:pPr>
            <a:r>
              <a:rPr lang="en-US">
                <a:latin typeface="Raleway SemiBold" charset="0"/>
                <a:cs typeface="Raleway SemiBold" charset="0"/>
              </a:rPr>
              <a:t>Ключевые планы развития компании FEQ включают в себя:</a:t>
            </a:r>
            <a:endParaRPr lang="en-US">
              <a:latin typeface="Raleway SemiBold" charset="0"/>
              <a:cs typeface="Raleway SemiBold" charset="0"/>
            </a:endParaRPr>
          </a:p>
          <a:p>
            <a:pPr marL="609600" indent="-406400">
              <a:spcBef>
                <a:spcPts val="0"/>
              </a:spcBef>
              <a:buSzPts val="1200"/>
              <a:buAutoNum type="arabicPeriod"/>
            </a:pPr>
            <a:r>
              <a:rPr lang="ru-RU" altLang="en-US">
                <a:latin typeface="Raleway SemiBold" charset="0"/>
                <a:cs typeface="Raleway SemiBold" charset="0"/>
                <a:sym typeface="+mn-ea"/>
              </a:rPr>
              <a:t>доработка </a:t>
            </a:r>
            <a:r>
              <a:rPr lang="en-US">
                <a:latin typeface="Raleway SemiBold" charset="0"/>
                <a:cs typeface="Raleway SemiBold" charset="0"/>
                <a:sym typeface="+mn-ea"/>
              </a:rPr>
              <a:t>продукта</a:t>
            </a:r>
            <a:r>
              <a:rPr lang="en-US">
                <a:latin typeface="Raleway SemiBold" charset="0"/>
                <a:cs typeface="Raleway SemiBold" charset="0"/>
              </a:rPr>
              <a:t> </a:t>
            </a:r>
            <a:endParaRPr lang="en-US">
              <a:latin typeface="Raleway SemiBold" charset="0"/>
              <a:cs typeface="Raleway SemiBold" charset="0"/>
            </a:endParaRPr>
          </a:p>
          <a:p>
            <a:pPr marL="609600" indent="-406400">
              <a:spcBef>
                <a:spcPts val="0"/>
              </a:spcBef>
              <a:buSzPts val="1200"/>
              <a:buAutoNum type="arabicPeriod"/>
            </a:pPr>
            <a:r>
              <a:rPr lang="ru-RU" altLang="en-US">
                <a:latin typeface="Raleway SemiBold" charset="0"/>
                <a:cs typeface="Raleway SemiBold" charset="0"/>
              </a:rPr>
              <a:t>создание клиентской базы</a:t>
            </a:r>
            <a:r>
              <a:rPr lang="en-US">
                <a:latin typeface="Raleway SemiBold" charset="0"/>
                <a:cs typeface="Raleway SemiBold" charset="0"/>
              </a:rPr>
              <a:t> </a:t>
            </a:r>
            <a:endParaRPr lang="en-US">
              <a:latin typeface="Raleway SemiBold" charset="0"/>
              <a:cs typeface="Raleway SemiBold" charset="0"/>
            </a:endParaRPr>
          </a:p>
          <a:p>
            <a:pPr marL="609600" indent="-406400">
              <a:spcBef>
                <a:spcPts val="0"/>
              </a:spcBef>
              <a:buSzPts val="1200"/>
              <a:buAutoNum type="arabicPeriod"/>
            </a:pPr>
            <a:r>
              <a:rPr lang="ru-RU" altLang="en-US">
                <a:latin typeface="Raleway SemiBold" charset="0"/>
                <a:cs typeface="Raleway SemiBold" charset="0"/>
              </a:rPr>
              <a:t>реинвестирование полученных средств</a:t>
            </a:r>
            <a:r>
              <a:rPr lang="en-US">
                <a:latin typeface="Raleway SemiBold" charset="0"/>
                <a:cs typeface="Raleway SemiBold" charset="0"/>
              </a:rPr>
              <a:t> </a:t>
            </a:r>
            <a:endParaRPr lang="en-US">
              <a:latin typeface="Raleway SemiBold" charset="0"/>
              <a:cs typeface="Raleway SemiBold" charset="0"/>
            </a:endParaRPr>
          </a:p>
          <a:p>
            <a:pPr marL="609600" indent="-406400">
              <a:spcBef>
                <a:spcPts val="0"/>
              </a:spcBef>
              <a:buSzPts val="1200"/>
              <a:buAutoNum type="arabicPeriod"/>
            </a:pPr>
            <a:r>
              <a:rPr lang="ru-RU" altLang="en-US">
                <a:latin typeface="Raleway SemiBold" charset="0"/>
                <a:cs typeface="Raleway SemiBold" charset="0"/>
              </a:rPr>
              <a:t>подписание контрактов со спонсорами</a:t>
            </a:r>
            <a:r>
              <a:rPr lang="en-US">
                <a:latin typeface="Raleway SemiBold" charset="0"/>
                <a:cs typeface="Raleway SemiBold" charset="0"/>
              </a:rPr>
              <a:t> </a:t>
            </a:r>
            <a:endParaRPr lang="en-US">
              <a:latin typeface="Raleway SemiBold" charset="0"/>
              <a:cs typeface="Raleway SemiBold" charset="0"/>
            </a:endParaRPr>
          </a:p>
          <a:p>
            <a:pPr marL="609600" indent="-406400">
              <a:spcBef>
                <a:spcPts val="0"/>
              </a:spcBef>
              <a:buSzPts val="1200"/>
              <a:buAutoNum type="arabicPeriod"/>
            </a:pPr>
            <a:r>
              <a:rPr lang="en-US">
                <a:latin typeface="Raleway SemiBold" charset="0"/>
                <a:cs typeface="Raleway SemiBold" charset="0"/>
              </a:rPr>
              <a:t>активные маркетинговые усилия.</a:t>
            </a:r>
            <a:endParaRPr sz="1735">
              <a:solidFill>
                <a:srgbClr val="132C40"/>
              </a:solidFill>
              <a:latin typeface="Raleway SemiBold" charset="0"/>
              <a:cs typeface="Raleway SemiBold" charset="0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609091" y="220800"/>
            <a:ext cx="917200" cy="91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5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08965" y="220980"/>
            <a:ext cx="916940" cy="91694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4" name="Google Shape;274;p36"/>
          <p:cNvGraphicFramePr/>
          <p:nvPr/>
        </p:nvGraphicFramePr>
        <p:xfrm>
          <a:off x="608672" y="3283928"/>
          <a:ext cx="10042700" cy="34339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5200"/>
                <a:gridCol w="2239933"/>
                <a:gridCol w="3347567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ru-RU" sz="1800" u="none" strike="noStrike" cap="none">
                          <a:latin typeface="Raleway SemiBold" charset="0"/>
                          <a:cs typeface="Raleway SemiBold" charset="0"/>
                        </a:rPr>
                        <a:t>Создание дизайна приложения</a:t>
                      </a:r>
                      <a:endParaRPr lang="ru-RU" sz="1800" u="none" strike="noStrike" cap="none">
                        <a:latin typeface="Raleway SemiBold" charset="0"/>
                        <a:cs typeface="Raleway SemiBold" charset="0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altLang="en-US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Кандилов Тимур</a:t>
                      </a:r>
                      <a:endParaRPr lang="ru-RU" altLang="en-US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53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ru-RU" altLang="en-US" sz="1800">
                          <a:solidFill>
                            <a:schemeClr val="tx1"/>
                          </a:solidFill>
                          <a:latin typeface="Raleway SemiBold" charset="0"/>
                          <a:cs typeface="Raleway SemiBold" charset="0"/>
                        </a:rPr>
                        <a:t>Написание основого алгоритма приложения</a:t>
                      </a:r>
                      <a:endParaRPr lang="ru-RU" altLang="en-US" sz="1800" u="none" strike="noStrike" cap="none">
                        <a:solidFill>
                          <a:schemeClr val="tx1"/>
                        </a:solidFill>
                        <a:latin typeface="Raleway SemiBold" charset="0"/>
                        <a:cs typeface="Raleway SemiBold" charset="0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altLang="en-US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Кандилов Тимур + Арсен Пичугов</a:t>
                      </a:r>
                      <a:endParaRPr lang="ru-RU" altLang="en-US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ru-RU" altLang="en-US" sz="1800">
                          <a:solidFill>
                            <a:schemeClr val="tx1"/>
                          </a:solidFill>
                          <a:latin typeface="Raleway SemiBold" charset="0"/>
                          <a:cs typeface="Raleway SemiBold" charset="0"/>
                        </a:rPr>
                        <a:t>Тестирование продукта + маркетинг</a:t>
                      </a:r>
                      <a:endParaRPr lang="ru-RU" altLang="en-US" sz="1800" u="none" strike="noStrike" cap="none">
                        <a:solidFill>
                          <a:schemeClr val="tx1"/>
                        </a:solidFill>
                        <a:latin typeface="Raleway SemiBold" charset="0"/>
                        <a:cs typeface="Raleway SemiBold" charset="0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altLang="en-US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Пичугов Арсен</a:t>
                      </a:r>
                      <a:endParaRPr lang="ru-RU" altLang="en-US"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>
            <a:spLocks noGrp="1"/>
          </p:cNvSpPr>
          <p:nvPr>
            <p:ph type="title"/>
          </p:nvPr>
        </p:nvSpPr>
        <p:spPr>
          <a:xfrm>
            <a:off x="609089" y="2058175"/>
            <a:ext cx="6207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 sz="4000" b="1">
                <a:solidFill>
                  <a:schemeClr val="dk1"/>
                </a:solidFill>
              </a:rPr>
              <a:t>КОНТАКТЫ ЛИДЕРА</a:t>
            </a:r>
            <a:endParaRPr sz="4000" b="1">
              <a:solidFill>
                <a:schemeClr val="dk1"/>
              </a:solidFill>
            </a:endParaRPr>
          </a:p>
        </p:txBody>
      </p:sp>
      <p:sp>
        <p:nvSpPr>
          <p:cNvPr id="280" name="Google Shape;280;p37"/>
          <p:cNvSpPr txBox="1">
            <a:spLocks noGrp="1"/>
          </p:cNvSpPr>
          <p:nvPr>
            <p:ph type="body" idx="1"/>
          </p:nvPr>
        </p:nvSpPr>
        <p:spPr>
          <a:xfrm>
            <a:off x="707516" y="3272775"/>
            <a:ext cx="4804800" cy="2750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 marL="541655" indent="-271145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-US">
                <a:solidFill>
                  <a:srgbClr val="132C40"/>
                </a:solidFill>
                <a:latin typeface="Raleway SemiBold" charset="0"/>
                <a:cs typeface="Raleway SemiBold" charset="0"/>
              </a:rPr>
              <a:t>+79270497137</a:t>
            </a:r>
            <a:endParaRPr lang="en-US">
              <a:solidFill>
                <a:srgbClr val="132C40"/>
              </a:solidFill>
              <a:latin typeface="Raleway SemiBold" charset="0"/>
              <a:cs typeface="Raleway SemiBold" charset="0"/>
            </a:endParaRPr>
          </a:p>
          <a:p>
            <a:pPr marL="541655" indent="-271145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-US">
                <a:solidFill>
                  <a:srgbClr val="132C40"/>
                </a:solidFill>
                <a:latin typeface="Raleway SemiBold" charset="0"/>
                <a:cs typeface="Raleway SemiBold" charset="0"/>
              </a:rPr>
              <a:t>Спикер: </a:t>
            </a:r>
            <a:r>
              <a:rPr lang="ru-RU" altLang="en-US">
                <a:solidFill>
                  <a:srgbClr val="132C40"/>
                </a:solidFill>
                <a:latin typeface="Raleway SemiBold" charset="0"/>
                <a:cs typeface="Raleway SemiBold" charset="0"/>
              </a:rPr>
              <a:t>Аскаров Альмир</a:t>
            </a:r>
            <a:endParaRPr lang="ru-RU" altLang="en-US">
              <a:solidFill>
                <a:srgbClr val="132C40"/>
              </a:solidFill>
              <a:latin typeface="Raleway SemiBold" charset="0"/>
              <a:cs typeface="Raleway SemiBold" charset="0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en-US" sz="1335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335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84" name="Google Shape;284;p3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07636" y="874976"/>
            <a:ext cx="719929" cy="71992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7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73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2E9"/>
          </a:solidFill>
        </p:spPr>
      </p:sp>
      <p:sp>
        <p:nvSpPr>
          <p:cNvPr id="3" name="Shape 1"/>
          <p:cNvSpPr/>
          <p:nvPr/>
        </p:nvSpPr>
        <p:spPr>
          <a:xfrm>
            <a:off x="0" y="1"/>
            <a:ext cx="12192000" cy="6858099"/>
          </a:xfrm>
          <a:prstGeom prst="rect">
            <a:avLst/>
          </a:prstGeom>
          <a:solidFill>
            <a:srgbClr val="FDFAF7"/>
          </a:solidFill>
          <a:ln w="12144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0050" y="1946910"/>
            <a:ext cx="9551035" cy="143764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3995"/>
              </a:lnSpc>
            </a:pPr>
            <a:r>
              <a:rPr lang="ru-RU" sz="8000" dirty="0"/>
              <a:t>СПАСИБО ЗА ВНИМАНИЕ!</a:t>
            </a:r>
            <a:endParaRPr lang="ru-RU" sz="8000" dirty="0"/>
          </a:p>
        </p:txBody>
      </p:sp>
      <p:sp>
        <p:nvSpPr>
          <p:cNvPr id="7" name="Text 4"/>
          <p:cNvSpPr/>
          <p:nvPr/>
        </p:nvSpPr>
        <p:spPr>
          <a:xfrm>
            <a:off x="2240856" y="3384748"/>
            <a:ext cx="2407742" cy="103862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045"/>
              </a:lnSpc>
            </a:pPr>
            <a:endParaRPr lang="en-US" sz="1280" dirty="0"/>
          </a:p>
        </p:txBody>
      </p:sp>
      <p:sp>
        <p:nvSpPr>
          <p:cNvPr id="10" name="Text 5"/>
          <p:cNvSpPr/>
          <p:nvPr/>
        </p:nvSpPr>
        <p:spPr>
          <a:xfrm>
            <a:off x="4891981" y="2968922"/>
            <a:ext cx="2407841" cy="507207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1995"/>
              </a:lnSpc>
            </a:pPr>
            <a:endParaRPr lang="en-US" sz="1595" dirty="0"/>
          </a:p>
        </p:txBody>
      </p:sp>
      <p:sp>
        <p:nvSpPr>
          <p:cNvPr id="11" name="Text 6"/>
          <p:cNvSpPr/>
          <p:nvPr/>
        </p:nvSpPr>
        <p:spPr>
          <a:xfrm>
            <a:off x="4891981" y="3638352"/>
            <a:ext cx="2407841" cy="129827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045"/>
              </a:lnSpc>
            </a:pPr>
            <a:endParaRPr lang="en-US" sz="1280" dirty="0"/>
          </a:p>
        </p:txBody>
      </p:sp>
      <p:sp>
        <p:nvSpPr>
          <p:cNvPr id="14" name="Text 7"/>
          <p:cNvSpPr/>
          <p:nvPr/>
        </p:nvSpPr>
        <p:spPr>
          <a:xfrm>
            <a:off x="7543206" y="2968923"/>
            <a:ext cx="1623119" cy="253603"/>
          </a:xfrm>
          <a:prstGeom prst="rect">
            <a:avLst/>
          </a:prstGeom>
          <a:noFill/>
        </p:spPr>
        <p:txBody>
          <a:bodyPr wrap="none" rtlCol="0" anchor="t"/>
          <a:lstStyle/>
          <a:p>
            <a:pPr>
              <a:lnSpc>
                <a:spcPts val="1995"/>
              </a:lnSpc>
            </a:pPr>
            <a:endParaRPr lang="en-US" sz="1595" dirty="0"/>
          </a:p>
        </p:txBody>
      </p:sp>
      <p:sp>
        <p:nvSpPr>
          <p:cNvPr id="15" name="Text 8"/>
          <p:cNvSpPr/>
          <p:nvPr/>
        </p:nvSpPr>
        <p:spPr>
          <a:xfrm>
            <a:off x="7543205" y="3384748"/>
            <a:ext cx="2407841" cy="103862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ts val="2045"/>
              </a:lnSpc>
            </a:pPr>
            <a:endParaRPr lang="en-US" sz="1280" dirty="0"/>
          </a:p>
        </p:txBody>
      </p:sp>
      <p:pic>
        <p:nvPicPr>
          <p:cNvPr id="5" name="Изображение 4" descr="FEQ"/>
          <p:cNvPicPr>
            <a:picLocks noChangeAspect="1"/>
          </p:cNvPicPr>
          <p:nvPr/>
        </p:nvPicPr>
        <p:blipFill>
          <a:blip r:embed="rId1"/>
          <a:srcRect t="38388" b="38166"/>
          <a:stretch>
            <a:fillRect/>
          </a:stretch>
        </p:blipFill>
        <p:spPr>
          <a:xfrm>
            <a:off x="898525" y="3832860"/>
            <a:ext cx="10394315" cy="1370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5316</Words>
  <Application>WPS Presentation</Application>
  <PresentationFormat>Широкоэкранный</PresentationFormat>
  <Paragraphs>191</Paragraphs>
  <Slides>14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7" baseType="lpstr">
      <vt:lpstr>Arial</vt:lpstr>
      <vt:lpstr>SimSun</vt:lpstr>
      <vt:lpstr>Wingdings</vt:lpstr>
      <vt:lpstr>Raleway SemiBold</vt:lpstr>
      <vt:lpstr>Segoe Print</vt:lpstr>
      <vt:lpstr>p22-mackinac-pro</vt:lpstr>
      <vt:lpstr>p22-mackinac-pro</vt:lpstr>
      <vt:lpstr>p22-mackinac-pro</vt:lpstr>
      <vt:lpstr>Arial</vt:lpstr>
      <vt:lpstr>Helvetica Neue</vt:lpstr>
      <vt:lpstr>Eudoxus Sans</vt:lpstr>
      <vt:lpstr>Eudoxus Sans</vt:lpstr>
      <vt:lpstr>Eudoxus Sans</vt:lpstr>
      <vt:lpstr>Calibri</vt:lpstr>
      <vt:lpstr>Eudoxus Sans</vt:lpstr>
      <vt:lpstr>Raleway</vt:lpstr>
      <vt:lpstr>Microsoft YaHei</vt:lpstr>
      <vt:lpstr>Arial Unicode MS</vt:lpstr>
      <vt:lpstr>Calibri Light</vt:lpstr>
      <vt:lpstr>MingLiU</vt:lpstr>
      <vt:lpstr>Calibri</vt:lpstr>
      <vt:lpstr>Raleway SemiBold</vt:lpstr>
      <vt:lpstr>Тема Office</vt:lpstr>
      <vt:lpstr>Разработка игрового приложения для обучения</vt:lpstr>
      <vt:lpstr>PowerPoint 演示文稿</vt:lpstr>
      <vt:lpstr>PowerPoint 演示文稿</vt:lpstr>
      <vt:lpstr>PowerPoint 演示文稿</vt:lpstr>
      <vt:lpstr>PowerPoint 演示文稿</vt:lpstr>
      <vt:lpstr>Ценносное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Арсен</dc:creator>
  <cp:lastModifiedBy>user</cp:lastModifiedBy>
  <cp:revision>36</cp:revision>
  <dcterms:created xsi:type="dcterms:W3CDTF">2023-11-10T16:36:00Z</dcterms:created>
  <dcterms:modified xsi:type="dcterms:W3CDTF">2023-11-27T19:10:35Z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4ADA69E8CD4A409C9A548E2B3C41BCF7_13</vt:lpwstr>
  </property>
  <property fmtid="{D5CDD505-2E9C-101B-9397-08002B2CF9AE}" pid="3" name="KSOProductBuildVer">
    <vt:lpwstr>1049-12.2.0.13306</vt:lpwstr>
  </property>
</Properties>
</file>