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Lst>
  <p:notesMasterIdLst>
    <p:notesMasterId r:id="rId25"/>
  </p:notesMasterIdLst>
  <p:sldIdLst>
    <p:sldId id="2247" r:id="rId2"/>
    <p:sldId id="2314" r:id="rId3"/>
    <p:sldId id="2315" r:id="rId4"/>
    <p:sldId id="2285" r:id="rId5"/>
    <p:sldId id="2286" r:id="rId6"/>
    <p:sldId id="2284" r:id="rId7"/>
    <p:sldId id="2279" r:id="rId8"/>
    <p:sldId id="2280" r:id="rId9"/>
    <p:sldId id="2282" r:id="rId10"/>
    <p:sldId id="2283" r:id="rId11"/>
    <p:sldId id="2276" r:id="rId12"/>
    <p:sldId id="2275" r:id="rId13"/>
    <p:sldId id="2263" r:id="rId14"/>
    <p:sldId id="2264" r:id="rId15"/>
    <p:sldId id="2271" r:id="rId16"/>
    <p:sldId id="2272" r:id="rId17"/>
    <p:sldId id="2265" r:id="rId18"/>
    <p:sldId id="2266" r:id="rId19"/>
    <p:sldId id="2267" r:id="rId20"/>
    <p:sldId id="2268" r:id="rId21"/>
    <p:sldId id="2260" r:id="rId22"/>
    <p:sldId id="2261" r:id="rId23"/>
    <p:sldId id="2258" r:id="rId24"/>
  </p:sldIdLst>
  <p:sldSz cx="12192000" cy="6858000"/>
  <p:notesSz cx="6797675" cy="9926638"/>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Раздел по умолчанию" id="{F0B0E016-F78A-4203-BFFE-37FA450C0CC8}">
          <p14:sldIdLst>
            <p14:sldId id="2247"/>
            <p14:sldId id="2314"/>
            <p14:sldId id="2315"/>
            <p14:sldId id="2285"/>
            <p14:sldId id="2286"/>
            <p14:sldId id="2284"/>
            <p14:sldId id="2279"/>
            <p14:sldId id="2280"/>
            <p14:sldId id="2282"/>
            <p14:sldId id="2283"/>
            <p14:sldId id="2276"/>
            <p14:sldId id="2275"/>
            <p14:sldId id="2263"/>
            <p14:sldId id="2264"/>
            <p14:sldId id="2271"/>
            <p14:sldId id="2272"/>
            <p14:sldId id="2265"/>
            <p14:sldId id="2266"/>
            <p14:sldId id="2267"/>
            <p14:sldId id="2268"/>
            <p14:sldId id="2260"/>
            <p14:sldId id="2261"/>
            <p14:sldId id="2258"/>
          </p14:sldIdLst>
        </p14:section>
      </p14:sectionLst>
    </p:ext>
    <p:ext uri="{EFAFB233-063F-42B5-8137-9DF3F51BA10A}">
      <p15:sldGuideLst xmlns:p15="http://schemas.microsoft.com/office/powerpoint/2012/main" xmlns="">
        <p15:guide id="1" pos="3840" userDrawn="1">
          <p15:clr>
            <a:srgbClr val="A4A3A4"/>
          </p15:clr>
        </p15:guide>
        <p15:guide id="2" orient="horz" pos="2183" userDrawn="1">
          <p15:clr>
            <a:srgbClr val="A4A3A4"/>
          </p15:clr>
        </p15:guide>
        <p15:guide id="3" pos="3727" userDrawn="1">
          <p15:clr>
            <a:srgbClr val="A4A3A4"/>
          </p15:clr>
        </p15:guide>
        <p15:guide id="4" pos="3953" userDrawn="1">
          <p15:clr>
            <a:srgbClr val="A4A3A4"/>
          </p15:clr>
        </p15:guide>
        <p15:guide id="5" orient="horz" pos="2047" userDrawn="1">
          <p15:clr>
            <a:srgbClr val="A4A3A4"/>
          </p15:clr>
        </p15:guide>
        <p15:guide id="6" orient="horz" pos="2273"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1E60"/>
    <a:srgbClr val="B48CFE"/>
    <a:srgbClr val="001F60"/>
    <a:srgbClr val="844DDF"/>
    <a:srgbClr val="372A4A"/>
    <a:srgbClr val="F863B3"/>
    <a:srgbClr val="95DFF7"/>
    <a:srgbClr val="2ACD91"/>
    <a:srgbClr val="FFFF8F"/>
    <a:srgbClr val="BE74F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1355" autoAdjust="0"/>
    <p:restoredTop sz="93792" autoAdjust="0"/>
  </p:normalViewPr>
  <p:slideViewPr>
    <p:cSldViewPr snapToGrid="0">
      <p:cViewPr varScale="1">
        <p:scale>
          <a:sx n="65" d="100"/>
          <a:sy n="65" d="100"/>
        </p:scale>
        <p:origin x="-768" y="-72"/>
      </p:cViewPr>
      <p:guideLst>
        <p:guide orient="horz" pos="2183"/>
        <p:guide orient="horz" pos="2047"/>
        <p:guide orient="horz" pos="2273"/>
        <p:guide pos="3840"/>
        <p:guide pos="3727"/>
        <p:guide pos="3953"/>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0CDEC828-CE73-456C-B255-EBB76CE52DBB}" type="datetimeFigureOut">
              <a:rPr lang="ru-RU" smtClean="0"/>
              <a:t>14.06.2024</a:t>
            </a:fld>
            <a:endParaRPr lang="ru-RU"/>
          </a:p>
        </p:txBody>
      </p:sp>
      <p:sp>
        <p:nvSpPr>
          <p:cNvPr id="4" name="Образ слайда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D420B6F3-8453-49F7-B32E-BBE7383C8DA7}" type="slidenum">
              <a:rPr lang="ru-RU" smtClean="0"/>
              <a:t>‹#›</a:t>
            </a:fld>
            <a:endParaRPr lang="ru-RU"/>
          </a:p>
        </p:txBody>
      </p:sp>
    </p:spTree>
    <p:extLst>
      <p:ext uri="{BB962C8B-B14F-4D97-AF65-F5344CB8AC3E}">
        <p14:creationId xmlns:p14="http://schemas.microsoft.com/office/powerpoint/2010/main" val="11135360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20B6F3-8453-49F7-B32E-BBE7383C8DA7}" type="slidenum">
              <a:rPr kumimoji="0" lang="ru-RU"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ru-RU"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936168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20B6F3-8453-49F7-B32E-BBE7383C8DA7}" type="slidenum">
              <a:rPr kumimoji="0" lang="ru-RU"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ru-RU"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936168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20B6F3-8453-49F7-B32E-BBE7383C8DA7}" type="slidenum">
              <a:rPr kumimoji="0" lang="ru-RU"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ru-RU"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9361686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20B6F3-8453-49F7-B32E-BBE7383C8DA7}" type="slidenum">
              <a:rPr kumimoji="0" lang="ru-RU"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ru-RU"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936168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20B6F3-8453-49F7-B32E-BBE7383C8DA7}" type="slidenum">
              <a:rPr kumimoji="0" lang="ru-RU"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ru-RU"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936168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20B6F3-8453-49F7-B32E-BBE7383C8DA7}" type="slidenum">
              <a:rPr kumimoji="0" lang="ru-RU"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ru-RU"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9361686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20B6F3-8453-49F7-B32E-BBE7383C8DA7}" type="slidenum">
              <a:rPr kumimoji="0" lang="ru-RU"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ru-RU"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936168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20B6F3-8453-49F7-B32E-BBE7383C8DA7}" type="slidenum">
              <a:rPr kumimoji="0" lang="ru-RU"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ru-RU"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9361686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20B6F3-8453-49F7-B32E-BBE7383C8DA7}" type="slidenum">
              <a:rPr kumimoji="0" lang="ru-RU"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ru-RU"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9361686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20B6F3-8453-49F7-B32E-BBE7383C8DA7}" type="slidenum">
              <a:rPr kumimoji="0" lang="ru-RU"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ru-RU"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9361686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20B6F3-8453-49F7-B32E-BBE7383C8DA7}" type="slidenum">
              <a:rPr kumimoji="0" lang="ru-RU"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ru-RU"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9361686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20B6F3-8453-49F7-B32E-BBE7383C8DA7}" type="slidenum">
              <a:rPr kumimoji="0" lang="ru-RU"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ru-RU"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9361686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20B6F3-8453-49F7-B32E-BBE7383C8DA7}" type="slidenum">
              <a:rPr kumimoji="0" lang="ru-RU"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ru-RU"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9361686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20B6F3-8453-49F7-B32E-BBE7383C8DA7}" type="slidenum">
              <a:rPr kumimoji="0" lang="ru-RU"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ru-RU"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9361686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20B6F3-8453-49F7-B32E-BBE7383C8DA7}" type="slidenum">
              <a:rPr kumimoji="0" lang="ru-RU"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ru-RU"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9361686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20B6F3-8453-49F7-B32E-BBE7383C8DA7}" type="slidenum">
              <a:rPr kumimoji="0" lang="ru-RU"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ru-RU"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9361686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20B6F3-8453-49F7-B32E-BBE7383C8DA7}" type="slidenum">
              <a:rPr kumimoji="0" lang="ru-RU"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ru-RU"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9361686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20B6F3-8453-49F7-B32E-BBE7383C8DA7}" type="slidenum">
              <a:rPr kumimoji="0" lang="ru-RU"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ru-RU"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9361686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20B6F3-8453-49F7-B32E-BBE7383C8DA7}" type="slidenum">
              <a:rPr kumimoji="0" lang="ru-RU"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ru-RU"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9361686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20B6F3-8453-49F7-B32E-BBE7383C8DA7}" type="slidenum">
              <a:rPr kumimoji="0" lang="ru-RU"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ru-RU"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9361686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20B6F3-8453-49F7-B32E-BBE7383C8DA7}" type="slidenum">
              <a:rPr kumimoji="0" lang="ru-RU"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ru-RU"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9361686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20B6F3-8453-49F7-B32E-BBE7383C8DA7}" type="slidenum">
              <a:rPr kumimoji="0" lang="ru-RU"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ru-RU"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9361686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Титульный слайд">
    <p:bg>
      <p:bgPr>
        <a:solidFill>
          <a:schemeClr val="bg1">
            <a:alpha val="90000"/>
          </a:schemeClr>
        </a:soli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BDEF1F2D-30AB-40F9-9975-F952E50B7FCA}"/>
              </a:ext>
            </a:extLst>
          </p:cNvPr>
          <p:cNvSpPr>
            <a:spLocks noGrp="1"/>
          </p:cNvSpPr>
          <p:nvPr>
            <p:ph type="ctrTitle" hasCustomPrompt="1"/>
          </p:nvPr>
        </p:nvSpPr>
        <p:spPr>
          <a:xfrm>
            <a:off x="938436" y="4896895"/>
            <a:ext cx="10315137" cy="1654542"/>
          </a:xfrm>
          <a:prstGeom prst="rect">
            <a:avLst/>
          </a:prstGeom>
        </p:spPr>
        <p:txBody>
          <a:bodyPr anchor="ctr" anchorCtr="0"/>
          <a:lstStyle>
            <a:lvl1pPr algn="l">
              <a:defRPr sz="2177">
                <a:solidFill>
                  <a:schemeClr val="tx2"/>
                </a:solidFill>
              </a:defRPr>
            </a:lvl1pPr>
          </a:lstStyle>
          <a:p>
            <a:r>
              <a:rPr lang="ru-RU" dirty="0"/>
              <a:t>ОБРАЗЕЦ ЗАГОЛОВКА</a:t>
            </a:r>
          </a:p>
        </p:txBody>
      </p:sp>
    </p:spTree>
    <p:extLst>
      <p:ext uri="{BB962C8B-B14F-4D97-AF65-F5344CB8AC3E}">
        <p14:creationId xmlns:p14="http://schemas.microsoft.com/office/powerpoint/2010/main" val="4465922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Только заголовок">
    <p:spTree>
      <p:nvGrpSpPr>
        <p:cNvPr id="1" name=""/>
        <p:cNvGrpSpPr/>
        <p:nvPr/>
      </p:nvGrpSpPr>
      <p:grpSpPr>
        <a:xfrm>
          <a:off x="0" y="0"/>
          <a:ext cx="0" cy="0"/>
          <a:chOff x="0" y="0"/>
          <a:chExt cx="0" cy="0"/>
        </a:xfrm>
      </p:grpSpPr>
      <p:sp>
        <p:nvSpPr>
          <p:cNvPr id="3" name="Дата 2">
            <a:extLst>
              <a:ext uri="{FF2B5EF4-FFF2-40B4-BE49-F238E27FC236}">
                <a16:creationId xmlns:a16="http://schemas.microsoft.com/office/drawing/2014/main" xmlns="" id="{7085B6EC-3E96-4A23-B087-210919B3DC2B}"/>
              </a:ext>
            </a:extLst>
          </p:cNvPr>
          <p:cNvSpPr>
            <a:spLocks noGrp="1"/>
          </p:cNvSpPr>
          <p:nvPr>
            <p:ph type="dt" sz="half" idx="10"/>
          </p:nvPr>
        </p:nvSpPr>
        <p:spPr/>
        <p:txBody>
          <a:bodyPr/>
          <a:lstStyle/>
          <a:p>
            <a:pPr marL="0" marR="0" lvl="0" indent="0" algn="l" defTabSz="914220" rtl="0" eaLnBrk="1" fontAlgn="auto" latinLnBrk="0" hangingPunct="1">
              <a:lnSpc>
                <a:spcPct val="100000"/>
              </a:lnSpc>
              <a:spcBef>
                <a:spcPts val="0"/>
              </a:spcBef>
              <a:spcAft>
                <a:spcPts val="0"/>
              </a:spcAft>
              <a:buClrTx/>
              <a:buSzTx/>
              <a:buFontTx/>
              <a:buNone/>
              <a:tabLst/>
              <a:defRPr/>
            </a:pPr>
            <a:fld id="{B9425C5F-8319-4F6A-803A-8AC700CF68E4}" type="datetime1">
              <a:rPr kumimoji="0" lang="ru-RU" sz="760" b="0" i="0" u="none" strike="noStrike" kern="1200" cap="none" spc="0" normalizeH="0" baseline="0" noProof="0" smtClean="0">
                <a:ln>
                  <a:noFill/>
                </a:ln>
                <a:solidFill>
                  <a:srgbClr val="44546A">
                    <a:lumMod val="60000"/>
                    <a:lumOff val="40000"/>
                  </a:srgbClr>
                </a:solidFill>
                <a:effectLst/>
                <a:uLnTx/>
                <a:uFillTx/>
                <a:latin typeface="Cera Pro"/>
                <a:ea typeface="+mn-ea"/>
                <a:cs typeface="+mn-cs"/>
              </a:rPr>
              <a:t>14.06.2024</a:t>
            </a:fld>
            <a:endParaRPr kumimoji="0" lang="ru-RU" sz="760" b="0" i="0" u="none" strike="noStrike" kern="1200" cap="none" spc="0" normalizeH="0" baseline="0" noProof="0">
              <a:ln>
                <a:noFill/>
              </a:ln>
              <a:solidFill>
                <a:srgbClr val="44546A">
                  <a:lumMod val="60000"/>
                  <a:lumOff val="40000"/>
                </a:srgbClr>
              </a:solidFill>
              <a:effectLst/>
              <a:uLnTx/>
              <a:uFillTx/>
              <a:latin typeface="Cera Pro"/>
              <a:ea typeface="+mn-ea"/>
              <a:cs typeface="+mn-cs"/>
            </a:endParaRPr>
          </a:p>
        </p:txBody>
      </p:sp>
      <p:sp>
        <p:nvSpPr>
          <p:cNvPr id="4" name="Нижний колонтитул 3">
            <a:extLst>
              <a:ext uri="{FF2B5EF4-FFF2-40B4-BE49-F238E27FC236}">
                <a16:creationId xmlns:a16="http://schemas.microsoft.com/office/drawing/2014/main" xmlns="" id="{7EA7C4E1-A788-4E56-8ED5-A71B1C19FED8}"/>
              </a:ext>
            </a:extLst>
          </p:cNvPr>
          <p:cNvSpPr>
            <a:spLocks noGrp="1"/>
          </p:cNvSpPr>
          <p:nvPr>
            <p:ph type="ftr" sz="quarter" idx="11"/>
          </p:nvPr>
        </p:nvSpPr>
        <p:spPr>
          <a:xfrm>
            <a:off x="1459571" y="6356362"/>
            <a:ext cx="9574782" cy="365125"/>
          </a:xfrm>
          <a:prstGeom prst="rect">
            <a:avLst/>
          </a:prstGeom>
        </p:spPr>
        <p:txBody>
          <a:bodyPr/>
          <a:lstStyle/>
          <a:p>
            <a:pPr marL="0" marR="0" lvl="0" indent="0" algn="ctr" defTabSz="914220" rtl="0" eaLnBrk="1" fontAlgn="auto" latinLnBrk="0" hangingPunct="1">
              <a:lnSpc>
                <a:spcPct val="100000"/>
              </a:lnSpc>
              <a:spcBef>
                <a:spcPts val="0"/>
              </a:spcBef>
              <a:spcAft>
                <a:spcPts val="0"/>
              </a:spcAft>
              <a:buClrTx/>
              <a:buSzTx/>
              <a:buFontTx/>
              <a:buNone/>
              <a:tabLst/>
              <a:defRPr/>
            </a:pPr>
            <a:endParaRPr kumimoji="0" lang="ru-RU" sz="760" b="0" i="0" u="none" strike="noStrike" kern="1200" cap="none" spc="0" normalizeH="0" baseline="0" noProof="0">
              <a:ln>
                <a:noFill/>
              </a:ln>
              <a:solidFill>
                <a:srgbClr val="44546A">
                  <a:lumMod val="60000"/>
                  <a:lumOff val="40000"/>
                </a:srgbClr>
              </a:solidFill>
              <a:effectLst/>
              <a:uLnTx/>
              <a:uFillTx/>
              <a:latin typeface="Cera Pro"/>
              <a:ea typeface="+mn-ea"/>
              <a:cs typeface="+mn-cs"/>
            </a:endParaRPr>
          </a:p>
        </p:txBody>
      </p:sp>
      <p:sp>
        <p:nvSpPr>
          <p:cNvPr id="5" name="Номер слайда 4">
            <a:extLst>
              <a:ext uri="{FF2B5EF4-FFF2-40B4-BE49-F238E27FC236}">
                <a16:creationId xmlns:a16="http://schemas.microsoft.com/office/drawing/2014/main" xmlns="" id="{D3D664DD-76C8-49BC-B5F9-A51223E03205}"/>
              </a:ext>
            </a:extLst>
          </p:cNvPr>
          <p:cNvSpPr>
            <a:spLocks noGrp="1"/>
          </p:cNvSpPr>
          <p:nvPr>
            <p:ph type="sldNum" sz="quarter" idx="12"/>
          </p:nvPr>
        </p:nvSpPr>
        <p:spPr>
          <a:xfrm>
            <a:off x="11418327" y="6356362"/>
            <a:ext cx="702819" cy="365125"/>
          </a:xfrm>
          <a:prstGeom prst="rect">
            <a:avLst/>
          </a:prstGeom>
        </p:spPr>
        <p:txBody>
          <a:bodyPr/>
          <a:lstStyle/>
          <a:p>
            <a:pPr marL="0" marR="0" lvl="0" indent="0" algn="ctr" defTabSz="914220" rtl="0" eaLnBrk="1" fontAlgn="auto" latinLnBrk="0" hangingPunct="1">
              <a:lnSpc>
                <a:spcPct val="100000"/>
              </a:lnSpc>
              <a:spcBef>
                <a:spcPts val="0"/>
              </a:spcBef>
              <a:spcAft>
                <a:spcPts val="0"/>
              </a:spcAft>
              <a:buClrTx/>
              <a:buSzTx/>
              <a:buFontTx/>
              <a:buNone/>
              <a:tabLst/>
              <a:defRPr/>
            </a:pPr>
            <a:fld id="{F4B77357-3DE0-4187-8384-A70FA83CB55C}" type="slidenum">
              <a:rPr kumimoji="0" lang="ru-RU" sz="997" b="0" i="0" u="none" strike="noStrike" kern="1200" cap="none" spc="0" normalizeH="0" baseline="0" noProof="0" smtClean="0">
                <a:ln>
                  <a:noFill/>
                </a:ln>
                <a:solidFill>
                  <a:srgbClr val="44546A"/>
                </a:solidFill>
                <a:effectLst/>
                <a:uLnTx/>
                <a:uFillTx/>
                <a:latin typeface="Cera Pro"/>
                <a:ea typeface="+mn-ea"/>
                <a:cs typeface="+mn-cs"/>
              </a:rPr>
              <a:pPr marL="0" marR="0" lvl="0" indent="0" algn="ctr" defTabSz="914220" rtl="0" eaLnBrk="1" fontAlgn="auto" latinLnBrk="0" hangingPunct="1">
                <a:lnSpc>
                  <a:spcPct val="100000"/>
                </a:lnSpc>
                <a:spcBef>
                  <a:spcPts val="0"/>
                </a:spcBef>
                <a:spcAft>
                  <a:spcPts val="0"/>
                </a:spcAft>
                <a:buClrTx/>
                <a:buSzTx/>
                <a:buFontTx/>
                <a:buNone/>
                <a:tabLst/>
                <a:defRPr/>
              </a:pPr>
              <a:t>‹#›</a:t>
            </a:fld>
            <a:endParaRPr kumimoji="0" lang="ru-RU" sz="997" b="0" i="0" u="none" strike="noStrike" kern="1200" cap="none" spc="0" normalizeH="0" baseline="0" noProof="0">
              <a:ln>
                <a:noFill/>
              </a:ln>
              <a:solidFill>
                <a:srgbClr val="44546A"/>
              </a:solidFill>
              <a:effectLst/>
              <a:uLnTx/>
              <a:uFillTx/>
              <a:latin typeface="Cera Pro"/>
              <a:ea typeface="+mn-ea"/>
              <a:cs typeface="+mn-cs"/>
            </a:endParaRPr>
          </a:p>
        </p:txBody>
      </p:sp>
      <p:sp>
        <p:nvSpPr>
          <p:cNvPr id="9" name="Заголовок 6">
            <a:extLst>
              <a:ext uri="{FF2B5EF4-FFF2-40B4-BE49-F238E27FC236}">
                <a16:creationId xmlns:a16="http://schemas.microsoft.com/office/drawing/2014/main" xmlns="" id="{FAD70385-8AD5-4609-AFEC-D103AA226D81}"/>
              </a:ext>
            </a:extLst>
          </p:cNvPr>
          <p:cNvSpPr>
            <a:spLocks noGrp="1"/>
          </p:cNvSpPr>
          <p:nvPr>
            <p:ph type="title"/>
          </p:nvPr>
        </p:nvSpPr>
        <p:spPr>
          <a:xfrm>
            <a:off x="838200" y="365125"/>
            <a:ext cx="11038408" cy="393087"/>
          </a:xfrm>
          <a:prstGeom prst="rect">
            <a:avLst/>
          </a:prstGeom>
        </p:spPr>
        <p:txBody>
          <a:bodyPr vert="horz" lIns="91440" tIns="45720" rIns="91440" bIns="45720" rtlCol="0" anchor="ctr">
            <a:normAutofit/>
          </a:bodyPr>
          <a:lstStyle/>
          <a:p>
            <a:r>
              <a:rPr lang="ru-RU" dirty="0"/>
              <a:t>Образец заголовка</a:t>
            </a:r>
          </a:p>
        </p:txBody>
      </p:sp>
    </p:spTree>
    <p:extLst>
      <p:ext uri="{BB962C8B-B14F-4D97-AF65-F5344CB8AC3E}">
        <p14:creationId xmlns:p14="http://schemas.microsoft.com/office/powerpoint/2010/main" val="220385884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Текст 2">
            <a:extLst>
              <a:ext uri="{FF2B5EF4-FFF2-40B4-BE49-F238E27FC236}">
                <a16:creationId xmlns:a16="http://schemas.microsoft.com/office/drawing/2014/main" xmlns="" id="{36EAD268-7E0C-4473-BF2C-A75921B98BC7}"/>
              </a:ext>
            </a:extLst>
          </p:cNvPr>
          <p:cNvSpPr>
            <a:spLocks noGrp="1"/>
          </p:cNvSpPr>
          <p:nvPr>
            <p:ph type="body" idx="1"/>
          </p:nvPr>
        </p:nvSpPr>
        <p:spPr>
          <a:xfrm>
            <a:off x="315392" y="1016177"/>
            <a:ext cx="11561229" cy="5160793"/>
          </a:xfrm>
          <a:prstGeom prst="rect">
            <a:avLst/>
          </a:prstGeom>
        </p:spPr>
        <p:txBody>
          <a:bodyPr vert="horz" lIns="91440" tIns="45720" rIns="91440" bIns="45720" rtlCol="0">
            <a:normAutofit/>
          </a:bodyPr>
          <a:lstStyle/>
          <a:p>
            <a:pPr lvl="0"/>
            <a:r>
              <a:rPr lang="ru-RU" dirty="0"/>
              <a:t>Образец текста</a:t>
            </a:r>
          </a:p>
          <a:p>
            <a:pPr lvl="1"/>
            <a:r>
              <a:rPr lang="ru-RU" dirty="0"/>
              <a:t>Второй уровень</a:t>
            </a:r>
          </a:p>
          <a:p>
            <a:pPr lvl="2"/>
            <a:r>
              <a:rPr lang="ru-RU" dirty="0"/>
              <a:t>Третий уровень</a:t>
            </a:r>
          </a:p>
          <a:p>
            <a:pPr lvl="3"/>
            <a:r>
              <a:rPr lang="ru-RU" dirty="0"/>
              <a:t>Четвертый уровень</a:t>
            </a:r>
          </a:p>
          <a:p>
            <a:pPr lvl="4"/>
            <a:r>
              <a:rPr lang="ru-RU" dirty="0"/>
              <a:t>Пятый уровень</a:t>
            </a:r>
          </a:p>
        </p:txBody>
      </p:sp>
      <p:sp>
        <p:nvSpPr>
          <p:cNvPr id="4" name="Дата 3">
            <a:extLst>
              <a:ext uri="{FF2B5EF4-FFF2-40B4-BE49-F238E27FC236}">
                <a16:creationId xmlns:a16="http://schemas.microsoft.com/office/drawing/2014/main" xmlns="" id="{D905FB47-C828-44E8-81A6-7D70F28691C7}"/>
              </a:ext>
            </a:extLst>
          </p:cNvPr>
          <p:cNvSpPr>
            <a:spLocks noGrp="1"/>
          </p:cNvSpPr>
          <p:nvPr>
            <p:ph type="dt" sz="half" idx="2"/>
          </p:nvPr>
        </p:nvSpPr>
        <p:spPr>
          <a:xfrm>
            <a:off x="306390" y="6356362"/>
            <a:ext cx="1047663" cy="365125"/>
          </a:xfrm>
          <a:prstGeom prst="rect">
            <a:avLst/>
          </a:prstGeom>
        </p:spPr>
        <p:txBody>
          <a:bodyPr vert="horz" lIns="91440" tIns="45720" rIns="91440" bIns="45720" rtlCol="0" anchor="ctr"/>
          <a:lstStyle>
            <a:lvl1pPr algn="l">
              <a:defRPr sz="760">
                <a:solidFill>
                  <a:schemeClr val="tx2">
                    <a:lumMod val="60000"/>
                    <a:lumOff val="40000"/>
                  </a:schemeClr>
                </a:solidFill>
              </a:defRPr>
            </a:lvl1pPr>
          </a:lstStyle>
          <a:p>
            <a:pPr marL="0" marR="0" lvl="0" indent="0" algn="l" defTabSz="914220" rtl="0" eaLnBrk="1" fontAlgn="auto" latinLnBrk="0" hangingPunct="1">
              <a:lnSpc>
                <a:spcPct val="100000"/>
              </a:lnSpc>
              <a:spcBef>
                <a:spcPts val="0"/>
              </a:spcBef>
              <a:spcAft>
                <a:spcPts val="0"/>
              </a:spcAft>
              <a:buClrTx/>
              <a:buSzTx/>
              <a:buFontTx/>
              <a:buNone/>
              <a:tabLst/>
              <a:defRPr/>
            </a:pPr>
            <a:fld id="{0A0B0DFA-1EE1-4395-85E6-C0ABD9E5C9F3}" type="datetime1">
              <a:rPr kumimoji="0" lang="ru-RU" sz="760" b="0" i="0" u="none" strike="noStrike" kern="1200" cap="none" spc="0" normalizeH="0" baseline="0" noProof="0" smtClean="0">
                <a:ln>
                  <a:noFill/>
                </a:ln>
                <a:solidFill>
                  <a:srgbClr val="44546A">
                    <a:lumMod val="60000"/>
                    <a:lumOff val="40000"/>
                  </a:srgbClr>
                </a:solidFill>
                <a:effectLst/>
                <a:uLnTx/>
                <a:uFillTx/>
                <a:latin typeface="Cera Pro"/>
                <a:ea typeface="+mn-ea"/>
                <a:cs typeface="+mn-cs"/>
              </a:rPr>
              <a:t>14.06.2024</a:t>
            </a:fld>
            <a:endParaRPr kumimoji="0" lang="ru-RU" sz="760" b="0" i="0" u="none" strike="noStrike" kern="1200" cap="none" spc="0" normalizeH="0" baseline="0" noProof="0">
              <a:ln>
                <a:noFill/>
              </a:ln>
              <a:solidFill>
                <a:srgbClr val="44546A">
                  <a:lumMod val="60000"/>
                  <a:lumOff val="40000"/>
                </a:srgbClr>
              </a:solidFill>
              <a:effectLst/>
              <a:uLnTx/>
              <a:uFillTx/>
              <a:latin typeface="Cera Pro"/>
              <a:ea typeface="+mn-ea"/>
              <a:cs typeface="+mn-cs"/>
            </a:endParaRPr>
          </a:p>
        </p:txBody>
      </p:sp>
      <p:sp>
        <p:nvSpPr>
          <p:cNvPr id="15" name="Номер слайда 5">
            <a:extLst>
              <a:ext uri="{FF2B5EF4-FFF2-40B4-BE49-F238E27FC236}">
                <a16:creationId xmlns:a16="http://schemas.microsoft.com/office/drawing/2014/main" xmlns="" id="{797EBB71-A16C-4900-8120-78386F05C8E8}"/>
              </a:ext>
            </a:extLst>
          </p:cNvPr>
          <p:cNvSpPr>
            <a:spLocks noGrp="1"/>
          </p:cNvSpPr>
          <p:nvPr>
            <p:ph type="sldNum" sz="quarter" idx="4"/>
          </p:nvPr>
        </p:nvSpPr>
        <p:spPr>
          <a:xfrm>
            <a:off x="11511983" y="6356358"/>
            <a:ext cx="559119" cy="365125"/>
          </a:xfrm>
          <a:prstGeom prst="rect">
            <a:avLst/>
          </a:prstGeom>
        </p:spPr>
        <p:txBody>
          <a:bodyPr vert="horz" lIns="91440" tIns="45720" rIns="91440" bIns="45720" rtlCol="0" anchor="ctr"/>
          <a:lstStyle>
            <a:lvl1pPr algn="ctr">
              <a:defRPr sz="997">
                <a:solidFill>
                  <a:schemeClr val="tx2"/>
                </a:solidFill>
              </a:defRPr>
            </a:lvl1pPr>
          </a:lstStyle>
          <a:p>
            <a:pPr marL="0" marR="0" lvl="0" indent="0" algn="ctr" defTabSz="914220" rtl="0" eaLnBrk="1" fontAlgn="auto" latinLnBrk="0" hangingPunct="1">
              <a:lnSpc>
                <a:spcPct val="100000"/>
              </a:lnSpc>
              <a:spcBef>
                <a:spcPts val="0"/>
              </a:spcBef>
              <a:spcAft>
                <a:spcPts val="0"/>
              </a:spcAft>
              <a:buClrTx/>
              <a:buSzTx/>
              <a:buFontTx/>
              <a:buNone/>
              <a:tabLst/>
              <a:defRPr/>
            </a:pPr>
            <a:fld id="{F4B77357-3DE0-4187-8384-A70FA83CB55C}" type="slidenum">
              <a:rPr kumimoji="0" lang="ru-RU" sz="997" b="0" i="0" u="none" strike="noStrike" kern="1200" cap="none" spc="0" normalizeH="0" baseline="0" noProof="0" smtClean="0">
                <a:ln>
                  <a:noFill/>
                </a:ln>
                <a:solidFill>
                  <a:srgbClr val="44546A"/>
                </a:solidFill>
                <a:effectLst/>
                <a:uLnTx/>
                <a:uFillTx/>
                <a:latin typeface="Cera Pro"/>
                <a:ea typeface="+mn-ea"/>
                <a:cs typeface="+mn-cs"/>
              </a:rPr>
              <a:pPr marL="0" marR="0" lvl="0" indent="0" algn="ctr" defTabSz="914220" rtl="0" eaLnBrk="1" fontAlgn="auto" latinLnBrk="0" hangingPunct="1">
                <a:lnSpc>
                  <a:spcPct val="100000"/>
                </a:lnSpc>
                <a:spcBef>
                  <a:spcPts val="0"/>
                </a:spcBef>
                <a:spcAft>
                  <a:spcPts val="0"/>
                </a:spcAft>
                <a:buClrTx/>
                <a:buSzTx/>
                <a:buFontTx/>
                <a:buNone/>
                <a:tabLst/>
                <a:defRPr/>
              </a:pPr>
              <a:t>‹#›</a:t>
            </a:fld>
            <a:endParaRPr kumimoji="0" lang="ru-RU" sz="997" b="0" i="0" u="none" strike="noStrike" kern="1200" cap="none" spc="0" normalizeH="0" baseline="0" noProof="0">
              <a:ln>
                <a:noFill/>
              </a:ln>
              <a:solidFill>
                <a:srgbClr val="44546A"/>
              </a:solidFill>
              <a:effectLst/>
              <a:uLnTx/>
              <a:uFillTx/>
              <a:latin typeface="Cera Pro"/>
              <a:ea typeface="+mn-ea"/>
              <a:cs typeface="+mn-cs"/>
            </a:endParaRPr>
          </a:p>
        </p:txBody>
      </p:sp>
      <p:sp>
        <p:nvSpPr>
          <p:cNvPr id="6" name="Нижний колонтитул 5">
            <a:extLst>
              <a:ext uri="{FF2B5EF4-FFF2-40B4-BE49-F238E27FC236}">
                <a16:creationId xmlns:a16="http://schemas.microsoft.com/office/drawing/2014/main" xmlns="" id="{7B6BAE1A-3715-B103-555F-16134E35817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7" name="Заголовок 6">
            <a:extLst>
              <a:ext uri="{FF2B5EF4-FFF2-40B4-BE49-F238E27FC236}">
                <a16:creationId xmlns:a16="http://schemas.microsoft.com/office/drawing/2014/main" xmlns="" id="{1933A926-D464-8EF7-8FC5-CE385A786C46}"/>
              </a:ext>
            </a:extLst>
          </p:cNvPr>
          <p:cNvSpPr>
            <a:spLocks noGrp="1"/>
          </p:cNvSpPr>
          <p:nvPr>
            <p:ph type="title"/>
          </p:nvPr>
        </p:nvSpPr>
        <p:spPr>
          <a:xfrm>
            <a:off x="838200" y="365125"/>
            <a:ext cx="11038408" cy="393087"/>
          </a:xfrm>
          <a:prstGeom prst="rect">
            <a:avLst/>
          </a:prstGeom>
        </p:spPr>
        <p:txBody>
          <a:bodyPr vert="horz" lIns="91440" tIns="45720" rIns="91440" bIns="45720" rtlCol="0" anchor="ctr">
            <a:normAutofit/>
          </a:bodyPr>
          <a:lstStyle/>
          <a:p>
            <a:r>
              <a:rPr lang="ru-RU" dirty="0"/>
              <a:t>Образец заголовка</a:t>
            </a:r>
          </a:p>
        </p:txBody>
      </p:sp>
      <p:pic>
        <p:nvPicPr>
          <p:cNvPr id="2" name="Рисунок 1">
            <a:extLst>
              <a:ext uri="{FF2B5EF4-FFF2-40B4-BE49-F238E27FC236}">
                <a16:creationId xmlns:a16="http://schemas.microsoft.com/office/drawing/2014/main" xmlns="" id="{42ABA19A-AB10-287D-3C35-C3FF6759B6D9}"/>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315392" y="329969"/>
            <a:ext cx="351061" cy="351061"/>
          </a:xfrm>
          <a:prstGeom prst="rect">
            <a:avLst/>
          </a:prstGeom>
        </p:spPr>
      </p:pic>
    </p:spTree>
    <p:extLst>
      <p:ext uri="{BB962C8B-B14F-4D97-AF65-F5344CB8AC3E}">
        <p14:creationId xmlns:p14="http://schemas.microsoft.com/office/powerpoint/2010/main" val="4237451128"/>
      </p:ext>
    </p:extLst>
  </p:cSld>
  <p:clrMap bg1="lt1" tx1="dk1" bg2="lt2" tx2="dk2" accent1="accent1" accent2="accent2" accent3="accent3" accent4="accent4" accent5="accent5" accent6="accent6" hlink="hlink" folHlink="folHlink"/>
  <p:sldLayoutIdLst>
    <p:sldLayoutId id="2147483677" r:id="rId1"/>
    <p:sldLayoutId id="2147483681" r:id="rId2"/>
  </p:sldLayoutIdLst>
  <p:hf hdr="0" ftr="0" dt="0"/>
  <p:txStyles>
    <p:titleStyle>
      <a:lvl1pPr algn="l" defTabSz="578755" rtl="0" eaLnBrk="1" latinLnBrk="0" hangingPunct="1">
        <a:lnSpc>
          <a:spcPct val="90000"/>
        </a:lnSpc>
        <a:spcBef>
          <a:spcPct val="0"/>
        </a:spcBef>
        <a:buNone/>
        <a:defRPr sz="2400" b="1" kern="1200">
          <a:solidFill>
            <a:schemeClr val="tx2"/>
          </a:solidFill>
          <a:latin typeface="+mj-lt"/>
          <a:ea typeface="+mj-ea"/>
          <a:cs typeface="Amatic SC" panose="00000500000000000000" pitchFamily="2" charset="-79"/>
        </a:defRPr>
      </a:lvl1pPr>
    </p:titleStyle>
    <p:bodyStyle>
      <a:lvl1pPr marL="144688" indent="-144688" algn="l" defTabSz="578755" rtl="0" eaLnBrk="1" latinLnBrk="0" hangingPunct="1">
        <a:lnSpc>
          <a:spcPct val="90000"/>
        </a:lnSpc>
        <a:spcBef>
          <a:spcPts val="631"/>
        </a:spcBef>
        <a:buFont typeface="Arial" panose="020B0604020202020204" pitchFamily="34" charset="0"/>
        <a:buChar char="•"/>
        <a:defRPr sz="1452" kern="1200">
          <a:solidFill>
            <a:schemeClr val="tx2"/>
          </a:solidFill>
          <a:latin typeface="+mn-lt"/>
          <a:ea typeface="+mn-ea"/>
          <a:cs typeface="+mn-cs"/>
        </a:defRPr>
      </a:lvl1pPr>
      <a:lvl2pPr marL="434067" indent="-144688" algn="l" defTabSz="578755" rtl="0" eaLnBrk="1" latinLnBrk="0" hangingPunct="1">
        <a:lnSpc>
          <a:spcPct val="90000"/>
        </a:lnSpc>
        <a:spcBef>
          <a:spcPts val="317"/>
        </a:spcBef>
        <a:buFont typeface="Arial" panose="020B0604020202020204" pitchFamily="34" charset="0"/>
        <a:buChar char="•"/>
        <a:defRPr sz="1271" kern="1200">
          <a:solidFill>
            <a:schemeClr val="tx2"/>
          </a:solidFill>
          <a:latin typeface="+mn-lt"/>
          <a:ea typeface="+mn-ea"/>
          <a:cs typeface="+mn-cs"/>
        </a:defRPr>
      </a:lvl2pPr>
      <a:lvl3pPr marL="723445" indent="-144688" algn="l" defTabSz="578755" rtl="0" eaLnBrk="1" latinLnBrk="0" hangingPunct="1">
        <a:lnSpc>
          <a:spcPct val="90000"/>
        </a:lnSpc>
        <a:spcBef>
          <a:spcPts val="317"/>
        </a:spcBef>
        <a:buFont typeface="Arial" panose="020B0604020202020204" pitchFamily="34" charset="0"/>
        <a:buChar char="•"/>
        <a:defRPr sz="997" kern="1200">
          <a:solidFill>
            <a:schemeClr val="tx2"/>
          </a:solidFill>
          <a:latin typeface="+mn-lt"/>
          <a:ea typeface="+mn-ea"/>
          <a:cs typeface="+mn-cs"/>
        </a:defRPr>
      </a:lvl3pPr>
      <a:lvl4pPr marL="1012822" indent="-144688" algn="l" defTabSz="578755" rtl="0" eaLnBrk="1" latinLnBrk="0" hangingPunct="1">
        <a:lnSpc>
          <a:spcPct val="90000"/>
        </a:lnSpc>
        <a:spcBef>
          <a:spcPts val="317"/>
        </a:spcBef>
        <a:buFont typeface="Arial" panose="020B0604020202020204" pitchFamily="34" charset="0"/>
        <a:buChar char="•"/>
        <a:defRPr sz="907" kern="1200">
          <a:solidFill>
            <a:schemeClr val="tx2"/>
          </a:solidFill>
          <a:latin typeface="+mn-lt"/>
          <a:ea typeface="+mn-ea"/>
          <a:cs typeface="+mn-cs"/>
        </a:defRPr>
      </a:lvl4pPr>
      <a:lvl5pPr marL="1302200" indent="-144688" algn="l" defTabSz="578755" rtl="0" eaLnBrk="1" latinLnBrk="0" hangingPunct="1">
        <a:lnSpc>
          <a:spcPct val="90000"/>
        </a:lnSpc>
        <a:spcBef>
          <a:spcPts val="317"/>
        </a:spcBef>
        <a:buFont typeface="Arial" panose="020B0604020202020204" pitchFamily="34" charset="0"/>
        <a:buChar char="•"/>
        <a:defRPr sz="907" kern="1200">
          <a:solidFill>
            <a:schemeClr val="tx2"/>
          </a:solidFill>
          <a:latin typeface="+mn-lt"/>
          <a:ea typeface="+mn-ea"/>
          <a:cs typeface="+mn-cs"/>
        </a:defRPr>
      </a:lvl5pPr>
      <a:lvl6pPr marL="1591576" indent="-144688" algn="l" defTabSz="578755" rtl="0" eaLnBrk="1" latinLnBrk="0" hangingPunct="1">
        <a:lnSpc>
          <a:spcPct val="90000"/>
        </a:lnSpc>
        <a:spcBef>
          <a:spcPts val="317"/>
        </a:spcBef>
        <a:buFont typeface="Arial" panose="020B0604020202020204" pitchFamily="34" charset="0"/>
        <a:buChar char="•"/>
        <a:defRPr sz="1141" kern="1200">
          <a:solidFill>
            <a:schemeClr val="tx1"/>
          </a:solidFill>
          <a:latin typeface="+mn-lt"/>
          <a:ea typeface="+mn-ea"/>
          <a:cs typeface="+mn-cs"/>
        </a:defRPr>
      </a:lvl6pPr>
      <a:lvl7pPr marL="1880955" indent="-144688" algn="l" defTabSz="578755" rtl="0" eaLnBrk="1" latinLnBrk="0" hangingPunct="1">
        <a:lnSpc>
          <a:spcPct val="90000"/>
        </a:lnSpc>
        <a:spcBef>
          <a:spcPts val="317"/>
        </a:spcBef>
        <a:buFont typeface="Arial" panose="020B0604020202020204" pitchFamily="34" charset="0"/>
        <a:buChar char="•"/>
        <a:defRPr sz="1141" kern="1200">
          <a:solidFill>
            <a:schemeClr val="tx1"/>
          </a:solidFill>
          <a:latin typeface="+mn-lt"/>
          <a:ea typeface="+mn-ea"/>
          <a:cs typeface="+mn-cs"/>
        </a:defRPr>
      </a:lvl7pPr>
      <a:lvl8pPr marL="2170334" indent="-144688" algn="l" defTabSz="578755" rtl="0" eaLnBrk="1" latinLnBrk="0" hangingPunct="1">
        <a:lnSpc>
          <a:spcPct val="90000"/>
        </a:lnSpc>
        <a:spcBef>
          <a:spcPts val="317"/>
        </a:spcBef>
        <a:buFont typeface="Arial" panose="020B0604020202020204" pitchFamily="34" charset="0"/>
        <a:buChar char="•"/>
        <a:defRPr sz="1141" kern="1200">
          <a:solidFill>
            <a:schemeClr val="tx1"/>
          </a:solidFill>
          <a:latin typeface="+mn-lt"/>
          <a:ea typeface="+mn-ea"/>
          <a:cs typeface="+mn-cs"/>
        </a:defRPr>
      </a:lvl8pPr>
      <a:lvl9pPr marL="2459712" indent="-144688" algn="l" defTabSz="578755" rtl="0" eaLnBrk="1" latinLnBrk="0" hangingPunct="1">
        <a:lnSpc>
          <a:spcPct val="90000"/>
        </a:lnSpc>
        <a:spcBef>
          <a:spcPts val="317"/>
        </a:spcBef>
        <a:buFont typeface="Arial" panose="020B0604020202020204" pitchFamily="34" charset="0"/>
        <a:buChar char="•"/>
        <a:defRPr sz="1141" kern="1200">
          <a:solidFill>
            <a:schemeClr val="tx1"/>
          </a:solidFill>
          <a:latin typeface="+mn-lt"/>
          <a:ea typeface="+mn-ea"/>
          <a:cs typeface="+mn-cs"/>
        </a:defRPr>
      </a:lvl9pPr>
    </p:bodyStyle>
    <p:otherStyle>
      <a:defPPr>
        <a:defRPr lang="ru-RU"/>
      </a:defPPr>
      <a:lvl1pPr marL="0" algn="l" defTabSz="578755" rtl="0" eaLnBrk="1" latinLnBrk="0" hangingPunct="1">
        <a:defRPr sz="1141" kern="1200">
          <a:solidFill>
            <a:schemeClr val="tx1"/>
          </a:solidFill>
          <a:latin typeface="+mn-lt"/>
          <a:ea typeface="+mn-ea"/>
          <a:cs typeface="+mn-cs"/>
        </a:defRPr>
      </a:lvl1pPr>
      <a:lvl2pPr marL="289378" algn="l" defTabSz="578755" rtl="0" eaLnBrk="1" latinLnBrk="0" hangingPunct="1">
        <a:defRPr sz="1141" kern="1200">
          <a:solidFill>
            <a:schemeClr val="tx1"/>
          </a:solidFill>
          <a:latin typeface="+mn-lt"/>
          <a:ea typeface="+mn-ea"/>
          <a:cs typeface="+mn-cs"/>
        </a:defRPr>
      </a:lvl2pPr>
      <a:lvl3pPr marL="578755" algn="l" defTabSz="578755" rtl="0" eaLnBrk="1" latinLnBrk="0" hangingPunct="1">
        <a:defRPr sz="1141" kern="1200">
          <a:solidFill>
            <a:schemeClr val="tx1"/>
          </a:solidFill>
          <a:latin typeface="+mn-lt"/>
          <a:ea typeface="+mn-ea"/>
          <a:cs typeface="+mn-cs"/>
        </a:defRPr>
      </a:lvl3pPr>
      <a:lvl4pPr marL="868132" algn="l" defTabSz="578755" rtl="0" eaLnBrk="1" latinLnBrk="0" hangingPunct="1">
        <a:defRPr sz="1141" kern="1200">
          <a:solidFill>
            <a:schemeClr val="tx1"/>
          </a:solidFill>
          <a:latin typeface="+mn-lt"/>
          <a:ea typeface="+mn-ea"/>
          <a:cs typeface="+mn-cs"/>
        </a:defRPr>
      </a:lvl4pPr>
      <a:lvl5pPr marL="1157510" algn="l" defTabSz="578755" rtl="0" eaLnBrk="1" latinLnBrk="0" hangingPunct="1">
        <a:defRPr sz="1141" kern="1200">
          <a:solidFill>
            <a:schemeClr val="tx1"/>
          </a:solidFill>
          <a:latin typeface="+mn-lt"/>
          <a:ea typeface="+mn-ea"/>
          <a:cs typeface="+mn-cs"/>
        </a:defRPr>
      </a:lvl5pPr>
      <a:lvl6pPr marL="1446887" algn="l" defTabSz="578755" rtl="0" eaLnBrk="1" latinLnBrk="0" hangingPunct="1">
        <a:defRPr sz="1141" kern="1200">
          <a:solidFill>
            <a:schemeClr val="tx1"/>
          </a:solidFill>
          <a:latin typeface="+mn-lt"/>
          <a:ea typeface="+mn-ea"/>
          <a:cs typeface="+mn-cs"/>
        </a:defRPr>
      </a:lvl6pPr>
      <a:lvl7pPr marL="1736266" algn="l" defTabSz="578755" rtl="0" eaLnBrk="1" latinLnBrk="0" hangingPunct="1">
        <a:defRPr sz="1141" kern="1200">
          <a:solidFill>
            <a:schemeClr val="tx1"/>
          </a:solidFill>
          <a:latin typeface="+mn-lt"/>
          <a:ea typeface="+mn-ea"/>
          <a:cs typeface="+mn-cs"/>
        </a:defRPr>
      </a:lvl7pPr>
      <a:lvl8pPr marL="2025644" algn="l" defTabSz="578755" rtl="0" eaLnBrk="1" latinLnBrk="0" hangingPunct="1">
        <a:defRPr sz="1141" kern="1200">
          <a:solidFill>
            <a:schemeClr val="tx1"/>
          </a:solidFill>
          <a:latin typeface="+mn-lt"/>
          <a:ea typeface="+mn-ea"/>
          <a:cs typeface="+mn-cs"/>
        </a:defRPr>
      </a:lvl8pPr>
      <a:lvl9pPr marL="2315021" algn="l" defTabSz="578755" rtl="0" eaLnBrk="1" latinLnBrk="0" hangingPunct="1">
        <a:defRPr sz="1141" kern="1200">
          <a:solidFill>
            <a:schemeClr val="tx1"/>
          </a:solidFill>
          <a:latin typeface="+mn-lt"/>
          <a:ea typeface="+mn-ea"/>
          <a:cs typeface="+mn-cs"/>
        </a:defRPr>
      </a:lvl9pPr>
    </p:otherStyle>
  </p:txStyles>
  <p:extLst>
    <p:ext uri="{27BBF7A9-308A-43DC-89C8-2F10F3537804}">
      <p15:sldGuideLst xmlns:p15="http://schemas.microsoft.com/office/powerpoint/2012/main" xmlns="">
        <p15:guide id="19" orient="horz" pos="4156">
          <p15:clr>
            <a:srgbClr val="F26B43"/>
          </p15:clr>
        </p15:guide>
        <p15:guide id="20" orient="horz" pos="482">
          <p15:clr>
            <a:srgbClr val="F26B43"/>
          </p15:clr>
        </p15:guide>
        <p15:guide id="21" pos="218">
          <p15:clr>
            <a:srgbClr val="F26B43"/>
          </p15:clr>
        </p15:guide>
        <p15:guide id="22" pos="7469">
          <p15:clr>
            <a:srgbClr val="F26B43"/>
          </p15:clr>
        </p15:guide>
        <p15:guide id="23" orient="horz" pos="249">
          <p15:clr>
            <a:srgbClr val="F26B43"/>
          </p15:clr>
        </p15:guide>
        <p15:guide id="24" orient="horz" pos="4042">
          <p15:clr>
            <a:srgbClr val="F26B43"/>
          </p15:clr>
        </p15:guide>
      </p15:sldGuideLst>
    </p:ext>
  </p:extLst>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3.png"/><Relationship Id="rId7"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6.svg"/><Relationship Id="rId5" Type="http://schemas.openxmlformats.org/officeDocument/2006/relationships/image" Target="../media/image4.png"/><Relationship Id="rId4" Type="http://schemas.openxmlformats.org/officeDocument/2006/relationships/image" Target="../media/image4.sv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docs.google.com/document/d/10VwmnbyX3ifwFhtrTvdJ5oy6ic9yYra-/edit"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s://docs.google.com/document/d/1rjz4CxZpH1KQEZx3IRyXxjoV7QdaOzamZZQC5Q1FGt0/edit" TargetMode="External"/><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s://docs.google.com/spreadsheets/d/1DYtyQBKXNuzAfjCu2xlEruxFW9p-_DG4/edit#gid=1625229144" TargetMode="External"/><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https://docs.google.com/document/d/10VwmnbyX3ifwFhtrTvdJ5oy6ic9yYra-/edit" TargetMode="External"/><Relationship Id="rId7" Type="http://schemas.openxmlformats.org/officeDocument/2006/relationships/hyperlink" Target="https://docs.google.com/document/d/1iFlBXrm3ZRVAI2oHbuB-M3DnKSVrz1FYc5MWK2M69Zs/edit#heading=h.ps9hr19eu8so" TargetMode="External"/><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hyperlink" Target="https://docs.google.com/document/d/1Bo9acMZjtCcKFhnYMyLckyFxBiYxtjxBAGGRVC7sVdc/edit#heading=h.o5g1xi55x1f4" TargetMode="External"/><Relationship Id="rId5" Type="http://schemas.openxmlformats.org/officeDocument/2006/relationships/hyperlink" Target="https://docs.google.com/document/d/1wCBRxiP7la4F8sHSBClP7eNWbRXM1q_URqo8bfD8Sq8/edit?usp=sharing" TargetMode="External"/><Relationship Id="rId4" Type="http://schemas.openxmlformats.org/officeDocument/2006/relationships/hyperlink" Target="https://docs.google.com/document/d/1emgqoqvArWb4WJZik2WMa1XyQVOyIF7UeSWAbPIp8kM/edit?usp=sharing" TargetMode="External"/></Relationships>
</file>

<file path=ppt/slides/_rels/slide22.xml.rels><?xml version="1.0" encoding="UTF-8" standalone="yes"?>
<Relationships xmlns="http://schemas.openxmlformats.org/package/2006/relationships"><Relationship Id="rId8" Type="http://schemas.openxmlformats.org/officeDocument/2006/relationships/hyperlink" Target="https://docs.google.com/document/d/18qkV36xe86PlxiFjAkdhlgLHMCoKgi2v/edit#heading=h.ywn2e0hphmeu" TargetMode="External"/><Relationship Id="rId3" Type="http://schemas.openxmlformats.org/officeDocument/2006/relationships/hyperlink" Target="https://docs.google.com/spreadsheets/d/1CvumRipaMR4qlslz_2J6rBSP8yBh9No0iAGik5ogLGc/edit?usp=sharing" TargetMode="External"/><Relationship Id="rId7" Type="http://schemas.openxmlformats.org/officeDocument/2006/relationships/hyperlink" Target="https://docs.google.com/document/d/18qkV36xe86PlxiFjAkdhlgLHMCoKgi2v/edit" TargetMode="External"/><Relationship Id="rId12" Type="http://schemas.openxmlformats.org/officeDocument/2006/relationships/hyperlink" Target="https://docs.google.com/document/d/1rjz4CxZpH1KQEZx3IRyXxjoV7QdaOzamZZQC5Q1FGt0/edit" TargetMode="External"/><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hyperlink" Target="https://t.me/chat_socratija/4" TargetMode="External"/><Relationship Id="rId11" Type="http://schemas.openxmlformats.org/officeDocument/2006/relationships/hyperlink" Target="https://docs.google.com/spreadsheets/d/1DYtyQBKXNuzAfjCu2xlEruxFW9p-_DG4/edit#gid=1625229144" TargetMode="External"/><Relationship Id="rId5" Type="http://schemas.openxmlformats.org/officeDocument/2006/relationships/hyperlink" Target="https://t.me/socratiya" TargetMode="External"/><Relationship Id="rId10" Type="http://schemas.openxmlformats.org/officeDocument/2006/relationships/hyperlink" Target="https://docs.google.com/document/d/1D1Vx8VpkE2-fVgOZVBgI8gKr6Q2wCbK9AmnfdmQUNac/edit#heading=h.d4i5bkmmw22j" TargetMode="External"/><Relationship Id="rId4" Type="http://schemas.openxmlformats.org/officeDocument/2006/relationships/hyperlink" Target="https://docs.google.com/document/d/1F0f1qqYYifuY7lLBtAwcbJGLK2lGs4zR/edit" TargetMode="External"/><Relationship Id="rId9" Type="http://schemas.openxmlformats.org/officeDocument/2006/relationships/hyperlink" Target="https://docs.google.com/document/d/17szTJwitcp0dj7t6jCSgb5fyZaRIjdXE/edit#heading=h.w70zdxgivo8k"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flip="none" rotWithShape="1">
          <a:gsLst>
            <a:gs pos="28000">
              <a:schemeClr val="accent4"/>
            </a:gs>
            <a:gs pos="100000">
              <a:schemeClr val="accent5"/>
            </a:gs>
          </a:gsLst>
          <a:lin ang="4800000" scaled="0"/>
          <a:tileRect/>
        </a:gradFill>
        <a:effectLst/>
      </p:bgPr>
    </p:bg>
    <p:spTree>
      <p:nvGrpSpPr>
        <p:cNvPr id="1" name=""/>
        <p:cNvGrpSpPr/>
        <p:nvPr/>
      </p:nvGrpSpPr>
      <p:grpSpPr>
        <a:xfrm>
          <a:off x="0" y="0"/>
          <a:ext cx="0" cy="0"/>
          <a:chOff x="0" y="0"/>
          <a:chExt cx="0" cy="0"/>
        </a:xfrm>
      </p:grpSpPr>
      <p:pic>
        <p:nvPicPr>
          <p:cNvPr id="4" name="Рисунок 3">
            <a:extLst>
              <a:ext uri="{FF2B5EF4-FFF2-40B4-BE49-F238E27FC236}">
                <a16:creationId xmlns:a16="http://schemas.microsoft.com/office/drawing/2014/main" xmlns="" id="{5E8D50B9-32D0-46F2-B14E-C17F1B63976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6900" y="2766646"/>
            <a:ext cx="5586699" cy="3810000"/>
          </a:xfrm>
          <a:prstGeom prst="rect">
            <a:avLst/>
          </a:prstGeom>
        </p:spPr>
      </p:pic>
      <p:sp>
        <p:nvSpPr>
          <p:cNvPr id="14" name="Прямоугольник 13">
            <a:extLst>
              <a:ext uri="{FF2B5EF4-FFF2-40B4-BE49-F238E27FC236}">
                <a16:creationId xmlns:a16="http://schemas.microsoft.com/office/drawing/2014/main" xmlns="" id="{A87DF860-A0DD-4ADF-AC1D-CFBE6991699A}"/>
              </a:ext>
            </a:extLst>
          </p:cNvPr>
          <p:cNvSpPr/>
          <p:nvPr/>
        </p:nvSpPr>
        <p:spPr>
          <a:xfrm>
            <a:off x="123825" y="114300"/>
            <a:ext cx="1038225" cy="77152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7" name="Рисунок 6">
            <a:extLst>
              <a:ext uri="{FF2B5EF4-FFF2-40B4-BE49-F238E27FC236}">
                <a16:creationId xmlns:a16="http://schemas.microsoft.com/office/drawing/2014/main" xmlns="" id="{885F2DF3-B515-47CE-8909-C2BD48E01882}"/>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a:off x="10469807" y="365965"/>
            <a:ext cx="1228438" cy="407790"/>
          </a:xfrm>
          <a:prstGeom prst="rect">
            <a:avLst/>
          </a:prstGeom>
        </p:spPr>
      </p:pic>
      <p:pic>
        <p:nvPicPr>
          <p:cNvPr id="13" name="Рисунок 12">
            <a:extLst>
              <a:ext uri="{FF2B5EF4-FFF2-40B4-BE49-F238E27FC236}">
                <a16:creationId xmlns:a16="http://schemas.microsoft.com/office/drawing/2014/main" xmlns="" id="{E09FFBDD-293D-46B5-99FD-66CC83AE13A9}"/>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xmlns="" r:embed="rId6"/>
              </a:ext>
            </a:extLst>
          </a:blip>
          <a:stretch>
            <a:fillRect/>
          </a:stretch>
        </p:blipFill>
        <p:spPr>
          <a:xfrm>
            <a:off x="8320035" y="365965"/>
            <a:ext cx="1825029" cy="407790"/>
          </a:xfrm>
          <a:prstGeom prst="rect">
            <a:avLst/>
          </a:prstGeom>
        </p:spPr>
      </p:pic>
      <p:sp>
        <p:nvSpPr>
          <p:cNvPr id="15" name="Прямоугольник: скругленные углы 13">
            <a:extLst>
              <a:ext uri="{FF2B5EF4-FFF2-40B4-BE49-F238E27FC236}">
                <a16:creationId xmlns:a16="http://schemas.microsoft.com/office/drawing/2014/main" xmlns="" id="{A7377AF5-EC14-4E3E-869F-BDD51AF8F69F}"/>
              </a:ext>
            </a:extLst>
          </p:cNvPr>
          <p:cNvSpPr/>
          <p:nvPr/>
        </p:nvSpPr>
        <p:spPr>
          <a:xfrm>
            <a:off x="408700" y="1148862"/>
            <a:ext cx="11341344" cy="1359877"/>
          </a:xfrm>
          <a:prstGeom prst="roundRect">
            <a:avLst>
              <a:gd name="adj" fmla="val 11225"/>
            </a:avLst>
          </a:prstGeom>
          <a:solidFill>
            <a:srgbClr val="B48CFE">
              <a:alpha val="5000"/>
            </a:srgbClr>
          </a:solidFill>
          <a:ln>
            <a:gradFill>
              <a:gsLst>
                <a:gs pos="0">
                  <a:schemeClr val="bg1"/>
                </a:gs>
                <a:gs pos="100000">
                  <a:schemeClr val="bg1">
                    <a:alpha val="0"/>
                  </a:schemeClr>
                </a:gs>
              </a:gsLst>
              <a:lin ang="4200000" scaled="0"/>
            </a:grad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72000" rtlCol="0" anchor="t" anchorCtr="0"/>
          <a:lstStyle/>
          <a:p>
            <a:pPr marL="171450" indent="-171450">
              <a:spcAft>
                <a:spcPts val="1200"/>
              </a:spcAft>
              <a:buFont typeface="Arial" panose="020B0604020202020204" pitchFamily="34" charset="0"/>
              <a:buChar char="•"/>
            </a:pPr>
            <a:r>
              <a:rPr lang="ru-RU" sz="1000" dirty="0"/>
              <a:t>Название проекта</a:t>
            </a:r>
            <a:r>
              <a:rPr lang="ru-RU" sz="1000" dirty="0" smtClean="0">
                <a:solidFill>
                  <a:schemeClr val="bg1"/>
                </a:solidFill>
                <a:ea typeface="Verdana" panose="020B0604030504040204" pitchFamily="34" charset="0"/>
              </a:rPr>
              <a:t> </a:t>
            </a:r>
            <a:endParaRPr lang="ru-RU" sz="1000" dirty="0">
              <a:solidFill>
                <a:schemeClr val="accent6"/>
              </a:solidFill>
              <a:ea typeface="Verdana" panose="020B0604030504040204" pitchFamily="34" charset="0"/>
            </a:endParaRPr>
          </a:p>
          <a:p>
            <a:pPr algn="ctr"/>
            <a:r>
              <a:rPr lang="ru-RU" sz="1600" b="1" dirty="0">
                <a:ea typeface="Verdana"/>
                <a:cs typeface="Verdana"/>
                <a:sym typeface="Verdana"/>
              </a:rPr>
              <a:t> </a:t>
            </a:r>
            <a:r>
              <a:rPr lang="ru-RU" sz="1600" b="1" dirty="0"/>
              <a:t>СоКратиЯ (СоКрат&amp;Я) - технология гарантированного и оперативного общеприемлемого согласования намерений группы неограниченного числа участников при разрешении любой потенциально разрешимой общезначимой проблемы</a:t>
            </a:r>
            <a:r>
              <a:rPr lang="ru-RU" sz="1100" dirty="0"/>
              <a:t/>
            </a:r>
            <a:br>
              <a:rPr lang="ru-RU" sz="1100" dirty="0"/>
            </a:br>
            <a:endParaRPr lang="ru-RU" sz="1100" b="1" dirty="0" smtClean="0">
              <a:ea typeface="Verdana"/>
              <a:cs typeface="Verdana"/>
              <a:sym typeface="Verdana"/>
            </a:endParaRPr>
          </a:p>
        </p:txBody>
      </p:sp>
      <p:sp>
        <p:nvSpPr>
          <p:cNvPr id="6" name="Прямоугольник 5"/>
          <p:cNvSpPr/>
          <p:nvPr/>
        </p:nvSpPr>
        <p:spPr>
          <a:xfrm>
            <a:off x="438006" y="3108011"/>
            <a:ext cx="5265139" cy="646331"/>
          </a:xfrm>
          <a:prstGeom prst="rect">
            <a:avLst/>
          </a:prstGeom>
        </p:spPr>
        <p:txBody>
          <a:bodyPr wrap="square">
            <a:spAutoFit/>
          </a:bodyPr>
          <a:lstStyle/>
          <a:p>
            <a:pPr algn="ctr"/>
            <a:r>
              <a:rPr lang="ru-RU" sz="1200" dirty="0">
                <a:solidFill>
                  <a:schemeClr val="bg1"/>
                </a:solidFill>
              </a:rPr>
              <a:t>Презентация </a:t>
            </a:r>
            <a:r>
              <a:rPr lang="ru-RU" sz="1200" dirty="0" smtClean="0">
                <a:solidFill>
                  <a:schemeClr val="bg1"/>
                </a:solidFill>
              </a:rPr>
              <a:t>к Заявке </a:t>
            </a:r>
            <a:r>
              <a:rPr lang="ru-RU" sz="1200" dirty="0">
                <a:solidFill>
                  <a:schemeClr val="bg1"/>
                </a:solidFill>
              </a:rPr>
              <a:t>на акселерацию в Академию инноваторов (трекерское сопровождение) от 14.06.2024 </a:t>
            </a:r>
            <a:r>
              <a:rPr lang="ru-RU" sz="1200" dirty="0" smtClean="0">
                <a:solidFill>
                  <a:schemeClr val="bg1"/>
                </a:solidFill>
              </a:rPr>
              <a:t>от Багомедова Б.Г.</a:t>
            </a:r>
            <a:endParaRPr lang="ru-RU" sz="1200" dirty="0">
              <a:solidFill>
                <a:schemeClr val="bg1"/>
              </a:solidFill>
            </a:endParaRPr>
          </a:p>
        </p:txBody>
      </p:sp>
      <p:pic>
        <p:nvPicPr>
          <p:cNvPr id="20" name="Рисунок 19">
            <a:extLst>
              <a:ext uri="{FF2B5EF4-FFF2-40B4-BE49-F238E27FC236}">
                <a16:creationId xmlns:a16="http://schemas.microsoft.com/office/drawing/2014/main" xmlns="" id="{4C1F4748-B193-B316-0E04-2FD2E2CA3A96}"/>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44084" y="322422"/>
            <a:ext cx="2316347" cy="563403"/>
          </a:xfrm>
          <a:prstGeom prst="rect">
            <a:avLst/>
          </a:prstGeom>
        </p:spPr>
      </p:pic>
      <p:pic>
        <p:nvPicPr>
          <p:cNvPr id="1032" name="Picture 8" descr="https://lh7-us.googleusercontent.com/docsz/AD_4nXf7-ryb7ZIX1i6Fcj3IJMjsYpWwY59tRD1kQo67EeUvr5Dj3-TrFMKkL-Qx4EvHQGXnWJB11Zotaz8iWODb5UOkZ-HzU3Z3Ul-xpwzy67ZHjc5xuc4j-8qQ2UMFsm_tZwjQj5cJwKpewtD6-WmHm0Q5Pq27?key=DCnqhd-CTa86EX_02V8a_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079372" y="2766646"/>
            <a:ext cx="5722471" cy="381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953178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
        <p:cNvGrpSpPr/>
        <p:nvPr/>
      </p:nvGrpSpPr>
      <p:grpSpPr>
        <a:xfrm>
          <a:off x="0" y="0"/>
          <a:ext cx="0" cy="0"/>
          <a:chOff x="0" y="0"/>
          <a:chExt cx="0" cy="0"/>
        </a:xfrm>
      </p:grpSpPr>
      <p:sp>
        <p:nvSpPr>
          <p:cNvPr id="47" name="Прямоугольник: скругленные углы 13">
            <a:extLst>
              <a:ext uri="{FF2B5EF4-FFF2-40B4-BE49-F238E27FC236}">
                <a16:creationId xmlns:a16="http://schemas.microsoft.com/office/drawing/2014/main" xmlns="" id="{A7377AF5-EC14-4E3E-869F-BDD51AF8F69F}"/>
              </a:ext>
            </a:extLst>
          </p:cNvPr>
          <p:cNvSpPr/>
          <p:nvPr/>
        </p:nvSpPr>
        <p:spPr>
          <a:xfrm>
            <a:off x="307975" y="926123"/>
            <a:ext cx="11537950" cy="5490551"/>
          </a:xfrm>
          <a:prstGeom prst="roundRect">
            <a:avLst>
              <a:gd name="adj" fmla="val 11225"/>
            </a:avLst>
          </a:prstGeom>
          <a:solidFill>
            <a:srgbClr val="B48CFE">
              <a:alpha val="5000"/>
            </a:srgbClr>
          </a:solidFill>
          <a:ln>
            <a:gradFill>
              <a:gsLst>
                <a:gs pos="0">
                  <a:schemeClr val="bg1"/>
                </a:gs>
                <a:gs pos="100000">
                  <a:schemeClr val="bg1">
                    <a:alpha val="0"/>
                  </a:schemeClr>
                </a:gs>
              </a:gsLst>
              <a:lin ang="4200000" scaled="0"/>
            </a:grad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72000" rtlCol="0" anchor="t" anchorCtr="0"/>
          <a:lstStyle/>
          <a:p>
            <a:pPr marL="171450" indent="-171450">
              <a:spcAft>
                <a:spcPts val="1200"/>
              </a:spcAft>
              <a:buFont typeface="Arial" panose="020B0604020202020204" pitchFamily="34" charset="0"/>
              <a:buChar char="•"/>
            </a:pPr>
            <a:r>
              <a:rPr lang="ru-RU" sz="1000" dirty="0">
                <a:solidFill>
                  <a:schemeClr val="bg1"/>
                </a:solidFill>
                <a:ea typeface="Verdana" panose="020B0604030504040204" pitchFamily="34" charset="0"/>
              </a:rPr>
              <a:t>(Опишите суть проекта, что представляет собой ваш проект (продукт/изобретение/решение) простым и понятным языком)</a:t>
            </a:r>
            <a:r>
              <a:rPr lang="ru-RU" sz="1000" b="1" dirty="0" smtClean="0">
                <a:ea typeface="Verdana"/>
                <a:cs typeface="Verdana"/>
                <a:sym typeface="Verdana"/>
              </a:rPr>
              <a:t> </a:t>
            </a:r>
          </a:p>
          <a:p>
            <a:r>
              <a:rPr lang="ru-RU" sz="1100" dirty="0" smtClean="0"/>
              <a:t>   </a:t>
            </a:r>
            <a:r>
              <a:rPr lang="ru-RU" sz="1100" dirty="0"/>
              <a:t>Сократия (СоКрат&amp;Я) - технология гарантированного и оперативного согласования каждым из неограниченного количества участников группы по онлайн разрешению некоей общий для них либо общезначимой проблемы с остальными её участниками неконфликтной реализации своих намерений по удовлетворению признанных остальными участниками сопричастных разрешаемой проблеме потребностей или намерений в качестве действий, не предполагающих непосредственного нанесения ущерба или вреда кому-либо, итогом чего является комплексное решение, улучшающее исходную (до исполнения решения) ситуацию каждого без исключения, участника на его субъективный взгляд, сколько бы таких участников ни было, хоть миллиарды.</a:t>
            </a:r>
          </a:p>
          <a:p>
            <a:r>
              <a:rPr lang="ru-RU" sz="1100" dirty="0"/>
              <a:t> </a:t>
            </a:r>
            <a:r>
              <a:rPr lang="ru-RU" sz="1100" dirty="0" smtClean="0"/>
              <a:t>   </a:t>
            </a:r>
            <a:r>
              <a:rPr lang="ru-RU" sz="1100" dirty="0"/>
              <a:t>Технология гарантирует получение решения максимально возможного для состава участников группы качества и пользы. На сегодня не существует иной технологии, могущей сравниться с нею по своей человечности, перспективности и прочим привычно заявленным критериям. Моя технология гарантирует конструирование выгодного для каждого участника решения любой потенциально разрешимой проблемы (нет задачи найти ранее неизвестное решение какой-либо проблемы, есть задача согласовать уже кому-то известные решения искомой проблемы таким образом, чтобы каждый с очевидностью отметил лично для себя улучшение исходной ситуации после исполнения сконструированного сообща комплексного решения).</a:t>
            </a:r>
          </a:p>
          <a:p>
            <a:r>
              <a:rPr lang="ru-RU" sz="1100" dirty="0" smtClean="0"/>
              <a:t>   </a:t>
            </a:r>
            <a:r>
              <a:rPr lang="ru-RU" sz="1100" dirty="0"/>
              <a:t>Постановка задачи радикально отличается от подходов, принятых в распространенной на планете парадигме притязания на знание истины и правомерности навязывания ее другим, в </a:t>
            </a:r>
            <a:r>
              <a:rPr lang="ru-RU" sz="1100" dirty="0" err="1"/>
              <a:t>т.ч</a:t>
            </a:r>
            <a:r>
              <a:rPr lang="ru-RU" sz="1100" dirty="0"/>
              <a:t>. через справедливое, правильное, </a:t>
            </a:r>
            <a:r>
              <a:rPr lang="ru-RU" sz="1100" dirty="0" err="1"/>
              <a:t>дОлжное</a:t>
            </a:r>
            <a:r>
              <a:rPr lang="ru-RU" sz="1100" dirty="0"/>
              <a:t> решение.</a:t>
            </a:r>
          </a:p>
        </p:txBody>
      </p:sp>
      <p:sp>
        <p:nvSpPr>
          <p:cNvPr id="4" name="AutoShape 4" descr="ВЭБ.РФ - продукты финансирования бизнеса от государственной корпорации  развития России"/>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10" name="Номер слайда 9">
            <a:extLst>
              <a:ext uri="{FF2B5EF4-FFF2-40B4-BE49-F238E27FC236}">
                <a16:creationId xmlns:a16="http://schemas.microsoft.com/office/drawing/2014/main" xmlns="" id="{DD6A7A25-1C27-410F-8006-1973D6E19CDA}"/>
              </a:ext>
            </a:extLst>
          </p:cNvPr>
          <p:cNvSpPr>
            <a:spLocks noGrp="1"/>
          </p:cNvSpPr>
          <p:nvPr>
            <p:ph type="sldNum" sz="quarter" idx="12"/>
          </p:nvPr>
        </p:nvSpPr>
        <p:spPr/>
        <p:txBody>
          <a:bodyPr/>
          <a:lstStyle/>
          <a:p>
            <a:pPr marL="0" marR="0" lvl="0" indent="0" algn="ctr" defTabSz="914220" rtl="0" eaLnBrk="1" fontAlgn="auto" latinLnBrk="0" hangingPunct="1">
              <a:lnSpc>
                <a:spcPct val="100000"/>
              </a:lnSpc>
              <a:spcBef>
                <a:spcPts val="0"/>
              </a:spcBef>
              <a:spcAft>
                <a:spcPts val="0"/>
              </a:spcAft>
              <a:buClrTx/>
              <a:buSzTx/>
              <a:buFontTx/>
              <a:buNone/>
              <a:tabLst/>
              <a:defRPr/>
            </a:pPr>
            <a:fld id="{F4B77357-3DE0-4187-8384-A70FA83CB55C}" type="slidenum">
              <a:rPr kumimoji="0" lang="ru-RU" sz="997" b="0" i="0" u="none" strike="noStrike" kern="1200" cap="none" spc="0" normalizeH="0" baseline="0" noProof="0" smtClean="0">
                <a:ln>
                  <a:noFill/>
                </a:ln>
                <a:solidFill>
                  <a:srgbClr val="44546A"/>
                </a:solidFill>
                <a:effectLst/>
                <a:uLnTx/>
                <a:uFillTx/>
                <a:latin typeface="Cera Pro"/>
                <a:ea typeface="+mn-ea"/>
                <a:cs typeface="+mn-cs"/>
              </a:rPr>
              <a:pPr marL="0" marR="0" lvl="0" indent="0" algn="ctr" defTabSz="914220" rtl="0" eaLnBrk="1" fontAlgn="auto" latinLnBrk="0" hangingPunct="1">
                <a:lnSpc>
                  <a:spcPct val="100000"/>
                </a:lnSpc>
                <a:spcBef>
                  <a:spcPts val="0"/>
                </a:spcBef>
                <a:spcAft>
                  <a:spcPts val="0"/>
                </a:spcAft>
                <a:buClrTx/>
                <a:buSzTx/>
                <a:buFontTx/>
                <a:buNone/>
                <a:tabLst/>
                <a:defRPr/>
              </a:pPr>
              <a:t>2</a:t>
            </a:fld>
            <a:endParaRPr kumimoji="0" lang="ru-RU" sz="997" b="0" i="0" u="none" strike="noStrike" kern="1200" cap="none" spc="0" normalizeH="0" baseline="0" noProof="0">
              <a:ln>
                <a:noFill/>
              </a:ln>
              <a:solidFill>
                <a:srgbClr val="44546A"/>
              </a:solidFill>
              <a:effectLst/>
              <a:uLnTx/>
              <a:uFillTx/>
              <a:latin typeface="Cera Pro"/>
              <a:ea typeface="+mn-ea"/>
              <a:cs typeface="+mn-cs"/>
            </a:endParaRPr>
          </a:p>
        </p:txBody>
      </p:sp>
      <p:sp>
        <p:nvSpPr>
          <p:cNvPr id="41" name="Заголовок 5">
            <a:extLst>
              <a:ext uri="{FF2B5EF4-FFF2-40B4-BE49-F238E27FC236}">
                <a16:creationId xmlns:a16="http://schemas.microsoft.com/office/drawing/2014/main" xmlns="" id="{BF81687F-2616-4BA8-B50C-C1C05B322B7B}"/>
              </a:ext>
            </a:extLst>
          </p:cNvPr>
          <p:cNvSpPr>
            <a:spLocks noGrp="1"/>
          </p:cNvSpPr>
          <p:nvPr>
            <p:ph type="title"/>
          </p:nvPr>
        </p:nvSpPr>
        <p:spPr/>
        <p:txBody>
          <a:bodyPr>
            <a:normAutofit fontScale="90000"/>
          </a:bodyPr>
          <a:lstStyle/>
          <a:p>
            <a:r>
              <a:rPr lang="ru-RU" dirty="0" smtClean="0">
                <a:solidFill>
                  <a:schemeClr val="bg1"/>
                </a:solidFill>
                <a:ea typeface="Verdana" panose="020B0604030504040204" pitchFamily="34" charset="0"/>
              </a:rPr>
              <a:t>02 Проект</a:t>
            </a:r>
            <a:r>
              <a:rPr lang="ru-RU" dirty="0">
                <a:solidFill>
                  <a:schemeClr val="bg1"/>
                </a:solidFill>
                <a:ea typeface="Verdana" panose="020B0604030504040204" pitchFamily="34" charset="0"/>
              </a:rPr>
              <a:t>. </a:t>
            </a:r>
            <a:r>
              <a:rPr lang="ru-RU" dirty="0" smtClean="0">
                <a:solidFill>
                  <a:schemeClr val="bg1"/>
                </a:solidFill>
                <a:ea typeface="Verdana" panose="020B0604030504040204" pitchFamily="34" charset="0"/>
              </a:rPr>
              <a:t>  </a:t>
            </a:r>
            <a:r>
              <a:rPr lang="ru-RU" sz="2000" dirty="0" smtClean="0">
                <a:solidFill>
                  <a:schemeClr val="bg1"/>
                </a:solidFill>
                <a:ea typeface="Verdana" panose="020B0604030504040204" pitchFamily="34" charset="0"/>
              </a:rPr>
              <a:t>2.1</a:t>
            </a:r>
            <a:r>
              <a:rPr lang="ru-RU" sz="2000" dirty="0">
                <a:solidFill>
                  <a:schemeClr val="bg1"/>
                </a:solidFill>
                <a:ea typeface="Verdana" panose="020B0604030504040204" pitchFamily="34" charset="0"/>
              </a:rPr>
              <a:t>. Описание проекта</a:t>
            </a:r>
          </a:p>
        </p:txBody>
      </p:sp>
    </p:spTree>
    <p:extLst>
      <p:ext uri="{BB962C8B-B14F-4D97-AF65-F5344CB8AC3E}">
        <p14:creationId xmlns:p14="http://schemas.microsoft.com/office/powerpoint/2010/main" val="7096898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
        <p:cNvGrpSpPr/>
        <p:nvPr/>
      </p:nvGrpSpPr>
      <p:grpSpPr>
        <a:xfrm>
          <a:off x="0" y="0"/>
          <a:ext cx="0" cy="0"/>
          <a:chOff x="0" y="0"/>
          <a:chExt cx="0" cy="0"/>
        </a:xfrm>
      </p:grpSpPr>
      <p:sp>
        <p:nvSpPr>
          <p:cNvPr id="47" name="Прямоугольник: скругленные углы 13">
            <a:extLst>
              <a:ext uri="{FF2B5EF4-FFF2-40B4-BE49-F238E27FC236}">
                <a16:creationId xmlns:a16="http://schemas.microsoft.com/office/drawing/2014/main" xmlns="" id="{A7377AF5-EC14-4E3E-869F-BDD51AF8F69F}"/>
              </a:ext>
            </a:extLst>
          </p:cNvPr>
          <p:cNvSpPr/>
          <p:nvPr/>
        </p:nvSpPr>
        <p:spPr>
          <a:xfrm>
            <a:off x="307975" y="926123"/>
            <a:ext cx="11537950" cy="5490551"/>
          </a:xfrm>
          <a:prstGeom prst="roundRect">
            <a:avLst>
              <a:gd name="adj" fmla="val 11225"/>
            </a:avLst>
          </a:prstGeom>
          <a:solidFill>
            <a:srgbClr val="B48CFE">
              <a:alpha val="5000"/>
            </a:srgbClr>
          </a:solidFill>
          <a:ln>
            <a:gradFill>
              <a:gsLst>
                <a:gs pos="0">
                  <a:schemeClr val="bg1"/>
                </a:gs>
                <a:gs pos="100000">
                  <a:schemeClr val="bg1">
                    <a:alpha val="0"/>
                  </a:schemeClr>
                </a:gs>
              </a:gsLst>
              <a:lin ang="4200000" scaled="0"/>
            </a:grad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72000" rtlCol="0" anchor="t" anchorCtr="0"/>
          <a:lstStyle/>
          <a:p>
            <a:pPr marL="171450" indent="-171450">
              <a:spcAft>
                <a:spcPts val="1200"/>
              </a:spcAft>
              <a:buFont typeface="Arial" panose="020B0604020202020204" pitchFamily="34" charset="0"/>
              <a:buChar char="•"/>
            </a:pPr>
            <a:r>
              <a:rPr lang="ru-RU" sz="1200" dirty="0">
                <a:solidFill>
                  <a:schemeClr val="bg1"/>
                </a:solidFill>
                <a:ea typeface="Verdana" panose="020B0604030504040204" pitchFamily="34" charset="0"/>
              </a:rPr>
              <a:t>(</a:t>
            </a:r>
            <a:r>
              <a:rPr lang="ru-RU" sz="1000" dirty="0">
                <a:solidFill>
                  <a:schemeClr val="bg1"/>
                </a:solidFill>
                <a:ea typeface="Verdana" panose="020B0604030504040204" pitchFamily="34" charset="0"/>
              </a:rPr>
              <a:t>По возможности простым и понятным языком кратко опишите, в чем состоит проблема, которую вы решаете своим проектом (продуктом/изобретением/решением)</a:t>
            </a:r>
            <a:endParaRPr lang="ru-RU" sz="1000" dirty="0">
              <a:solidFill>
                <a:schemeClr val="accent6"/>
              </a:solidFill>
              <a:ea typeface="Verdana" panose="020B0604030504040204" pitchFamily="34" charset="0"/>
            </a:endParaRPr>
          </a:p>
          <a:p>
            <a:r>
              <a:rPr lang="ru-RU" sz="1100" dirty="0"/>
              <a:t>  </a:t>
            </a:r>
            <a:r>
              <a:rPr lang="ru-RU" sz="1100" dirty="0" smtClean="0"/>
              <a:t> Проблема </a:t>
            </a:r>
            <a:r>
              <a:rPr lang="ru-RU" sz="1100" dirty="0"/>
              <a:t>в том, чтобы вернуть каждому индивиду данное ему природой в виде свободы воли право при желании совместно с остальными участвовать в принятии приемлемых для себя решений общезначимых проблем, тем самым ликвидировав потребность в делегировании полномочий на принятие решений отдельным лицам и как неустранимое в принципе следствие такого делегирования неизбежность господства одних людей над другими в формате отношений власти-подчинения. </a:t>
            </a:r>
            <a:br>
              <a:rPr lang="ru-RU" sz="1100" dirty="0"/>
            </a:br>
            <a:r>
              <a:rPr lang="ru-RU" sz="1100" dirty="0"/>
              <a:t>  </a:t>
            </a:r>
            <a:r>
              <a:rPr lang="ru-RU" sz="1100" dirty="0" smtClean="0"/>
              <a:t>​​ </a:t>
            </a:r>
            <a:r>
              <a:rPr lang="ru-RU" sz="1100" b="1" dirty="0" smtClean="0"/>
              <a:t>Все </a:t>
            </a:r>
            <a:r>
              <a:rPr lang="ru-RU" sz="1100" b="1" dirty="0"/>
              <a:t>известные способы принятия решений общезначимых проблем</a:t>
            </a:r>
            <a:r>
              <a:rPr lang="ru-RU" sz="1100" dirty="0"/>
              <a:t> при числе участников выше 2-3 десятков (когда хлипкие способы достижения консенсуса уже бессильны), будь это голосование даже среди экспертов или специалистов по разрешаемой проблеме или делегирование полномочий на принятие решений неким отдельным лицам в надежде, что они при относительно небольшом количестве участников поиска решения в состоянии всесторонне изучить проблему и принять наиболее оптимальное решение в интересах всех остальных, сопричастных к разрешаемой проблеме людей, </a:t>
            </a:r>
            <a:r>
              <a:rPr lang="ru-RU" sz="1100" b="1" dirty="0"/>
              <a:t>неизбежно приводят к господству одних людей над другими</a:t>
            </a:r>
            <a:r>
              <a:rPr lang="ru-RU" sz="1100" dirty="0"/>
              <a:t>, поскольку не гарантируют их </a:t>
            </a:r>
            <a:r>
              <a:rPr lang="ru-RU" sz="1100" dirty="0" smtClean="0"/>
              <a:t>общеприемлемость</a:t>
            </a:r>
            <a:r>
              <a:rPr lang="ru-RU" sz="1100" dirty="0"/>
              <a:t>, выгоду для каждого участника или сопричастного к проблеме, так задача даже не ставится как заведомо не достижимая, и даже право вето редко спасает ситуацию, ибо это не способ принятия решения, а способ отложить этот процесс.</a:t>
            </a:r>
          </a:p>
          <a:p>
            <a:r>
              <a:rPr lang="ru-RU" sz="1100" dirty="0"/>
              <a:t>  </a:t>
            </a:r>
            <a:r>
              <a:rPr lang="ru-RU" sz="1100" dirty="0" smtClean="0"/>
              <a:t> Казалось </a:t>
            </a:r>
            <a:r>
              <a:rPr lang="ru-RU" sz="1100" dirty="0"/>
              <a:t>бы, выбор между</a:t>
            </a:r>
            <a:r>
              <a:rPr lang="ru-RU" sz="1100" b="1" dirty="0"/>
              <a:t> принятием решения голосованием</a:t>
            </a:r>
            <a:r>
              <a:rPr lang="ru-RU" sz="1100" dirty="0"/>
              <a:t> (решения неизбежно посредственного, часто просто примитивного, и являющегося основанием для навязывания воли одних, большинства, другим, меньшинству) и</a:t>
            </a:r>
            <a:r>
              <a:rPr lang="ru-RU" sz="1100" b="1" dirty="0"/>
              <a:t> делегированием полномочий на принятие решений</a:t>
            </a:r>
            <a:r>
              <a:rPr lang="ru-RU" sz="1100" dirty="0"/>
              <a:t> (способ, чреватый неизбежным и практически никогда непреодолимым соблазном воспользоваться полученными полномочиями в угоду себе или своим спонсорам, при том, что в этот способ уже исходно также заложена необходимость навязывания, часто силой, принятого решения всем остальным, даже если это решение принято консенсусом между собой получившими полномочия) избежать невозможно, что эта дихотомия - проклятие любого общества, любой относительно большой группы людей, но это не так. </a:t>
            </a:r>
          </a:p>
          <a:p>
            <a:r>
              <a:rPr lang="ru-RU" sz="1100" dirty="0"/>
              <a:t>  </a:t>
            </a:r>
            <a:r>
              <a:rPr lang="ru-RU" sz="1100" dirty="0" smtClean="0"/>
              <a:t> Решение </a:t>
            </a:r>
            <a:r>
              <a:rPr lang="ru-RU" sz="1100" dirty="0"/>
              <a:t>есть и оно - суть технологии, разрабатывавшейся мною с перерывами треть века, начало которой положено дипломной работой в Физтехе, учеба в котором при практике в ВЦ АН СССР завершена на  отлично в 1988 году. Данная технология и есть адекватное решение казалось бы неразрешимой (до появления современных технологий она, впрочем, практически и была таковой)</a:t>
            </a:r>
            <a:r>
              <a:rPr lang="ru-RU" sz="1100" b="1" dirty="0"/>
              <a:t> дихотомии “демократия </a:t>
            </a:r>
            <a:r>
              <a:rPr lang="ru-RU" sz="1100" b="1" dirty="0" err="1"/>
              <a:t>Vs</a:t>
            </a:r>
            <a:r>
              <a:rPr lang="ru-RU" sz="1100" b="1" dirty="0"/>
              <a:t> меритократия”</a:t>
            </a:r>
            <a:r>
              <a:rPr lang="ru-RU" sz="1100" dirty="0"/>
              <a:t>: </a:t>
            </a:r>
            <a:r>
              <a:rPr lang="ru-RU" sz="1100" b="1" dirty="0"/>
              <a:t>адекватное </a:t>
            </a:r>
            <a:r>
              <a:rPr lang="ru-RU" sz="1100" dirty="0"/>
              <a:t>(в смысле: </a:t>
            </a:r>
            <a:r>
              <a:rPr lang="ru-RU" sz="1100" b="1" dirty="0"/>
              <a:t>компетентный проявляет свою компетентность, сопричастный отстаивает неприкосновенность своих интересов</a:t>
            </a:r>
            <a:r>
              <a:rPr lang="ru-RU" sz="1100" dirty="0"/>
              <a:t>) </a:t>
            </a:r>
            <a:r>
              <a:rPr lang="ru-RU" sz="1100" b="1" dirty="0"/>
              <a:t>соучастие любого</a:t>
            </a:r>
            <a:r>
              <a:rPr lang="ru-RU" sz="1100" dirty="0"/>
              <a:t> заинтересованного в решении имеющей к нему на его же взгляд какое-то отношение проблемы и </a:t>
            </a:r>
            <a:r>
              <a:rPr lang="ru-RU" sz="1100" b="1" dirty="0"/>
              <a:t>сохранение ответственности каждого участника лишь за принимаемую им долю в общем совместном решении</a:t>
            </a:r>
            <a:r>
              <a:rPr lang="ru-RU" sz="1100" b="1" dirty="0" smtClean="0"/>
              <a:t>.</a:t>
            </a:r>
          </a:p>
          <a:p>
            <a:endParaRPr lang="ru-RU" sz="1100" b="1" dirty="0">
              <a:ea typeface="Verdana"/>
              <a:cs typeface="Verdana"/>
              <a:sym typeface="Verdana"/>
            </a:endParaRPr>
          </a:p>
          <a:p>
            <a:r>
              <a:rPr lang="ru-RU" sz="1000" dirty="0"/>
              <a:t> В настоящее время данная проблема</a:t>
            </a:r>
            <a:r>
              <a:rPr lang="ru-RU" sz="1000" b="1" dirty="0"/>
              <a:t> не решается никак</a:t>
            </a:r>
            <a:r>
              <a:rPr lang="ru-RU" sz="1000" dirty="0"/>
              <a:t>, есть лишь имитация чиновниками привлечения обывателей к принятию решений. Во всем мире люди отстранены от принятия решений проблем, которые касаются их непосредственно, от благоустройства окружающего пространства и до принятия законов и разрешения глобальных проблем. Они отстранены даже там, где имеют формальные права на это - миноритарии в акционерных обществах (через якобы вынужденную узурпацию решений советом директоров).</a:t>
            </a:r>
            <a:endParaRPr lang="ru-RU" sz="1000" dirty="0" smtClean="0">
              <a:ea typeface="Verdana"/>
              <a:cs typeface="Verdana"/>
              <a:sym typeface="Verdana"/>
            </a:endParaRPr>
          </a:p>
        </p:txBody>
      </p:sp>
      <p:sp>
        <p:nvSpPr>
          <p:cNvPr id="4" name="AutoShape 4" descr="ВЭБ.РФ - продукты финансирования бизнеса от государственной корпорации  развития России"/>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10" name="Номер слайда 9">
            <a:extLst>
              <a:ext uri="{FF2B5EF4-FFF2-40B4-BE49-F238E27FC236}">
                <a16:creationId xmlns:a16="http://schemas.microsoft.com/office/drawing/2014/main" xmlns="" id="{DD6A7A25-1C27-410F-8006-1973D6E19CDA}"/>
              </a:ext>
            </a:extLst>
          </p:cNvPr>
          <p:cNvSpPr>
            <a:spLocks noGrp="1"/>
          </p:cNvSpPr>
          <p:nvPr>
            <p:ph type="sldNum" sz="quarter" idx="12"/>
          </p:nvPr>
        </p:nvSpPr>
        <p:spPr/>
        <p:txBody>
          <a:bodyPr/>
          <a:lstStyle/>
          <a:p>
            <a:pPr marL="0" marR="0" lvl="0" indent="0" algn="ctr" defTabSz="914220" rtl="0" eaLnBrk="1" fontAlgn="auto" latinLnBrk="0" hangingPunct="1">
              <a:lnSpc>
                <a:spcPct val="100000"/>
              </a:lnSpc>
              <a:spcBef>
                <a:spcPts val="0"/>
              </a:spcBef>
              <a:spcAft>
                <a:spcPts val="0"/>
              </a:spcAft>
              <a:buClrTx/>
              <a:buSzTx/>
              <a:buFontTx/>
              <a:buNone/>
              <a:tabLst/>
              <a:defRPr/>
            </a:pPr>
            <a:fld id="{F4B77357-3DE0-4187-8384-A70FA83CB55C}" type="slidenum">
              <a:rPr kumimoji="0" lang="ru-RU" sz="997" b="0" i="0" u="none" strike="noStrike" kern="1200" cap="none" spc="0" normalizeH="0" baseline="0" noProof="0" smtClean="0">
                <a:ln>
                  <a:noFill/>
                </a:ln>
                <a:solidFill>
                  <a:srgbClr val="44546A"/>
                </a:solidFill>
                <a:effectLst/>
                <a:uLnTx/>
                <a:uFillTx/>
                <a:latin typeface="Cera Pro"/>
                <a:ea typeface="+mn-ea"/>
                <a:cs typeface="+mn-cs"/>
              </a:rPr>
              <a:pPr marL="0" marR="0" lvl="0" indent="0" algn="ctr" defTabSz="914220" rtl="0" eaLnBrk="1" fontAlgn="auto" latinLnBrk="0" hangingPunct="1">
                <a:lnSpc>
                  <a:spcPct val="100000"/>
                </a:lnSpc>
                <a:spcBef>
                  <a:spcPts val="0"/>
                </a:spcBef>
                <a:spcAft>
                  <a:spcPts val="0"/>
                </a:spcAft>
                <a:buClrTx/>
                <a:buSzTx/>
                <a:buFontTx/>
                <a:buNone/>
                <a:tabLst/>
                <a:defRPr/>
              </a:pPr>
              <a:t>3</a:t>
            </a:fld>
            <a:endParaRPr kumimoji="0" lang="ru-RU" sz="997" b="0" i="0" u="none" strike="noStrike" kern="1200" cap="none" spc="0" normalizeH="0" baseline="0" noProof="0">
              <a:ln>
                <a:noFill/>
              </a:ln>
              <a:solidFill>
                <a:srgbClr val="44546A"/>
              </a:solidFill>
              <a:effectLst/>
              <a:uLnTx/>
              <a:uFillTx/>
              <a:latin typeface="Cera Pro"/>
              <a:ea typeface="+mn-ea"/>
              <a:cs typeface="+mn-cs"/>
            </a:endParaRPr>
          </a:p>
        </p:txBody>
      </p:sp>
      <p:sp>
        <p:nvSpPr>
          <p:cNvPr id="41" name="Заголовок 5">
            <a:extLst>
              <a:ext uri="{FF2B5EF4-FFF2-40B4-BE49-F238E27FC236}">
                <a16:creationId xmlns:a16="http://schemas.microsoft.com/office/drawing/2014/main" xmlns="" id="{BF81687F-2616-4BA8-B50C-C1C05B322B7B}"/>
              </a:ext>
            </a:extLst>
          </p:cNvPr>
          <p:cNvSpPr>
            <a:spLocks noGrp="1"/>
          </p:cNvSpPr>
          <p:nvPr>
            <p:ph type="title"/>
          </p:nvPr>
        </p:nvSpPr>
        <p:spPr/>
        <p:txBody>
          <a:bodyPr>
            <a:normAutofit fontScale="90000"/>
          </a:bodyPr>
          <a:lstStyle/>
          <a:p>
            <a:r>
              <a:rPr lang="ru-RU" dirty="0" smtClean="0">
                <a:solidFill>
                  <a:schemeClr val="bg1"/>
                </a:solidFill>
                <a:ea typeface="Verdana" panose="020B0604030504040204" pitchFamily="34" charset="0"/>
              </a:rPr>
              <a:t>02 </a:t>
            </a:r>
            <a:r>
              <a:rPr lang="ru-RU" dirty="0">
                <a:solidFill>
                  <a:schemeClr val="bg1"/>
                </a:solidFill>
                <a:ea typeface="Verdana" panose="020B0604030504040204" pitchFamily="34" charset="0"/>
              </a:rPr>
              <a:t>Проект.   </a:t>
            </a:r>
            <a:r>
              <a:rPr lang="ru-RU" sz="2000" dirty="0" smtClean="0">
                <a:solidFill>
                  <a:schemeClr val="bg1"/>
                </a:solidFill>
                <a:ea typeface="Verdana" panose="020B0604030504040204" pitchFamily="34" charset="0"/>
              </a:rPr>
              <a:t>2.2. Проблема</a:t>
            </a:r>
            <a:endParaRPr lang="ru-RU" dirty="0">
              <a:solidFill>
                <a:schemeClr val="bg1"/>
              </a:solidFill>
              <a:ea typeface="Verdana" panose="020B0604030504040204" pitchFamily="34" charset="0"/>
            </a:endParaRPr>
          </a:p>
        </p:txBody>
      </p:sp>
    </p:spTree>
    <p:extLst>
      <p:ext uri="{BB962C8B-B14F-4D97-AF65-F5344CB8AC3E}">
        <p14:creationId xmlns:p14="http://schemas.microsoft.com/office/powerpoint/2010/main" val="33192686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
        <p:cNvGrpSpPr/>
        <p:nvPr/>
      </p:nvGrpSpPr>
      <p:grpSpPr>
        <a:xfrm>
          <a:off x="0" y="0"/>
          <a:ext cx="0" cy="0"/>
          <a:chOff x="0" y="0"/>
          <a:chExt cx="0" cy="0"/>
        </a:xfrm>
      </p:grpSpPr>
      <p:sp>
        <p:nvSpPr>
          <p:cNvPr id="47" name="Прямоугольник: скругленные углы 13">
            <a:extLst>
              <a:ext uri="{FF2B5EF4-FFF2-40B4-BE49-F238E27FC236}">
                <a16:creationId xmlns:a16="http://schemas.microsoft.com/office/drawing/2014/main" xmlns="" id="{A7377AF5-EC14-4E3E-869F-BDD51AF8F69F}"/>
              </a:ext>
            </a:extLst>
          </p:cNvPr>
          <p:cNvSpPr/>
          <p:nvPr/>
        </p:nvSpPr>
        <p:spPr>
          <a:xfrm>
            <a:off x="307975" y="926123"/>
            <a:ext cx="11537950" cy="5490551"/>
          </a:xfrm>
          <a:prstGeom prst="roundRect">
            <a:avLst>
              <a:gd name="adj" fmla="val 11225"/>
            </a:avLst>
          </a:prstGeom>
          <a:solidFill>
            <a:srgbClr val="B48CFE">
              <a:alpha val="5000"/>
            </a:srgbClr>
          </a:solidFill>
          <a:ln>
            <a:gradFill>
              <a:gsLst>
                <a:gs pos="0">
                  <a:schemeClr val="bg1"/>
                </a:gs>
                <a:gs pos="100000">
                  <a:schemeClr val="bg1">
                    <a:alpha val="0"/>
                  </a:schemeClr>
                </a:gs>
              </a:gsLst>
              <a:lin ang="4200000" scaled="0"/>
            </a:grad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72000" rtlCol="0" anchor="t" anchorCtr="0"/>
          <a:lstStyle/>
          <a:p>
            <a:pPr marL="171450" indent="-171450">
              <a:spcAft>
                <a:spcPts val="1200"/>
              </a:spcAft>
              <a:buFont typeface="Arial" panose="020B0604020202020204" pitchFamily="34" charset="0"/>
              <a:buChar char="•"/>
            </a:pPr>
            <a:r>
              <a:rPr lang="ru-RU" sz="1000" dirty="0"/>
              <a:t>Укажите, как заявленная проблема решается в настоящее время.</a:t>
            </a:r>
            <a:r>
              <a:rPr lang="ru-RU" sz="1200" dirty="0"/>
              <a:t> </a:t>
            </a:r>
            <a:r>
              <a:rPr lang="ru-RU" sz="1200" dirty="0" smtClean="0">
                <a:solidFill>
                  <a:schemeClr val="bg1"/>
                </a:solidFill>
                <a:ea typeface="Verdana" panose="020B0604030504040204" pitchFamily="34" charset="0"/>
              </a:rPr>
              <a:t> </a:t>
            </a:r>
            <a:r>
              <a:rPr lang="ru-RU" sz="1000" dirty="0" smtClean="0">
                <a:solidFill>
                  <a:schemeClr val="accent6"/>
                </a:solidFill>
                <a:ea typeface="Verdana" panose="020B0604030504040204" pitchFamily="34" charset="0"/>
              </a:rPr>
              <a:t> </a:t>
            </a:r>
            <a:endParaRPr lang="ru-RU" sz="1200" dirty="0" smtClean="0">
              <a:solidFill>
                <a:schemeClr val="accent6"/>
              </a:solidFill>
              <a:ea typeface="Verdana" panose="020B0604030504040204" pitchFamily="34" charset="0"/>
            </a:endParaRPr>
          </a:p>
          <a:p>
            <a:r>
              <a:rPr lang="ru-RU" sz="1000" b="1" dirty="0" smtClean="0">
                <a:ea typeface="Verdana"/>
                <a:cs typeface="Verdana"/>
                <a:sym typeface="Verdana"/>
              </a:rPr>
              <a:t> </a:t>
            </a:r>
            <a:r>
              <a:rPr lang="ru-RU" sz="1000" dirty="0" smtClean="0"/>
              <a:t> </a:t>
            </a:r>
            <a:r>
              <a:rPr lang="ru-RU" sz="1200" dirty="0" smtClean="0"/>
              <a:t>          </a:t>
            </a:r>
            <a:r>
              <a:rPr lang="ru-RU" sz="1200" b="1" dirty="0" smtClean="0"/>
              <a:t>Практикуемые опосредованные или имитирующие решение проблемы варианты решения заявленной проблемы:</a:t>
            </a:r>
            <a:endParaRPr lang="ru-RU" sz="1200" dirty="0" smtClean="0"/>
          </a:p>
          <a:p>
            <a:r>
              <a:rPr lang="ru-RU" sz="1000" dirty="0" smtClean="0"/>
              <a:t/>
            </a:r>
            <a:br>
              <a:rPr lang="ru-RU" sz="1000" dirty="0" smtClean="0"/>
            </a:br>
            <a:r>
              <a:rPr lang="ru-RU" sz="1000" b="1" dirty="0" smtClean="0"/>
              <a:t>  Голосование </a:t>
            </a:r>
            <a:r>
              <a:rPr lang="ru-RU" sz="1000" dirty="0" smtClean="0"/>
              <a:t>(вне зависимости от того, сколькими процентами голосов принимается решение) </a:t>
            </a:r>
            <a:r>
              <a:rPr lang="ru-RU" sz="1000" b="1" dirty="0" smtClean="0"/>
              <a:t>неизбежно сопряжено с насилием </a:t>
            </a:r>
            <a:r>
              <a:rPr lang="ru-RU" sz="1000" dirty="0" smtClean="0"/>
              <a:t>или угрозой насилия к тем, кто не желает исполнять невыгодные решения. Несправедливость решений и манипулятивность процедуры давно дискредитировали этот способ</a:t>
            </a:r>
            <a:r>
              <a:rPr lang="ru-RU" sz="1000" b="1" dirty="0" smtClean="0"/>
              <a:t> отдаленной попытки</a:t>
            </a:r>
            <a:r>
              <a:rPr lang="ru-RU" sz="1000" dirty="0" smtClean="0"/>
              <a:t> подойти к решению проблемы.</a:t>
            </a:r>
          </a:p>
          <a:p>
            <a:r>
              <a:rPr lang="ru-RU" sz="1000" b="1" dirty="0" smtClean="0"/>
              <a:t>  Представительство </a:t>
            </a:r>
            <a:r>
              <a:rPr lang="ru-RU" sz="1000" dirty="0" smtClean="0"/>
              <a:t>(делегирование полномочий на принятие решений депутатам, судьям, чиновникам и пр.) неизбежно сопряжено с практически непреодолимым (ибо, как известно, повсеместно действует принцип отрицательного отбора во власть) соблазном использовать полномочия себе в угоду. Этот способ и распространен повсеместно для </a:t>
            </a:r>
            <a:r>
              <a:rPr lang="ru-RU" sz="1000" b="1" dirty="0" smtClean="0"/>
              <a:t>имитации</a:t>
            </a:r>
            <a:r>
              <a:rPr lang="ru-RU" sz="1000" dirty="0" smtClean="0"/>
              <a:t> принятия решений общезначимых проблем в интересах якобы всех или т.н. народа, страны, отечества и прочих </a:t>
            </a:r>
            <a:r>
              <a:rPr lang="ru-RU" sz="1000" b="1" dirty="0" smtClean="0"/>
              <a:t>квазисубъектов</a:t>
            </a:r>
            <a:r>
              <a:rPr lang="ru-RU" sz="1000" dirty="0" smtClean="0"/>
              <a:t>. Более того, этот способ является главным оправданием господства одних над другими.</a:t>
            </a:r>
          </a:p>
          <a:p>
            <a:r>
              <a:rPr lang="ru-RU" sz="1000" dirty="0" smtClean="0"/>
              <a:t>  Все </a:t>
            </a:r>
            <a:r>
              <a:rPr lang="ru-RU" sz="1000" b="1" dirty="0" smtClean="0"/>
              <a:t>известные способы достижения консенсуса</a:t>
            </a:r>
            <a:r>
              <a:rPr lang="ru-RU" sz="1000" dirty="0" smtClean="0"/>
              <a:t> (в среде анархистов и синдикалистов, в общинах квакеров и практикующих консенсус сохранившихся племен) допотопны, тягомотны, изнурительны, сложны, не гарантируют результат, часто манипулятивны, и т.д.</a:t>
            </a:r>
          </a:p>
          <a:p>
            <a:r>
              <a:rPr lang="ru-RU" sz="1000" b="1" dirty="0" smtClean="0"/>
              <a:t>  Конфликтология </a:t>
            </a:r>
            <a:r>
              <a:rPr lang="ru-RU" sz="1000" dirty="0" smtClean="0"/>
              <a:t>тут бессильна (она, кажись, вообще бессильна в чём бы то ни было).</a:t>
            </a:r>
          </a:p>
          <a:p>
            <a:r>
              <a:rPr lang="ru-RU" sz="1000" b="1" dirty="0" smtClean="0"/>
              <a:t>  Теория группового/коллективного выбора</a:t>
            </a:r>
            <a:r>
              <a:rPr lang="ru-RU" sz="1000" dirty="0" smtClean="0"/>
              <a:t> рассматривает надуманные схемы надуманной практики демократических процедур, также как и</a:t>
            </a:r>
            <a:r>
              <a:rPr lang="ru-RU" sz="1000" b="1" dirty="0" smtClean="0"/>
              <a:t> теория социального выбора</a:t>
            </a:r>
            <a:r>
              <a:rPr lang="ru-RU" sz="1000" dirty="0" smtClean="0"/>
              <a:t> (алгоритмы т.н. “справедливого дележа” или “справедливого распределения” непрактичны, абстрактны, умозрительны, узкоспецифичны, неприменимы при достаточно большом числе участников, не всегда доступны пониманию даже интеллекту выше среднего, к тому же не предназначены для решения поставленной задачи) и</a:t>
            </a:r>
            <a:r>
              <a:rPr lang="ru-RU" sz="1000" b="1" dirty="0" smtClean="0"/>
              <a:t> теория общественного выбора </a:t>
            </a:r>
            <a:r>
              <a:rPr lang="ru-RU" sz="1000" dirty="0" smtClean="0"/>
              <a:t>(дисциплина скорее описательная, чем могущая предложить что-то дельное).</a:t>
            </a:r>
          </a:p>
          <a:p>
            <a:r>
              <a:rPr lang="ru-RU" sz="1000" b="1" dirty="0" smtClean="0"/>
              <a:t>  Теория игр</a:t>
            </a:r>
            <a:r>
              <a:rPr lang="ru-RU" sz="1000" dirty="0" smtClean="0"/>
              <a:t> при поставленной мною проблеме/задаче ни при чём.</a:t>
            </a:r>
          </a:p>
          <a:p>
            <a:r>
              <a:rPr lang="ru-RU" sz="1000" dirty="0" smtClean="0"/>
              <a:t>  Бесполезны (ибо цель их не согласование интересов, а поиск оптимальных действий по предзаданным извне критериям или общим целям) и разработки</a:t>
            </a:r>
            <a:r>
              <a:rPr lang="ru-RU" sz="1000" b="1" dirty="0" smtClean="0"/>
              <a:t> роевого интеллекта и мультиагентных систем</a:t>
            </a:r>
            <a:r>
              <a:rPr lang="ru-RU" sz="1000" dirty="0" smtClean="0"/>
              <a:t>, и им подобные.</a:t>
            </a:r>
          </a:p>
          <a:p>
            <a:r>
              <a:rPr lang="ru-RU" sz="1000" dirty="0" smtClean="0"/>
              <a:t>  Надежда недалеких людей на</a:t>
            </a:r>
            <a:r>
              <a:rPr lang="ru-RU" sz="1000" b="1" dirty="0" smtClean="0"/>
              <a:t> искусственный интеллект</a:t>
            </a:r>
            <a:r>
              <a:rPr lang="ru-RU" sz="1000" dirty="0" smtClean="0"/>
              <a:t> (нейросети, экспертные системы и пр.) обманчива, ИИ в </a:t>
            </a:r>
            <a:r>
              <a:rPr lang="ru-RU" sz="1000" b="1" dirty="0" smtClean="0"/>
              <a:t>принципе не может знать, чего и в какой мере на текущий момент желает каждый</a:t>
            </a:r>
            <a:r>
              <a:rPr lang="ru-RU" sz="1000" dirty="0" smtClean="0"/>
              <a:t> сопричастный решаемой общезначимой проблеме индивид, а допущение/утверждение о возможности существования неких правильных (по любому критерию) решений  - ложь, предназначенная для примитивов.</a:t>
            </a:r>
          </a:p>
          <a:p>
            <a:r>
              <a:rPr lang="ru-RU" sz="1000" dirty="0" smtClean="0"/>
              <a:t>  Единственное, что может представлять </a:t>
            </a:r>
            <a:r>
              <a:rPr lang="ru-RU" sz="1000" b="1" dirty="0" smtClean="0"/>
              <a:t>отдаленную </a:t>
            </a:r>
            <a:r>
              <a:rPr lang="ru-RU" sz="1000" dirty="0" smtClean="0"/>
              <a:t>альтернативу - это платформы, к примеру, </a:t>
            </a:r>
            <a:r>
              <a:rPr lang="ru-RU" sz="1000" b="1" dirty="0" err="1" smtClean="0"/>
              <a:t>Loomio</a:t>
            </a:r>
            <a:r>
              <a:rPr lang="ru-RU" sz="1000" dirty="0" smtClean="0"/>
              <a:t> (Веллингтон, Новая Зеландия)</a:t>
            </a:r>
            <a:r>
              <a:rPr lang="ru-RU" sz="1000" b="1" dirty="0" smtClean="0"/>
              <a:t> и </a:t>
            </a:r>
            <a:r>
              <a:rPr lang="ru-RU" sz="1000" b="1" dirty="0" err="1" smtClean="0"/>
              <a:t>Decidim</a:t>
            </a:r>
            <a:r>
              <a:rPr lang="ru-RU" sz="1000" b="1" dirty="0" smtClean="0"/>
              <a:t> </a:t>
            </a:r>
            <a:r>
              <a:rPr lang="ru-RU" sz="1000" dirty="0" smtClean="0"/>
              <a:t>(Барселона), нацеленные на совместное принятие решений </a:t>
            </a:r>
            <a:r>
              <a:rPr lang="ru-RU" sz="1000" b="1" dirty="0" smtClean="0"/>
              <a:t>ОБСУЖДЕНИЕМ </a:t>
            </a:r>
            <a:r>
              <a:rPr lang="ru-RU" sz="1000" dirty="0" smtClean="0"/>
              <a:t>с целью достижения компромисса, а иногда даже </a:t>
            </a:r>
            <a:r>
              <a:rPr lang="ru-RU" sz="1000" b="1" dirty="0" smtClean="0"/>
              <a:t>КОНСЕНСУСА</a:t>
            </a:r>
            <a:r>
              <a:rPr lang="ru-RU" sz="1000" dirty="0" smtClean="0"/>
              <a:t>, через онлайн </a:t>
            </a:r>
            <a:r>
              <a:rPr lang="ru-RU" sz="1000" b="1" dirty="0" smtClean="0"/>
              <a:t>фасилитацию </a:t>
            </a:r>
            <a:r>
              <a:rPr lang="ru-RU" sz="1000" dirty="0" smtClean="0"/>
              <a:t>(в </a:t>
            </a:r>
            <a:r>
              <a:rPr lang="ru-RU" sz="1000" dirty="0" err="1" smtClean="0"/>
              <a:t>т.ч</a:t>
            </a:r>
            <a:r>
              <a:rPr lang="ru-RU" sz="1000" dirty="0" smtClean="0"/>
              <a:t>. с помощью виртуальных фасилитаторов и использованием элементов специально обучаемых под это нейросетей), но в итоге практически всегда прибегающих в итоге к голосованию, т.е. это по сути всего лишь автоматизация уже практикуемых в офлайн способов, поскольку у авторов</a:t>
            </a:r>
            <a:r>
              <a:rPr lang="ru-RU" sz="1000" b="1" dirty="0" smtClean="0"/>
              <a:t> нет адекватного решения проблемы, подхода, гарантирующего позитивность результата для каждого участника при любом их количестве.</a:t>
            </a:r>
            <a:endParaRPr lang="ru-RU" sz="1000" dirty="0" smtClean="0"/>
          </a:p>
          <a:p>
            <a:r>
              <a:rPr lang="ru-RU" sz="1000" dirty="0" smtClean="0"/>
              <a:t>  Такой же вывод об отсутствии адекватного решения проблемы можно отнести и к представляемому как некая вершина в нише автоматизации поддержки многосторонних переговоров - платформе “ Smartsettle Infinity”, по сути являющейся сбором в одном месте уже имеющихся на рынке отдельных решений, никак не претендующих ни на инновационность, ни на глубину, ни на попытки предлагать действительно общеприемлемые решения.</a:t>
            </a:r>
          </a:p>
          <a:p>
            <a:r>
              <a:rPr lang="ru-RU" sz="1100" dirty="0" smtClean="0"/>
              <a:t/>
            </a:r>
            <a:br>
              <a:rPr lang="ru-RU" sz="1100" dirty="0" smtClean="0"/>
            </a:br>
            <a:endParaRPr lang="ru-RU" sz="1100" b="1" dirty="0" smtClean="0">
              <a:ea typeface="Verdana"/>
              <a:cs typeface="Verdana"/>
              <a:sym typeface="Verdana"/>
            </a:endParaRPr>
          </a:p>
        </p:txBody>
      </p:sp>
      <p:sp>
        <p:nvSpPr>
          <p:cNvPr id="4" name="AutoShape 4" descr="ВЭБ.РФ - продукты финансирования бизнеса от государственной корпорации  развития России"/>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10" name="Номер слайда 9">
            <a:extLst>
              <a:ext uri="{FF2B5EF4-FFF2-40B4-BE49-F238E27FC236}">
                <a16:creationId xmlns:a16="http://schemas.microsoft.com/office/drawing/2014/main" xmlns="" id="{DD6A7A25-1C27-410F-8006-1973D6E19CDA}"/>
              </a:ext>
            </a:extLst>
          </p:cNvPr>
          <p:cNvSpPr>
            <a:spLocks noGrp="1"/>
          </p:cNvSpPr>
          <p:nvPr>
            <p:ph type="sldNum" sz="quarter" idx="12"/>
          </p:nvPr>
        </p:nvSpPr>
        <p:spPr/>
        <p:txBody>
          <a:bodyPr/>
          <a:lstStyle/>
          <a:p>
            <a:pPr marL="0" marR="0" lvl="0" indent="0" algn="ctr" defTabSz="914220" rtl="0" eaLnBrk="1" fontAlgn="auto" latinLnBrk="0" hangingPunct="1">
              <a:lnSpc>
                <a:spcPct val="100000"/>
              </a:lnSpc>
              <a:spcBef>
                <a:spcPts val="0"/>
              </a:spcBef>
              <a:spcAft>
                <a:spcPts val="0"/>
              </a:spcAft>
              <a:buClrTx/>
              <a:buSzTx/>
              <a:buFontTx/>
              <a:buNone/>
              <a:tabLst/>
              <a:defRPr/>
            </a:pPr>
            <a:fld id="{F4B77357-3DE0-4187-8384-A70FA83CB55C}" type="slidenum">
              <a:rPr kumimoji="0" lang="ru-RU" sz="997" b="0" i="0" u="none" strike="noStrike" kern="1200" cap="none" spc="0" normalizeH="0" baseline="0" noProof="0" smtClean="0">
                <a:ln>
                  <a:noFill/>
                </a:ln>
                <a:solidFill>
                  <a:srgbClr val="44546A"/>
                </a:solidFill>
                <a:effectLst/>
                <a:uLnTx/>
                <a:uFillTx/>
                <a:latin typeface="Cera Pro"/>
                <a:ea typeface="+mn-ea"/>
                <a:cs typeface="+mn-cs"/>
              </a:rPr>
              <a:pPr marL="0" marR="0" lvl="0" indent="0" algn="ctr" defTabSz="914220" rtl="0" eaLnBrk="1" fontAlgn="auto" latinLnBrk="0" hangingPunct="1">
                <a:lnSpc>
                  <a:spcPct val="100000"/>
                </a:lnSpc>
                <a:spcBef>
                  <a:spcPts val="0"/>
                </a:spcBef>
                <a:spcAft>
                  <a:spcPts val="0"/>
                </a:spcAft>
                <a:buClrTx/>
                <a:buSzTx/>
                <a:buFontTx/>
                <a:buNone/>
                <a:tabLst/>
                <a:defRPr/>
              </a:pPr>
              <a:t>4</a:t>
            </a:fld>
            <a:endParaRPr kumimoji="0" lang="ru-RU" sz="997" b="0" i="0" u="none" strike="noStrike" kern="1200" cap="none" spc="0" normalizeH="0" baseline="0" noProof="0">
              <a:ln>
                <a:noFill/>
              </a:ln>
              <a:solidFill>
                <a:srgbClr val="44546A"/>
              </a:solidFill>
              <a:effectLst/>
              <a:uLnTx/>
              <a:uFillTx/>
              <a:latin typeface="Cera Pro"/>
              <a:ea typeface="+mn-ea"/>
              <a:cs typeface="+mn-cs"/>
            </a:endParaRPr>
          </a:p>
        </p:txBody>
      </p:sp>
      <p:sp>
        <p:nvSpPr>
          <p:cNvPr id="41" name="Заголовок 5">
            <a:extLst>
              <a:ext uri="{FF2B5EF4-FFF2-40B4-BE49-F238E27FC236}">
                <a16:creationId xmlns:a16="http://schemas.microsoft.com/office/drawing/2014/main" xmlns="" id="{BF81687F-2616-4BA8-B50C-C1C05B322B7B}"/>
              </a:ext>
            </a:extLst>
          </p:cNvPr>
          <p:cNvSpPr>
            <a:spLocks noGrp="1"/>
          </p:cNvSpPr>
          <p:nvPr>
            <p:ph type="title"/>
          </p:nvPr>
        </p:nvSpPr>
        <p:spPr/>
        <p:txBody>
          <a:bodyPr>
            <a:normAutofit fontScale="90000"/>
          </a:bodyPr>
          <a:lstStyle/>
          <a:p>
            <a:r>
              <a:rPr lang="ru-RU" dirty="0" smtClean="0">
                <a:solidFill>
                  <a:schemeClr val="bg1"/>
                </a:solidFill>
                <a:ea typeface="Verdana" panose="020B0604030504040204" pitchFamily="34" charset="0"/>
              </a:rPr>
              <a:t>02 </a:t>
            </a:r>
            <a:r>
              <a:rPr lang="ru-RU" dirty="0">
                <a:solidFill>
                  <a:schemeClr val="bg1"/>
                </a:solidFill>
                <a:ea typeface="Verdana" panose="020B0604030504040204" pitchFamily="34" charset="0"/>
              </a:rPr>
              <a:t>Проект.  </a:t>
            </a:r>
            <a:r>
              <a:rPr lang="ru-RU" sz="2000" dirty="0" smtClean="0">
                <a:solidFill>
                  <a:schemeClr val="bg1"/>
                </a:solidFill>
                <a:ea typeface="Verdana" panose="020B0604030504040204" pitchFamily="34" charset="0"/>
              </a:rPr>
              <a:t>2.3. Описание решения</a:t>
            </a:r>
            <a:r>
              <a:rPr lang="ru-RU" sz="2000" dirty="0">
                <a:solidFill>
                  <a:schemeClr val="bg1"/>
                </a:solidFill>
                <a:ea typeface="Verdana" panose="020B0604030504040204" pitchFamily="34" charset="0"/>
              </a:rPr>
              <a:t>. </a:t>
            </a:r>
            <a:r>
              <a:rPr lang="ru-RU" sz="2000" dirty="0" smtClean="0">
                <a:solidFill>
                  <a:schemeClr val="bg1"/>
                </a:solidFill>
                <a:ea typeface="Verdana" panose="020B0604030504040204" pitchFamily="34" charset="0"/>
              </a:rPr>
              <a:t> </a:t>
            </a:r>
            <a:r>
              <a:rPr lang="ru-RU" sz="1800" dirty="0" smtClean="0">
                <a:solidFill>
                  <a:schemeClr val="bg1"/>
                </a:solidFill>
                <a:ea typeface="Verdana" panose="020B0604030504040204" pitchFamily="34" charset="0"/>
              </a:rPr>
              <a:t>2.3.1</a:t>
            </a:r>
            <a:r>
              <a:rPr lang="ru-RU" sz="1800" dirty="0">
                <a:solidFill>
                  <a:schemeClr val="bg1"/>
                </a:solidFill>
                <a:ea typeface="Verdana" panose="020B0604030504040204" pitchFamily="34" charset="0"/>
              </a:rPr>
              <a:t>. Известные подходы к решению общезначимых проблем</a:t>
            </a:r>
          </a:p>
        </p:txBody>
      </p:sp>
    </p:spTree>
    <p:extLst>
      <p:ext uri="{BB962C8B-B14F-4D97-AF65-F5344CB8AC3E}">
        <p14:creationId xmlns:p14="http://schemas.microsoft.com/office/powerpoint/2010/main" val="38493684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
        <p:cNvGrpSpPr/>
        <p:nvPr/>
      </p:nvGrpSpPr>
      <p:grpSpPr>
        <a:xfrm>
          <a:off x="0" y="0"/>
          <a:ext cx="0" cy="0"/>
          <a:chOff x="0" y="0"/>
          <a:chExt cx="0" cy="0"/>
        </a:xfrm>
      </p:grpSpPr>
      <p:sp>
        <p:nvSpPr>
          <p:cNvPr id="47" name="Прямоугольник: скругленные углы 13">
            <a:extLst>
              <a:ext uri="{FF2B5EF4-FFF2-40B4-BE49-F238E27FC236}">
                <a16:creationId xmlns:a16="http://schemas.microsoft.com/office/drawing/2014/main" xmlns="" id="{A7377AF5-EC14-4E3E-869F-BDD51AF8F69F}"/>
              </a:ext>
            </a:extLst>
          </p:cNvPr>
          <p:cNvSpPr/>
          <p:nvPr/>
        </p:nvSpPr>
        <p:spPr>
          <a:xfrm>
            <a:off x="307975" y="926123"/>
            <a:ext cx="11537950" cy="5490551"/>
          </a:xfrm>
          <a:prstGeom prst="roundRect">
            <a:avLst>
              <a:gd name="adj" fmla="val 11225"/>
            </a:avLst>
          </a:prstGeom>
          <a:solidFill>
            <a:srgbClr val="B48CFE">
              <a:alpha val="5000"/>
            </a:srgbClr>
          </a:solidFill>
          <a:ln>
            <a:gradFill>
              <a:gsLst>
                <a:gs pos="0">
                  <a:schemeClr val="bg1"/>
                </a:gs>
                <a:gs pos="100000">
                  <a:schemeClr val="bg1">
                    <a:alpha val="0"/>
                  </a:schemeClr>
                </a:gs>
              </a:gsLst>
              <a:lin ang="4200000" scaled="0"/>
            </a:grad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72000" rtlCol="0" anchor="t" anchorCtr="0"/>
          <a:lstStyle/>
          <a:p>
            <a:pPr marL="171450" indent="-171450">
              <a:spcAft>
                <a:spcPts val="1200"/>
              </a:spcAft>
              <a:buFont typeface="Arial" panose="020B0604020202020204" pitchFamily="34" charset="0"/>
              <a:buChar char="•"/>
            </a:pPr>
            <a:r>
              <a:rPr lang="ru-RU" sz="1000" dirty="0">
                <a:solidFill>
                  <a:schemeClr val="bg1"/>
                </a:solidFill>
                <a:ea typeface="Verdana" panose="020B0604030504040204" pitchFamily="34" charset="0"/>
              </a:rPr>
              <a:t>Опишите суть проекта, что представляет собой ваш проект (продукт/изобретение/решение) простым и понятным языком</a:t>
            </a:r>
            <a:r>
              <a:rPr lang="ru-RU" sz="1000" b="1" dirty="0" smtClean="0">
                <a:ea typeface="Verdana"/>
                <a:cs typeface="Verdana"/>
                <a:sym typeface="Verdana"/>
              </a:rPr>
              <a:t> </a:t>
            </a:r>
          </a:p>
          <a:p>
            <a:r>
              <a:rPr lang="ru-RU" sz="1100" dirty="0"/>
              <a:t> </a:t>
            </a:r>
            <a:r>
              <a:rPr lang="ru-RU" sz="1200" dirty="0"/>
              <a:t>  Проект представляет собой создание онлайн-платформы, реализующей технологию СоКратиЯ.</a:t>
            </a:r>
          </a:p>
          <a:p>
            <a:r>
              <a:rPr lang="ru-RU" sz="1200" dirty="0"/>
              <a:t>   Суть технологии в том, что совместно всеми участниками, экспертами и энтузиастами заполняется</a:t>
            </a:r>
            <a:r>
              <a:rPr lang="ru-RU" sz="1200" b="1" dirty="0"/>
              <a:t> структура взаимосвязанных элементов перечней</a:t>
            </a:r>
            <a:r>
              <a:rPr lang="ru-RU" sz="1200" dirty="0"/>
              <a:t>: а) заявляемых </a:t>
            </a:r>
            <a:r>
              <a:rPr lang="ru-RU" sz="1200" b="1" dirty="0"/>
              <a:t>потребностей</a:t>
            </a:r>
            <a:r>
              <a:rPr lang="ru-RU" sz="1200" dirty="0"/>
              <a:t>, б) обеспечивающих их удовлетворение </a:t>
            </a:r>
            <a:r>
              <a:rPr lang="ru-RU" sz="1200" b="1" dirty="0"/>
              <a:t>действий </a:t>
            </a:r>
            <a:r>
              <a:rPr lang="ru-RU" sz="1200" dirty="0"/>
              <a:t>и в) </a:t>
            </a:r>
            <a:r>
              <a:rPr lang="ru-RU" sz="1200" b="1" dirty="0"/>
              <a:t>состояний </a:t>
            </a:r>
            <a:r>
              <a:rPr lang="ru-RU" sz="1200" dirty="0"/>
              <a:t>(следствий этих действий, - событий, ситуаций, процессов и собственно состояний).</a:t>
            </a:r>
          </a:p>
          <a:p>
            <a:r>
              <a:rPr lang="ru-RU" sz="1200" dirty="0"/>
              <a:t>   Затем каждым участником дается субъективная</a:t>
            </a:r>
            <a:r>
              <a:rPr lang="ru-RU" sz="1200" b="1" dirty="0"/>
              <a:t> оценка полезности</a:t>
            </a:r>
            <a:r>
              <a:rPr lang="ru-RU" sz="1200" dirty="0"/>
              <a:t> для себя каждому состоянию, являющемуся следствием действий по достижению отмеченных ими желаемых к удовлетворению потребностей, с учётом совместно оцененных </a:t>
            </a:r>
            <a:r>
              <a:rPr lang="ru-RU" sz="1200" b="1" dirty="0"/>
              <a:t>вероятностей </a:t>
            </a:r>
            <a:r>
              <a:rPr lang="ru-RU" sz="1200" dirty="0"/>
              <a:t>следования этих состояний при совершении соответствующих действий и подсчитывается агрегированное значение </a:t>
            </a:r>
            <a:r>
              <a:rPr lang="ru-RU" sz="1200" b="1" dirty="0"/>
              <a:t>полезности каждого действия для каждого участника</a:t>
            </a:r>
            <a:r>
              <a:rPr lang="ru-RU" sz="1200" dirty="0"/>
              <a:t>, что в итоге составляет т.н. Матрицу полезностей.</a:t>
            </a:r>
          </a:p>
          <a:p>
            <a:r>
              <a:rPr lang="ru-RU" sz="1200" dirty="0"/>
              <a:t>   Далее проводится совместная всеми заинтересованными лицами кропотливая работа по выявлени</a:t>
            </a:r>
            <a:r>
              <a:rPr lang="ru-RU" sz="1200" b="1" dirty="0"/>
              <a:t>ю возможных блокировок (взаимных и направленных) одними действиями других</a:t>
            </a:r>
            <a:r>
              <a:rPr lang="ru-RU" sz="1200" dirty="0"/>
              <a:t> действий или состояний, являющихся их следствиями. Наполненная таким образом т.н. Матрица блокировок (в различных своих проекциях)</a:t>
            </a:r>
            <a:r>
              <a:rPr lang="ru-RU" sz="1200" b="1" dirty="0"/>
              <a:t> разрешается (снимаются блокировки)</a:t>
            </a:r>
            <a:r>
              <a:rPr lang="ru-RU" sz="1200" dirty="0"/>
              <a:t> самыми различными способами (эвристиками и прочими хитроумными приемами, вплоть до создания аналога ТРИЗ в данной сфере), составляющих </a:t>
            </a:r>
            <a:r>
              <a:rPr lang="ru-RU" sz="1200" b="1" dirty="0"/>
              <a:t>ядро технологии</a:t>
            </a:r>
            <a:r>
              <a:rPr lang="ru-RU" sz="1200" dirty="0"/>
              <a:t> и самой творческой (являющейся интеллектуальным вызовом всем экспертам и любителям головоломок для демонстрации ими своей креативности и сообразительности) частью всего процесса конструирования </a:t>
            </a:r>
            <a:r>
              <a:rPr lang="ru-RU" sz="1200" b="1" dirty="0"/>
              <a:t>общеприемлемого решения как спектра или комплекса непротиворечиво взаимосвязанных частичных решений</a:t>
            </a:r>
            <a:r>
              <a:rPr lang="ru-RU" sz="1200" dirty="0"/>
              <a:t>, получаемых на последующем этапе разрешения (алгоритмами расчёта т.н. Методом сбалансированных выгод) Матрицы полезностей с учётом итогов разрешения Матрицы блокировок</a:t>
            </a:r>
            <a:r>
              <a:rPr lang="ru-RU" sz="1200" dirty="0" smtClean="0"/>
              <a:t>.</a:t>
            </a:r>
          </a:p>
          <a:p>
            <a:endParaRPr lang="ru-RU" sz="1200" dirty="0"/>
          </a:p>
          <a:p>
            <a:r>
              <a:rPr lang="ru-RU" sz="1200" dirty="0"/>
              <a:t>   Если совсем в 2-х словах, то это способ обеспечить максимальную возможность каждого участника достичь своего конкретного намерения, связанного с разрешаемой проблемой, а там, где это не удается, обеспечить получение опять же каждым участником некоей выгоды/пользы на его же субъективный взгляд либо получением эксклюзива на исполнение своего намерения, либо компенсации за неполучение такового за счет получивших (общий выигрыш, субъективная суммарная оценка итогового решения всегда превышает субъективную же суммарную оценку исходного состояния и посему всегда есть что распределить более или менее равномерно, гарантируя таким образом выигрыш каждого, иначе проблема считается неразрешимой к общей выгоде</a:t>
            </a:r>
            <a:r>
              <a:rPr lang="ru-RU" sz="1200" dirty="0" smtClean="0"/>
              <a:t>).</a:t>
            </a:r>
          </a:p>
          <a:p>
            <a:endParaRPr lang="ru-RU" sz="1100" dirty="0"/>
          </a:p>
        </p:txBody>
      </p:sp>
      <p:sp>
        <p:nvSpPr>
          <p:cNvPr id="4" name="AutoShape 4" descr="ВЭБ.РФ - продукты финансирования бизнеса от государственной корпорации  развития России"/>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10" name="Номер слайда 9">
            <a:extLst>
              <a:ext uri="{FF2B5EF4-FFF2-40B4-BE49-F238E27FC236}">
                <a16:creationId xmlns:a16="http://schemas.microsoft.com/office/drawing/2014/main" xmlns="" id="{DD6A7A25-1C27-410F-8006-1973D6E19CDA}"/>
              </a:ext>
            </a:extLst>
          </p:cNvPr>
          <p:cNvSpPr>
            <a:spLocks noGrp="1"/>
          </p:cNvSpPr>
          <p:nvPr>
            <p:ph type="sldNum" sz="quarter" idx="12"/>
          </p:nvPr>
        </p:nvSpPr>
        <p:spPr/>
        <p:txBody>
          <a:bodyPr/>
          <a:lstStyle/>
          <a:p>
            <a:pPr marL="0" marR="0" lvl="0" indent="0" algn="ctr" defTabSz="914220" rtl="0" eaLnBrk="1" fontAlgn="auto" latinLnBrk="0" hangingPunct="1">
              <a:lnSpc>
                <a:spcPct val="100000"/>
              </a:lnSpc>
              <a:spcBef>
                <a:spcPts val="0"/>
              </a:spcBef>
              <a:spcAft>
                <a:spcPts val="0"/>
              </a:spcAft>
              <a:buClrTx/>
              <a:buSzTx/>
              <a:buFontTx/>
              <a:buNone/>
              <a:tabLst/>
              <a:defRPr/>
            </a:pPr>
            <a:fld id="{F4B77357-3DE0-4187-8384-A70FA83CB55C}" type="slidenum">
              <a:rPr kumimoji="0" lang="ru-RU" sz="997" b="0" i="0" u="none" strike="noStrike" kern="1200" cap="none" spc="0" normalizeH="0" baseline="0" noProof="0" smtClean="0">
                <a:ln>
                  <a:noFill/>
                </a:ln>
                <a:solidFill>
                  <a:srgbClr val="44546A"/>
                </a:solidFill>
                <a:effectLst/>
                <a:uLnTx/>
                <a:uFillTx/>
                <a:latin typeface="Cera Pro"/>
                <a:ea typeface="+mn-ea"/>
                <a:cs typeface="+mn-cs"/>
              </a:rPr>
              <a:pPr marL="0" marR="0" lvl="0" indent="0" algn="ctr" defTabSz="914220" rtl="0" eaLnBrk="1" fontAlgn="auto" latinLnBrk="0" hangingPunct="1">
                <a:lnSpc>
                  <a:spcPct val="100000"/>
                </a:lnSpc>
                <a:spcBef>
                  <a:spcPts val="0"/>
                </a:spcBef>
                <a:spcAft>
                  <a:spcPts val="0"/>
                </a:spcAft>
                <a:buClrTx/>
                <a:buSzTx/>
                <a:buFontTx/>
                <a:buNone/>
                <a:tabLst/>
                <a:defRPr/>
              </a:pPr>
              <a:t>5</a:t>
            </a:fld>
            <a:endParaRPr kumimoji="0" lang="ru-RU" sz="997" b="0" i="0" u="none" strike="noStrike" kern="1200" cap="none" spc="0" normalizeH="0" baseline="0" noProof="0">
              <a:ln>
                <a:noFill/>
              </a:ln>
              <a:solidFill>
                <a:srgbClr val="44546A"/>
              </a:solidFill>
              <a:effectLst/>
              <a:uLnTx/>
              <a:uFillTx/>
              <a:latin typeface="Cera Pro"/>
              <a:ea typeface="+mn-ea"/>
              <a:cs typeface="+mn-cs"/>
            </a:endParaRPr>
          </a:p>
        </p:txBody>
      </p:sp>
      <p:sp>
        <p:nvSpPr>
          <p:cNvPr id="41" name="Заголовок 5">
            <a:extLst>
              <a:ext uri="{FF2B5EF4-FFF2-40B4-BE49-F238E27FC236}">
                <a16:creationId xmlns:a16="http://schemas.microsoft.com/office/drawing/2014/main" xmlns="" id="{BF81687F-2616-4BA8-B50C-C1C05B322B7B}"/>
              </a:ext>
            </a:extLst>
          </p:cNvPr>
          <p:cNvSpPr>
            <a:spLocks noGrp="1"/>
          </p:cNvSpPr>
          <p:nvPr>
            <p:ph type="title"/>
          </p:nvPr>
        </p:nvSpPr>
        <p:spPr/>
        <p:txBody>
          <a:bodyPr>
            <a:normAutofit fontScale="90000"/>
          </a:bodyPr>
          <a:lstStyle/>
          <a:p>
            <a:r>
              <a:rPr lang="ru-RU" dirty="0" smtClean="0">
                <a:solidFill>
                  <a:schemeClr val="bg1"/>
                </a:solidFill>
                <a:ea typeface="Verdana" panose="020B0604030504040204" pitchFamily="34" charset="0"/>
              </a:rPr>
              <a:t>02 </a:t>
            </a:r>
            <a:r>
              <a:rPr lang="ru-RU" dirty="0">
                <a:solidFill>
                  <a:schemeClr val="bg1"/>
                </a:solidFill>
                <a:ea typeface="Verdana" panose="020B0604030504040204" pitchFamily="34" charset="0"/>
              </a:rPr>
              <a:t>Проект.  </a:t>
            </a:r>
            <a:r>
              <a:rPr lang="ru-RU" dirty="0" smtClean="0">
                <a:solidFill>
                  <a:schemeClr val="bg1"/>
                </a:solidFill>
                <a:ea typeface="Verdana" panose="020B0604030504040204" pitchFamily="34" charset="0"/>
              </a:rPr>
              <a:t>  </a:t>
            </a:r>
            <a:r>
              <a:rPr lang="ru-RU" sz="2000" dirty="0" smtClean="0">
                <a:solidFill>
                  <a:schemeClr val="bg1"/>
                </a:solidFill>
                <a:ea typeface="Verdana" panose="020B0604030504040204" pitchFamily="34" charset="0"/>
              </a:rPr>
              <a:t>2.3</a:t>
            </a:r>
            <a:r>
              <a:rPr lang="ru-RU" sz="2000" dirty="0">
                <a:solidFill>
                  <a:schemeClr val="bg1"/>
                </a:solidFill>
                <a:ea typeface="Verdana" panose="020B0604030504040204" pitchFamily="34" charset="0"/>
              </a:rPr>
              <a:t>. Описание решения.</a:t>
            </a:r>
            <a:r>
              <a:rPr lang="ru-RU" sz="2000" dirty="0" smtClean="0">
                <a:solidFill>
                  <a:schemeClr val="bg1"/>
                </a:solidFill>
                <a:ea typeface="Verdana" panose="020B0604030504040204" pitchFamily="34" charset="0"/>
              </a:rPr>
              <a:t>   2.3.2</a:t>
            </a:r>
            <a:r>
              <a:rPr lang="ru-RU" sz="2000" dirty="0">
                <a:solidFill>
                  <a:schemeClr val="bg1"/>
                </a:solidFill>
                <a:ea typeface="Verdana" panose="020B0604030504040204" pitchFamily="34" charset="0"/>
              </a:rPr>
              <a:t>. Суть решения</a:t>
            </a:r>
          </a:p>
        </p:txBody>
      </p:sp>
    </p:spTree>
    <p:extLst>
      <p:ext uri="{BB962C8B-B14F-4D97-AF65-F5344CB8AC3E}">
        <p14:creationId xmlns:p14="http://schemas.microsoft.com/office/powerpoint/2010/main" val="25388275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
        <p:cNvGrpSpPr/>
        <p:nvPr/>
      </p:nvGrpSpPr>
      <p:grpSpPr>
        <a:xfrm>
          <a:off x="0" y="0"/>
          <a:ext cx="0" cy="0"/>
          <a:chOff x="0" y="0"/>
          <a:chExt cx="0" cy="0"/>
        </a:xfrm>
      </p:grpSpPr>
      <p:sp>
        <p:nvSpPr>
          <p:cNvPr id="47" name="Прямоугольник: скругленные углы 13">
            <a:extLst>
              <a:ext uri="{FF2B5EF4-FFF2-40B4-BE49-F238E27FC236}">
                <a16:creationId xmlns:a16="http://schemas.microsoft.com/office/drawing/2014/main" xmlns="" id="{A7377AF5-EC14-4E3E-869F-BDD51AF8F69F}"/>
              </a:ext>
            </a:extLst>
          </p:cNvPr>
          <p:cNvSpPr/>
          <p:nvPr/>
        </p:nvSpPr>
        <p:spPr>
          <a:xfrm>
            <a:off x="307975" y="926123"/>
            <a:ext cx="11537950" cy="5490551"/>
          </a:xfrm>
          <a:prstGeom prst="roundRect">
            <a:avLst>
              <a:gd name="adj" fmla="val 11225"/>
            </a:avLst>
          </a:prstGeom>
          <a:solidFill>
            <a:srgbClr val="B48CFE">
              <a:alpha val="5000"/>
            </a:srgbClr>
          </a:solidFill>
          <a:ln>
            <a:gradFill>
              <a:gsLst>
                <a:gs pos="0">
                  <a:schemeClr val="bg1"/>
                </a:gs>
                <a:gs pos="100000">
                  <a:schemeClr val="bg1">
                    <a:alpha val="0"/>
                  </a:schemeClr>
                </a:gs>
              </a:gsLst>
              <a:lin ang="4200000" scaled="0"/>
            </a:grad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72000" rtlCol="0" anchor="t" anchorCtr="0"/>
          <a:lstStyle/>
          <a:p>
            <a:pPr marL="171450" indent="-171450">
              <a:spcAft>
                <a:spcPts val="1200"/>
              </a:spcAft>
              <a:buFont typeface="Arial" panose="020B0604020202020204" pitchFamily="34" charset="0"/>
              <a:buChar char="•"/>
            </a:pPr>
            <a:r>
              <a:rPr lang="ru-RU" sz="1000" dirty="0"/>
              <a:t>Опишите, как ваш проект (продукт/изобретение/решение) решает озвученную проблему.</a:t>
            </a:r>
            <a:endParaRPr lang="ru-RU" sz="1000" dirty="0">
              <a:solidFill>
                <a:schemeClr val="accent6"/>
              </a:solidFill>
              <a:ea typeface="Verdana" panose="020B0604030504040204" pitchFamily="34" charset="0"/>
            </a:endParaRPr>
          </a:p>
          <a:p>
            <a:r>
              <a:rPr lang="ru-RU" sz="1100" dirty="0"/>
              <a:t> </a:t>
            </a:r>
            <a:r>
              <a:rPr lang="ru-RU" sz="1100" dirty="0" smtClean="0"/>
              <a:t> </a:t>
            </a:r>
            <a:r>
              <a:rPr lang="ru-RU" sz="1100" dirty="0"/>
              <a:t>  Чуть более подробно общий процесс конструирования решения по технологии СоКратиЯ представлен ниже заголовками этапов применения технологии, а чуть более общий перечень (с расшифровками) приведен в стартовом файле знакомства с материалами по технологии</a:t>
            </a:r>
            <a:r>
              <a:rPr lang="ru-RU" sz="1100" dirty="0">
                <a:hlinkClick r:id="rId3"/>
              </a:rPr>
              <a:t> </a:t>
            </a:r>
            <a:r>
              <a:rPr lang="ru-RU" sz="1100" u="sng" dirty="0">
                <a:hlinkClick r:id="rId3"/>
              </a:rPr>
              <a:t>https://docs.google.com/document/d/10VwmnbyX3ifwFhtrTvdJ5oy6ic9yYra-/edit</a:t>
            </a:r>
            <a:r>
              <a:rPr lang="ru-RU" sz="1100" dirty="0"/>
              <a:t> .</a:t>
            </a:r>
          </a:p>
          <a:p>
            <a:r>
              <a:rPr lang="ru-RU" sz="1100" dirty="0"/>
              <a:t/>
            </a:r>
            <a:br>
              <a:rPr lang="ru-RU" sz="1100" dirty="0"/>
            </a:br>
            <a:r>
              <a:rPr lang="ru-RU" sz="1100" dirty="0"/>
              <a:t>1. Подача заявки и Регистрация процесса. </a:t>
            </a:r>
          </a:p>
          <a:p>
            <a:r>
              <a:rPr lang="ru-RU" sz="1100" dirty="0"/>
              <a:t>2. Приглашение заинтересованных и регистрация участников. </a:t>
            </a:r>
          </a:p>
          <a:p>
            <a:r>
              <a:rPr lang="ru-RU" sz="1100" dirty="0"/>
              <a:t>3. Формирование чернового перечня потребностей. </a:t>
            </a:r>
          </a:p>
          <a:p>
            <a:r>
              <a:rPr lang="ru-RU" sz="1100" dirty="0"/>
              <a:t>4. Согласование чистового перечня потребностей. </a:t>
            </a:r>
          </a:p>
          <a:p>
            <a:r>
              <a:rPr lang="ru-RU" sz="1100" dirty="0"/>
              <a:t>5. Регистрация участников процесса. </a:t>
            </a:r>
          </a:p>
          <a:p>
            <a:r>
              <a:rPr lang="ru-RU" sz="1100" dirty="0"/>
              <a:t>6. Формирование чернового перечня действий.</a:t>
            </a:r>
          </a:p>
          <a:p>
            <a:r>
              <a:rPr lang="ru-RU" sz="1100" dirty="0"/>
              <a:t>7. Согласование чистового перечня действий.</a:t>
            </a:r>
          </a:p>
          <a:p>
            <a:r>
              <a:rPr lang="ru-RU" sz="1100" dirty="0"/>
              <a:t>8. Формирование и отладка перечня возможных состояний.</a:t>
            </a:r>
          </a:p>
          <a:p>
            <a:r>
              <a:rPr lang="ru-RU" sz="1100" dirty="0"/>
              <a:t>9. Дача оценок вероятности следования состояний из действий.</a:t>
            </a:r>
          </a:p>
          <a:p>
            <a:r>
              <a:rPr lang="ru-RU" sz="1100" dirty="0"/>
              <a:t>10. Оценивание участниками полезности заинтересовавших их состояний.</a:t>
            </a:r>
          </a:p>
          <a:p>
            <a:r>
              <a:rPr lang="ru-RU" sz="1100" dirty="0"/>
              <a:t>11. Прописывание атрибутов действий и корректировка их перечня с учетом полезности.</a:t>
            </a:r>
          </a:p>
          <a:p>
            <a:r>
              <a:rPr lang="ru-RU" sz="1100" dirty="0"/>
              <a:t>12. Поиск взаимоблокировок действий и оценка степеней этих блокировок.</a:t>
            </a:r>
          </a:p>
          <a:p>
            <a:r>
              <a:rPr lang="ru-RU" sz="1100" dirty="0"/>
              <a:t>13. Оформление матрицы блокировок.</a:t>
            </a:r>
          </a:p>
          <a:p>
            <a:r>
              <a:rPr lang="ru-RU" sz="1100" dirty="0"/>
              <a:t>14. Разрешение блокировок плюс внесение изменений в структуру.</a:t>
            </a:r>
          </a:p>
          <a:p>
            <a:r>
              <a:rPr lang="ru-RU" sz="1100" dirty="0"/>
              <a:t>15. Формирование матрицы полезностей.</a:t>
            </a:r>
          </a:p>
          <a:p>
            <a:r>
              <a:rPr lang="ru-RU" sz="1100" dirty="0"/>
              <a:t>16. Разрешение Матрицы полезностей.</a:t>
            </a:r>
          </a:p>
          <a:p>
            <a:r>
              <a:rPr lang="ru-RU" sz="1100" dirty="0"/>
              <a:t>17. Проверка результатов и оформление итогового решения.</a:t>
            </a:r>
          </a:p>
          <a:p>
            <a:r>
              <a:rPr lang="ru-RU" sz="1100" dirty="0"/>
              <a:t>18. Опрос участников процесса (участие не обязательно)</a:t>
            </a:r>
          </a:p>
          <a:p>
            <a:r>
              <a:rPr lang="ru-RU" sz="1100" dirty="0"/>
              <a:t/>
            </a:r>
            <a:br>
              <a:rPr lang="ru-RU" sz="1100" dirty="0"/>
            </a:br>
            <a:r>
              <a:rPr lang="ru-RU" sz="1100" dirty="0" smtClean="0"/>
              <a:t>   Необходимый </a:t>
            </a:r>
            <a:r>
              <a:rPr lang="ru-RU" sz="1100" dirty="0"/>
              <a:t>МИНИМУМ участия (для самых ленивых или недалеких и тем, кому некогда) - подключиться лишь к этапам п.2 (ответить согласием на получение сообщения по почте), п.5 (достаточно в смартфоне отметка пунктов перечня потребностей), п.10 (непосредственно на сайте платформы) и п.17 (знакомство с касающимся лично его частью итогового решения, полученной по эл.почте).</a:t>
            </a:r>
          </a:p>
          <a:p>
            <a:r>
              <a:rPr lang="ru-RU" sz="1100" dirty="0"/>
              <a:t/>
            </a:r>
            <a:br>
              <a:rPr lang="ru-RU" sz="1100" dirty="0"/>
            </a:br>
            <a:endParaRPr lang="ru-RU" sz="1100" dirty="0"/>
          </a:p>
        </p:txBody>
      </p:sp>
      <p:sp>
        <p:nvSpPr>
          <p:cNvPr id="4" name="AutoShape 4" descr="ВЭБ.РФ - продукты финансирования бизнеса от государственной корпорации  развития России"/>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10" name="Номер слайда 9">
            <a:extLst>
              <a:ext uri="{FF2B5EF4-FFF2-40B4-BE49-F238E27FC236}">
                <a16:creationId xmlns:a16="http://schemas.microsoft.com/office/drawing/2014/main" xmlns="" id="{DD6A7A25-1C27-410F-8006-1973D6E19CDA}"/>
              </a:ext>
            </a:extLst>
          </p:cNvPr>
          <p:cNvSpPr>
            <a:spLocks noGrp="1"/>
          </p:cNvSpPr>
          <p:nvPr>
            <p:ph type="sldNum" sz="quarter" idx="12"/>
          </p:nvPr>
        </p:nvSpPr>
        <p:spPr/>
        <p:txBody>
          <a:bodyPr/>
          <a:lstStyle/>
          <a:p>
            <a:pPr marL="0" marR="0" lvl="0" indent="0" algn="ctr" defTabSz="914220" rtl="0" eaLnBrk="1" fontAlgn="auto" latinLnBrk="0" hangingPunct="1">
              <a:lnSpc>
                <a:spcPct val="100000"/>
              </a:lnSpc>
              <a:spcBef>
                <a:spcPts val="0"/>
              </a:spcBef>
              <a:spcAft>
                <a:spcPts val="0"/>
              </a:spcAft>
              <a:buClrTx/>
              <a:buSzTx/>
              <a:buFontTx/>
              <a:buNone/>
              <a:tabLst/>
              <a:defRPr/>
            </a:pPr>
            <a:fld id="{F4B77357-3DE0-4187-8384-A70FA83CB55C}" type="slidenum">
              <a:rPr kumimoji="0" lang="ru-RU" sz="997" b="0" i="0" u="none" strike="noStrike" kern="1200" cap="none" spc="0" normalizeH="0" baseline="0" noProof="0" smtClean="0">
                <a:ln>
                  <a:noFill/>
                </a:ln>
                <a:solidFill>
                  <a:srgbClr val="44546A"/>
                </a:solidFill>
                <a:effectLst/>
                <a:uLnTx/>
                <a:uFillTx/>
                <a:latin typeface="Cera Pro"/>
                <a:ea typeface="+mn-ea"/>
                <a:cs typeface="+mn-cs"/>
              </a:rPr>
              <a:pPr marL="0" marR="0" lvl="0" indent="0" algn="ctr" defTabSz="914220" rtl="0" eaLnBrk="1" fontAlgn="auto" latinLnBrk="0" hangingPunct="1">
                <a:lnSpc>
                  <a:spcPct val="100000"/>
                </a:lnSpc>
                <a:spcBef>
                  <a:spcPts val="0"/>
                </a:spcBef>
                <a:spcAft>
                  <a:spcPts val="0"/>
                </a:spcAft>
                <a:buClrTx/>
                <a:buSzTx/>
                <a:buFontTx/>
                <a:buNone/>
                <a:tabLst/>
                <a:defRPr/>
              </a:pPr>
              <a:t>6</a:t>
            </a:fld>
            <a:endParaRPr kumimoji="0" lang="ru-RU" sz="997" b="0" i="0" u="none" strike="noStrike" kern="1200" cap="none" spc="0" normalizeH="0" baseline="0" noProof="0">
              <a:ln>
                <a:noFill/>
              </a:ln>
              <a:solidFill>
                <a:srgbClr val="44546A"/>
              </a:solidFill>
              <a:effectLst/>
              <a:uLnTx/>
              <a:uFillTx/>
              <a:latin typeface="Cera Pro"/>
              <a:ea typeface="+mn-ea"/>
              <a:cs typeface="+mn-cs"/>
            </a:endParaRPr>
          </a:p>
        </p:txBody>
      </p:sp>
      <p:sp>
        <p:nvSpPr>
          <p:cNvPr id="41" name="Заголовок 5">
            <a:extLst>
              <a:ext uri="{FF2B5EF4-FFF2-40B4-BE49-F238E27FC236}">
                <a16:creationId xmlns:a16="http://schemas.microsoft.com/office/drawing/2014/main" xmlns="" id="{BF81687F-2616-4BA8-B50C-C1C05B322B7B}"/>
              </a:ext>
            </a:extLst>
          </p:cNvPr>
          <p:cNvSpPr>
            <a:spLocks noGrp="1"/>
          </p:cNvSpPr>
          <p:nvPr>
            <p:ph type="title"/>
          </p:nvPr>
        </p:nvSpPr>
        <p:spPr/>
        <p:txBody>
          <a:bodyPr>
            <a:normAutofit fontScale="90000"/>
          </a:bodyPr>
          <a:lstStyle/>
          <a:p>
            <a:r>
              <a:rPr lang="ru-RU" dirty="0">
                <a:solidFill>
                  <a:schemeClr val="bg1"/>
                </a:solidFill>
                <a:ea typeface="Verdana" panose="020B0604030504040204" pitchFamily="34" charset="0"/>
              </a:rPr>
              <a:t>02 Проект.  </a:t>
            </a:r>
            <a:r>
              <a:rPr lang="ru-RU" sz="2000" dirty="0">
                <a:solidFill>
                  <a:schemeClr val="bg1"/>
                </a:solidFill>
                <a:ea typeface="Verdana" panose="020B0604030504040204" pitchFamily="34" charset="0"/>
              </a:rPr>
              <a:t>2.3. Описание решения. </a:t>
            </a:r>
            <a:r>
              <a:rPr lang="ru-RU" sz="2000" dirty="0" smtClean="0">
                <a:solidFill>
                  <a:schemeClr val="bg1"/>
                </a:solidFill>
                <a:ea typeface="Verdana" panose="020B0604030504040204" pitchFamily="34" charset="0"/>
              </a:rPr>
              <a:t>  2.3.3</a:t>
            </a:r>
            <a:r>
              <a:rPr lang="ru-RU" sz="2000" dirty="0">
                <a:solidFill>
                  <a:schemeClr val="bg1"/>
                </a:solidFill>
                <a:ea typeface="Verdana" panose="020B0604030504040204" pitchFamily="34" charset="0"/>
              </a:rPr>
              <a:t>. Этапы конструирования решения</a:t>
            </a:r>
          </a:p>
        </p:txBody>
      </p:sp>
    </p:spTree>
    <p:extLst>
      <p:ext uri="{BB962C8B-B14F-4D97-AF65-F5344CB8AC3E}">
        <p14:creationId xmlns:p14="http://schemas.microsoft.com/office/powerpoint/2010/main" val="21410289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
        <p:cNvGrpSpPr/>
        <p:nvPr/>
      </p:nvGrpSpPr>
      <p:grpSpPr>
        <a:xfrm>
          <a:off x="0" y="0"/>
          <a:ext cx="0" cy="0"/>
          <a:chOff x="0" y="0"/>
          <a:chExt cx="0" cy="0"/>
        </a:xfrm>
      </p:grpSpPr>
      <p:sp>
        <p:nvSpPr>
          <p:cNvPr id="47" name="Прямоугольник: скругленные углы 13">
            <a:extLst>
              <a:ext uri="{FF2B5EF4-FFF2-40B4-BE49-F238E27FC236}">
                <a16:creationId xmlns:a16="http://schemas.microsoft.com/office/drawing/2014/main" xmlns="" id="{A7377AF5-EC14-4E3E-869F-BDD51AF8F69F}"/>
              </a:ext>
            </a:extLst>
          </p:cNvPr>
          <p:cNvSpPr/>
          <p:nvPr/>
        </p:nvSpPr>
        <p:spPr>
          <a:xfrm>
            <a:off x="307975" y="926123"/>
            <a:ext cx="11537950" cy="5490551"/>
          </a:xfrm>
          <a:prstGeom prst="roundRect">
            <a:avLst>
              <a:gd name="adj" fmla="val 11225"/>
            </a:avLst>
          </a:prstGeom>
          <a:solidFill>
            <a:srgbClr val="B48CFE">
              <a:alpha val="5000"/>
            </a:srgbClr>
          </a:solidFill>
          <a:ln>
            <a:gradFill>
              <a:gsLst>
                <a:gs pos="0">
                  <a:schemeClr val="bg1"/>
                </a:gs>
                <a:gs pos="100000">
                  <a:schemeClr val="bg1">
                    <a:alpha val="0"/>
                  </a:schemeClr>
                </a:gs>
              </a:gsLst>
              <a:lin ang="4200000" scaled="0"/>
            </a:grad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72000" rtlCol="0" anchor="t" anchorCtr="0"/>
          <a:lstStyle/>
          <a:p>
            <a:pPr marL="171450" indent="-171450">
              <a:spcAft>
                <a:spcPts val="1200"/>
              </a:spcAft>
              <a:buFont typeface="Arial" panose="020B0604020202020204" pitchFamily="34" charset="0"/>
              <a:buChar char="•"/>
            </a:pPr>
            <a:r>
              <a:rPr lang="ru-RU" sz="1000" dirty="0"/>
              <a:t>Укажите, в чем уникальность вашего способа для ее решения.</a:t>
            </a:r>
            <a:r>
              <a:rPr lang="ru-RU" sz="1000" b="1" dirty="0" smtClean="0">
                <a:ea typeface="Verdana"/>
                <a:cs typeface="Verdana"/>
                <a:sym typeface="Verdana"/>
              </a:rPr>
              <a:t> </a:t>
            </a:r>
          </a:p>
          <a:p>
            <a:r>
              <a:rPr lang="ru-RU" sz="1200" b="1" dirty="0" smtClean="0"/>
              <a:t>      Лучшее </a:t>
            </a:r>
            <a:r>
              <a:rPr lang="ru-RU" sz="1200" b="1" dirty="0"/>
              <a:t>обоснование уникальности технологии - контринтуитивность ее выводов:</a:t>
            </a:r>
            <a:endParaRPr lang="ru-RU" sz="1200" dirty="0"/>
          </a:p>
          <a:p>
            <a:r>
              <a:rPr lang="ru-RU" sz="1000" dirty="0"/>
              <a:t/>
            </a:r>
            <a:br>
              <a:rPr lang="ru-RU" sz="1000" dirty="0"/>
            </a:br>
            <a:r>
              <a:rPr lang="ru-RU" sz="1000" dirty="0"/>
              <a:t>  </a:t>
            </a:r>
            <a:r>
              <a:rPr lang="ru-RU" sz="1050" dirty="0"/>
              <a:t>Консенсус возможен всегда. </a:t>
            </a:r>
          </a:p>
          <a:p>
            <a:r>
              <a:rPr lang="ru-RU" sz="1050" dirty="0"/>
              <a:t>  Любое разногласие можно разрешить более качественным способом, чем голосованием.</a:t>
            </a:r>
          </a:p>
          <a:p>
            <a:r>
              <a:rPr lang="ru-RU" sz="1050" dirty="0"/>
              <a:t>  По поводу любой общезначимой проблемы можно согласовать интересы, то есть согласовать действия по реализации намерений участников в достижении своих личных “сопричастных” проблеме потребностей или намерений, если конструировать общее “объёмное” решение из отдельных неконфликтующих друг с другом частных решений каждого участника или отдельных групп участников. </a:t>
            </a:r>
          </a:p>
          <a:p>
            <a:r>
              <a:rPr lang="ru-RU" sz="1050" dirty="0"/>
              <a:t>  Различие ценностей и интересов людей, и, как следствие, их  потребностей более перспективно для достижения общеприемлемого решения, чем их сходство. </a:t>
            </a:r>
          </a:p>
          <a:p>
            <a:r>
              <a:rPr lang="ru-RU" sz="1050" dirty="0"/>
              <a:t>  Чем глубже и тщательнее участники прорабатывают схему/структуру, описываемую в технологии, тем выше обнаруживаемая и затем распределяемая между ними полезность. </a:t>
            </a:r>
          </a:p>
          <a:p>
            <a:r>
              <a:rPr lang="ru-RU" sz="1050" dirty="0"/>
              <a:t>  Критерии расчёта размеров распределяемой по участникам полезности могут быть разными, но именно это и позволяет случайным образом подбирать их в текущем процессе, что существенно обесценивает попытки любителя сыграть на повышение причитающейся ему доли компенсации посредством подгонки своих оценок полезности.</a:t>
            </a:r>
          </a:p>
          <a:p>
            <a:r>
              <a:rPr lang="ru-RU" sz="1050" dirty="0"/>
              <a:t>  Возможен способ согласования интересов, при котором качество и скорость получения итогового решения тем выше, чем больше участников процесса. </a:t>
            </a:r>
          </a:p>
          <a:p>
            <a:r>
              <a:rPr lang="ru-RU" sz="1050" dirty="0"/>
              <a:t>  Факт вынужденности учитывать интересы/потребности каждого нового участника процесса согласования интересов и корректировать интересы всех остальных (снимать взаимоблокировки действий по осуществлению их намерений) не играет на понижение качества итогового согласованного общеприемлемого решения.</a:t>
            </a:r>
          </a:p>
          <a:p>
            <a:r>
              <a:rPr lang="ru-RU" sz="1050" dirty="0"/>
              <a:t>  Соучастие в выработке общеприемлемого решения некоей общезначимой проблемы тех людей, чьи интересы задеваются при этом, не могут ухудшить любое решение, предложенное экспертами и профессионалами в тематике разрешаемой проблемы.</a:t>
            </a:r>
          </a:p>
          <a:p>
            <a:r>
              <a:rPr lang="ru-RU" sz="1050" dirty="0"/>
              <a:t>  Возможен способ согласования интересов, при котором частное (являющееся элементом общего комплексного) решение продвинутого участника не ухудшается остальными участниками (продвинутый участник защищен от возможного диктата посредственных участников).</a:t>
            </a:r>
          </a:p>
          <a:p>
            <a:r>
              <a:rPr lang="ru-RU" sz="1050" dirty="0"/>
              <a:t>  Итоговое общеприемлемое решение невозможно предугадать никоим образом, даже т.н. сильному ИИ, ибо не существует т.н. правильного / верного / истинного  /оптимального / эффективного / пр. решения безотносительно интересов конкретного состава участников процесса согласования интересов/намерений.</a:t>
            </a:r>
          </a:p>
          <a:p>
            <a:r>
              <a:rPr lang="ru-RU" sz="1050" dirty="0"/>
              <a:t/>
            </a:r>
            <a:br>
              <a:rPr lang="ru-RU" sz="1050" dirty="0"/>
            </a:br>
            <a:r>
              <a:rPr lang="ru-RU" sz="1050" dirty="0"/>
              <a:t>  </a:t>
            </a:r>
            <a:r>
              <a:rPr lang="ru-RU" sz="1050" dirty="0" smtClean="0"/>
              <a:t>  Ни </a:t>
            </a:r>
            <a:r>
              <a:rPr lang="ru-RU" sz="1050" dirty="0"/>
              <a:t>о чем таковом, видимо, и не подозревают создатели тех “западных” платформ, что берутся решать задачи поддержки многосторонних переговоров и коллективного выбора (и о чем в России никто даже и не помышляет), ибо мыслят в устоявшейся на планете ложной парадигме знания истины и приоритета стадных/общественных устремлений над человечными/индивидуальными, и как следствие, правомерности навязывания прихотей одних другим</a:t>
            </a:r>
            <a:r>
              <a:rPr lang="ru-RU" sz="1050" dirty="0" smtClean="0"/>
              <a:t>.</a:t>
            </a:r>
            <a:endParaRPr lang="ru-RU" sz="1050" dirty="0"/>
          </a:p>
        </p:txBody>
      </p:sp>
      <p:sp>
        <p:nvSpPr>
          <p:cNvPr id="4" name="AutoShape 4" descr="ВЭБ.РФ - продукты финансирования бизнеса от государственной корпорации  развития России"/>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10" name="Номер слайда 9">
            <a:extLst>
              <a:ext uri="{FF2B5EF4-FFF2-40B4-BE49-F238E27FC236}">
                <a16:creationId xmlns:a16="http://schemas.microsoft.com/office/drawing/2014/main" xmlns="" id="{DD6A7A25-1C27-410F-8006-1973D6E19CDA}"/>
              </a:ext>
            </a:extLst>
          </p:cNvPr>
          <p:cNvSpPr>
            <a:spLocks noGrp="1"/>
          </p:cNvSpPr>
          <p:nvPr>
            <p:ph type="sldNum" sz="quarter" idx="12"/>
          </p:nvPr>
        </p:nvSpPr>
        <p:spPr/>
        <p:txBody>
          <a:bodyPr/>
          <a:lstStyle/>
          <a:p>
            <a:pPr marL="0" marR="0" lvl="0" indent="0" algn="ctr" defTabSz="914220" rtl="0" eaLnBrk="1" fontAlgn="auto" latinLnBrk="0" hangingPunct="1">
              <a:lnSpc>
                <a:spcPct val="100000"/>
              </a:lnSpc>
              <a:spcBef>
                <a:spcPts val="0"/>
              </a:spcBef>
              <a:spcAft>
                <a:spcPts val="0"/>
              </a:spcAft>
              <a:buClrTx/>
              <a:buSzTx/>
              <a:buFontTx/>
              <a:buNone/>
              <a:tabLst/>
              <a:defRPr/>
            </a:pPr>
            <a:fld id="{F4B77357-3DE0-4187-8384-A70FA83CB55C}" type="slidenum">
              <a:rPr kumimoji="0" lang="ru-RU" sz="997" b="0" i="0" u="none" strike="noStrike" kern="1200" cap="none" spc="0" normalizeH="0" baseline="0" noProof="0" smtClean="0">
                <a:ln>
                  <a:noFill/>
                </a:ln>
                <a:solidFill>
                  <a:srgbClr val="44546A"/>
                </a:solidFill>
                <a:effectLst/>
                <a:uLnTx/>
                <a:uFillTx/>
                <a:latin typeface="Cera Pro"/>
                <a:ea typeface="+mn-ea"/>
                <a:cs typeface="+mn-cs"/>
              </a:rPr>
              <a:pPr marL="0" marR="0" lvl="0" indent="0" algn="ctr" defTabSz="914220" rtl="0" eaLnBrk="1" fontAlgn="auto" latinLnBrk="0" hangingPunct="1">
                <a:lnSpc>
                  <a:spcPct val="100000"/>
                </a:lnSpc>
                <a:spcBef>
                  <a:spcPts val="0"/>
                </a:spcBef>
                <a:spcAft>
                  <a:spcPts val="0"/>
                </a:spcAft>
                <a:buClrTx/>
                <a:buSzTx/>
                <a:buFontTx/>
                <a:buNone/>
                <a:tabLst/>
                <a:defRPr/>
              </a:pPr>
              <a:t>7</a:t>
            </a:fld>
            <a:endParaRPr kumimoji="0" lang="ru-RU" sz="997" b="0" i="0" u="none" strike="noStrike" kern="1200" cap="none" spc="0" normalizeH="0" baseline="0" noProof="0">
              <a:ln>
                <a:noFill/>
              </a:ln>
              <a:solidFill>
                <a:srgbClr val="44546A"/>
              </a:solidFill>
              <a:effectLst/>
              <a:uLnTx/>
              <a:uFillTx/>
              <a:latin typeface="Cera Pro"/>
              <a:ea typeface="+mn-ea"/>
              <a:cs typeface="+mn-cs"/>
            </a:endParaRPr>
          </a:p>
        </p:txBody>
      </p:sp>
      <p:sp>
        <p:nvSpPr>
          <p:cNvPr id="41" name="Заголовок 5">
            <a:extLst>
              <a:ext uri="{FF2B5EF4-FFF2-40B4-BE49-F238E27FC236}">
                <a16:creationId xmlns:a16="http://schemas.microsoft.com/office/drawing/2014/main" xmlns="" id="{BF81687F-2616-4BA8-B50C-C1C05B322B7B}"/>
              </a:ext>
            </a:extLst>
          </p:cNvPr>
          <p:cNvSpPr>
            <a:spLocks noGrp="1"/>
          </p:cNvSpPr>
          <p:nvPr>
            <p:ph type="title"/>
          </p:nvPr>
        </p:nvSpPr>
        <p:spPr/>
        <p:txBody>
          <a:bodyPr>
            <a:normAutofit fontScale="90000"/>
          </a:bodyPr>
          <a:lstStyle/>
          <a:p>
            <a:r>
              <a:rPr lang="ru-RU" dirty="0" smtClean="0">
                <a:solidFill>
                  <a:schemeClr val="bg1"/>
                </a:solidFill>
                <a:ea typeface="Verdana" panose="020B0604030504040204" pitchFamily="34" charset="0"/>
              </a:rPr>
              <a:t>02 </a:t>
            </a:r>
            <a:r>
              <a:rPr lang="ru-RU" dirty="0">
                <a:solidFill>
                  <a:schemeClr val="bg1"/>
                </a:solidFill>
                <a:ea typeface="Verdana" panose="020B0604030504040204" pitchFamily="34" charset="0"/>
              </a:rPr>
              <a:t>Проект. </a:t>
            </a:r>
            <a:r>
              <a:rPr lang="ru-RU" dirty="0" smtClean="0">
                <a:solidFill>
                  <a:schemeClr val="bg1"/>
                </a:solidFill>
                <a:ea typeface="Verdana" panose="020B0604030504040204" pitchFamily="34" charset="0"/>
              </a:rPr>
              <a:t>   </a:t>
            </a:r>
            <a:r>
              <a:rPr lang="ru-RU" sz="2000" dirty="0" smtClean="0">
                <a:solidFill>
                  <a:schemeClr val="bg1"/>
                </a:solidFill>
                <a:ea typeface="Verdana" panose="020B0604030504040204" pitchFamily="34" charset="0"/>
              </a:rPr>
              <a:t>2.4</a:t>
            </a:r>
            <a:r>
              <a:rPr lang="ru-RU" sz="2000" dirty="0">
                <a:solidFill>
                  <a:schemeClr val="bg1"/>
                </a:solidFill>
                <a:ea typeface="Verdana" panose="020B0604030504040204" pitchFamily="34" charset="0"/>
              </a:rPr>
              <a:t>. Описание преимуществ</a:t>
            </a:r>
          </a:p>
        </p:txBody>
      </p:sp>
    </p:spTree>
    <p:extLst>
      <p:ext uri="{BB962C8B-B14F-4D97-AF65-F5344CB8AC3E}">
        <p14:creationId xmlns:p14="http://schemas.microsoft.com/office/powerpoint/2010/main" val="8698857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
        <p:cNvGrpSpPr/>
        <p:nvPr/>
      </p:nvGrpSpPr>
      <p:grpSpPr>
        <a:xfrm>
          <a:off x="0" y="0"/>
          <a:ext cx="0" cy="0"/>
          <a:chOff x="0" y="0"/>
          <a:chExt cx="0" cy="0"/>
        </a:xfrm>
      </p:grpSpPr>
      <p:sp>
        <p:nvSpPr>
          <p:cNvPr id="47" name="Прямоугольник: скругленные углы 13">
            <a:extLst>
              <a:ext uri="{FF2B5EF4-FFF2-40B4-BE49-F238E27FC236}">
                <a16:creationId xmlns:a16="http://schemas.microsoft.com/office/drawing/2014/main" xmlns="" id="{A7377AF5-EC14-4E3E-869F-BDD51AF8F69F}"/>
              </a:ext>
            </a:extLst>
          </p:cNvPr>
          <p:cNvSpPr/>
          <p:nvPr/>
        </p:nvSpPr>
        <p:spPr>
          <a:xfrm>
            <a:off x="307975" y="926123"/>
            <a:ext cx="11537950" cy="5490551"/>
          </a:xfrm>
          <a:prstGeom prst="roundRect">
            <a:avLst>
              <a:gd name="adj" fmla="val 11225"/>
            </a:avLst>
          </a:prstGeom>
          <a:solidFill>
            <a:srgbClr val="B48CFE">
              <a:alpha val="5000"/>
            </a:srgbClr>
          </a:solidFill>
          <a:ln>
            <a:gradFill>
              <a:gsLst>
                <a:gs pos="0">
                  <a:schemeClr val="bg1"/>
                </a:gs>
                <a:gs pos="100000">
                  <a:schemeClr val="bg1">
                    <a:alpha val="0"/>
                  </a:schemeClr>
                </a:gs>
              </a:gsLst>
              <a:lin ang="4200000" scaled="0"/>
            </a:grad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72000" rtlCol="0" anchor="t" anchorCtr="0"/>
          <a:lstStyle/>
          <a:p>
            <a:pPr marL="171450" indent="-171450">
              <a:spcAft>
                <a:spcPts val="1200"/>
              </a:spcAft>
              <a:buFont typeface="Arial" panose="020B0604020202020204" pitchFamily="34" charset="0"/>
              <a:buChar char="•"/>
            </a:pPr>
            <a:r>
              <a:rPr lang="ru-RU" sz="1000" dirty="0"/>
              <a:t>(Опишите инновационность применяемых технологий в проекте</a:t>
            </a:r>
            <a:r>
              <a:rPr lang="ru-RU" sz="1000" dirty="0" smtClean="0"/>
              <a:t>)</a:t>
            </a:r>
          </a:p>
          <a:p>
            <a:r>
              <a:rPr lang="ru-RU" sz="1100" b="1" dirty="0"/>
              <a:t> Новизна идеи в необычной постановке задачи, заведомо считающейся нерешаемой,</a:t>
            </a:r>
            <a:r>
              <a:rPr lang="ru-RU" sz="1100" dirty="0"/>
              <a:t> - найти способ гарантированного достижения варианта решения исходной проблемы такого итогового их состояния, при котором каждый из них с очевидностью мог бы отметить для себя, что субъективная оценка им полезности его состояния при исполнении решения улучшится (оценка повысится) относительно исходного состояния или состояния "отсутствие выбора" (в технологии оно наименовано мною “нулевым состоянием”, - поскольку многие понятия применяются впервые, что неудивительно, ибо изобретается ранее отсутствовавшее, то мне самому приходится придумывать под них термины), даже если он не сумеет удовлетворить/реализовать какие-то свои заявленные им (и признанные остальными непосредственно не наносящими им вред или ущерб) потребности/намерения</a:t>
            </a:r>
            <a:r>
              <a:rPr lang="ru-RU" sz="1100" dirty="0" smtClean="0"/>
              <a:t>.</a:t>
            </a:r>
            <a:r>
              <a:rPr lang="ru-RU" sz="1100" dirty="0"/>
              <a:t/>
            </a:r>
            <a:br>
              <a:rPr lang="ru-RU" sz="1100" dirty="0"/>
            </a:br>
            <a:r>
              <a:rPr lang="ru-RU" sz="1100" b="1" dirty="0"/>
              <a:t>  Новизна и в самом подходе к разрешению этой задачи</a:t>
            </a:r>
            <a:r>
              <a:rPr lang="ru-RU" sz="1100" dirty="0"/>
              <a:t>, а именно в следующих</a:t>
            </a:r>
            <a:r>
              <a:rPr lang="ru-RU" sz="1100" b="1" dirty="0"/>
              <a:t> моментах, каждый из которых может самостоятельно претендовать на статус интеллектуальной собственности отдельно от таковой же и на технологию в целом</a:t>
            </a:r>
            <a:r>
              <a:rPr lang="ru-RU" sz="1100" dirty="0"/>
              <a:t>: </a:t>
            </a:r>
          </a:p>
          <a:p>
            <a:r>
              <a:rPr lang="ru-RU" sz="1100" dirty="0"/>
              <a:t>  а) разработки </a:t>
            </a:r>
            <a:r>
              <a:rPr lang="ru-RU" sz="1100" b="1" dirty="0"/>
              <a:t>СТРУКТУРЫ ФОРМАЛИЗАЦИИ ПРОЦЕССА СОГЛАСОВАНИЯ НАМЕРЕНИЙ </a:t>
            </a:r>
            <a:r>
              <a:rPr lang="ru-RU" sz="1100" dirty="0"/>
              <a:t>по удовлетворению участниками своих потребностей вполне ЛАКОНИЧНОЙ, без излишеств, и в то же время и достаточно ПОЛНОЙ, обеспечив универсальность технологии в плане решения самого разного рода/вида задач при разрешении общезначимых проблем,</a:t>
            </a:r>
          </a:p>
          <a:p>
            <a:r>
              <a:rPr lang="ru-RU" sz="1100" dirty="0"/>
              <a:t>  б) ИСПОЛЬЗОВАНИИ </a:t>
            </a:r>
            <a:r>
              <a:rPr lang="ru-RU" sz="1100" b="1" dirty="0"/>
              <a:t>СУБЪЕКТИВНЫХ ФИНАНСОВЫХ ОЦЕНОК ПОЛЕЗНОСТ</a:t>
            </a:r>
            <a:r>
              <a:rPr lang="ru-RU" sz="1100" dirty="0"/>
              <a:t>И для себя каждым участником (дело в том, что дача таких оценок считается настолько затруднительным, что разработчики алгоритмов в теориях группового выбора и социального выбора ограничиваются лишь ранжированием распределяемых предметов или выбираемых вариантов решений, мною же решена эта проблема, что позволило создать универсальный способ/прием разрешения всех известных специфических задач, при разрешении которых специалисты ранее предлагали узкоспециальные приемы/алгоритмы),</a:t>
            </a:r>
          </a:p>
          <a:p>
            <a:r>
              <a:rPr lang="ru-RU" sz="1100" dirty="0"/>
              <a:t>  в) НАХОЖДЕНИИ</a:t>
            </a:r>
            <a:r>
              <a:rPr lang="ru-RU" sz="1100" b="1" dirty="0"/>
              <a:t> СПОСОБА ОБНАРУЖЕНИЯ ПОЛЕЗНОСТИ</a:t>
            </a:r>
            <a:r>
              <a:rPr lang="ru-RU" sz="1100" dirty="0"/>
              <a:t>, которая отсутствует вне предложенного способа ее обнаружения, что позволяет (в случае превышения суммарной оценки полезности всех участников над суммарной оценкой ущерба, в противном случае объявляется нежелательным менять “нулевое состояние”, но такие случаи крайне редки, что станет очевидно на практике использования технологии) распределить ее по всем участникам более или менее равномерно (и способ распределения также оригинальный, и он наименован мною "методом сбалансированных выгод), что позволяет гарантировать выигрыш от исполнения итогового решения всем без исключения участникам,</a:t>
            </a:r>
          </a:p>
          <a:p>
            <a:r>
              <a:rPr lang="ru-RU" sz="1100" dirty="0"/>
              <a:t>  г) и т.д. (полагаю, что этого достаточно</a:t>
            </a:r>
            <a:r>
              <a:rPr lang="ru-RU" sz="1100" dirty="0" smtClean="0"/>
              <a:t>).</a:t>
            </a:r>
          </a:p>
          <a:p>
            <a:endParaRPr lang="ru-RU" sz="1100" dirty="0"/>
          </a:p>
          <a:p>
            <a:r>
              <a:rPr lang="ru-RU" b="1" dirty="0" smtClean="0"/>
              <a:t>                                   +</a:t>
            </a:r>
            <a:r>
              <a:rPr lang="ru-RU" b="1" dirty="0"/>
              <a:t>3.2. Уникальность и преимущества технологии</a:t>
            </a:r>
          </a:p>
          <a:p>
            <a:r>
              <a:rPr lang="ru-RU" sz="1100" dirty="0"/>
              <a:t/>
            </a:r>
            <a:br>
              <a:rPr lang="ru-RU" sz="1100" dirty="0"/>
            </a:br>
            <a:r>
              <a:rPr lang="ru-RU" sz="1100" dirty="0"/>
              <a:t>В предыдущих и последующих слайдах достаточно информации об уникальности и преимуществах проекта.</a:t>
            </a:r>
          </a:p>
          <a:p>
            <a:r>
              <a:rPr lang="ru-RU" sz="1100" dirty="0"/>
              <a:t/>
            </a:r>
            <a:br>
              <a:rPr lang="ru-RU" sz="1100" dirty="0"/>
            </a:br>
            <a:r>
              <a:rPr lang="ru-RU" sz="1100" dirty="0"/>
              <a:t/>
            </a:r>
            <a:br>
              <a:rPr lang="ru-RU" sz="1100" dirty="0"/>
            </a:br>
            <a:r>
              <a:rPr lang="ru-RU" sz="1100" dirty="0"/>
              <a:t/>
            </a:r>
            <a:br>
              <a:rPr lang="ru-RU" sz="1100" dirty="0"/>
            </a:br>
            <a:endParaRPr lang="ru-RU" sz="1100" b="1" dirty="0" smtClean="0">
              <a:ea typeface="Verdana"/>
              <a:cs typeface="Verdana"/>
              <a:sym typeface="Verdana"/>
            </a:endParaRPr>
          </a:p>
        </p:txBody>
      </p:sp>
      <p:sp>
        <p:nvSpPr>
          <p:cNvPr id="4" name="AutoShape 4" descr="ВЭБ.РФ - продукты финансирования бизнеса от государственной корпорации  развития России"/>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10" name="Номер слайда 9">
            <a:extLst>
              <a:ext uri="{FF2B5EF4-FFF2-40B4-BE49-F238E27FC236}">
                <a16:creationId xmlns:a16="http://schemas.microsoft.com/office/drawing/2014/main" xmlns="" id="{DD6A7A25-1C27-410F-8006-1973D6E19CDA}"/>
              </a:ext>
            </a:extLst>
          </p:cNvPr>
          <p:cNvSpPr>
            <a:spLocks noGrp="1"/>
          </p:cNvSpPr>
          <p:nvPr>
            <p:ph type="sldNum" sz="quarter" idx="12"/>
          </p:nvPr>
        </p:nvSpPr>
        <p:spPr/>
        <p:txBody>
          <a:bodyPr/>
          <a:lstStyle/>
          <a:p>
            <a:pPr marL="0" marR="0" lvl="0" indent="0" algn="ctr" defTabSz="914220" rtl="0" eaLnBrk="1" fontAlgn="auto" latinLnBrk="0" hangingPunct="1">
              <a:lnSpc>
                <a:spcPct val="100000"/>
              </a:lnSpc>
              <a:spcBef>
                <a:spcPts val="0"/>
              </a:spcBef>
              <a:spcAft>
                <a:spcPts val="0"/>
              </a:spcAft>
              <a:buClrTx/>
              <a:buSzTx/>
              <a:buFontTx/>
              <a:buNone/>
              <a:tabLst/>
              <a:defRPr/>
            </a:pPr>
            <a:fld id="{F4B77357-3DE0-4187-8384-A70FA83CB55C}" type="slidenum">
              <a:rPr kumimoji="0" lang="ru-RU" sz="997" b="0" i="0" u="none" strike="noStrike" kern="1200" cap="none" spc="0" normalizeH="0" baseline="0" noProof="0" smtClean="0">
                <a:ln>
                  <a:noFill/>
                </a:ln>
                <a:solidFill>
                  <a:srgbClr val="44546A"/>
                </a:solidFill>
                <a:effectLst/>
                <a:uLnTx/>
                <a:uFillTx/>
                <a:latin typeface="Cera Pro"/>
                <a:ea typeface="+mn-ea"/>
                <a:cs typeface="+mn-cs"/>
              </a:rPr>
              <a:pPr marL="0" marR="0" lvl="0" indent="0" algn="ctr" defTabSz="914220" rtl="0" eaLnBrk="1" fontAlgn="auto" latinLnBrk="0" hangingPunct="1">
                <a:lnSpc>
                  <a:spcPct val="100000"/>
                </a:lnSpc>
                <a:spcBef>
                  <a:spcPts val="0"/>
                </a:spcBef>
                <a:spcAft>
                  <a:spcPts val="0"/>
                </a:spcAft>
                <a:buClrTx/>
                <a:buSzTx/>
                <a:buFontTx/>
                <a:buNone/>
                <a:tabLst/>
                <a:defRPr/>
              </a:pPr>
              <a:t>8</a:t>
            </a:fld>
            <a:endParaRPr kumimoji="0" lang="ru-RU" sz="997" b="0" i="0" u="none" strike="noStrike" kern="1200" cap="none" spc="0" normalizeH="0" baseline="0" noProof="0">
              <a:ln>
                <a:noFill/>
              </a:ln>
              <a:solidFill>
                <a:srgbClr val="44546A"/>
              </a:solidFill>
              <a:effectLst/>
              <a:uLnTx/>
              <a:uFillTx/>
              <a:latin typeface="Cera Pro"/>
              <a:ea typeface="+mn-ea"/>
              <a:cs typeface="+mn-cs"/>
            </a:endParaRPr>
          </a:p>
        </p:txBody>
      </p:sp>
      <p:sp>
        <p:nvSpPr>
          <p:cNvPr id="41" name="Заголовок 5">
            <a:extLst>
              <a:ext uri="{FF2B5EF4-FFF2-40B4-BE49-F238E27FC236}">
                <a16:creationId xmlns:a16="http://schemas.microsoft.com/office/drawing/2014/main" xmlns="" id="{BF81687F-2616-4BA8-B50C-C1C05B322B7B}"/>
              </a:ext>
            </a:extLst>
          </p:cNvPr>
          <p:cNvSpPr>
            <a:spLocks noGrp="1"/>
          </p:cNvSpPr>
          <p:nvPr>
            <p:ph type="title"/>
          </p:nvPr>
        </p:nvSpPr>
        <p:spPr/>
        <p:txBody>
          <a:bodyPr>
            <a:normAutofit fontScale="90000"/>
          </a:bodyPr>
          <a:lstStyle/>
          <a:p>
            <a:r>
              <a:rPr lang="ru-RU" dirty="0" smtClean="0">
                <a:solidFill>
                  <a:schemeClr val="bg1"/>
                </a:solidFill>
                <a:ea typeface="Verdana" panose="020B0604030504040204" pitchFamily="34" charset="0"/>
              </a:rPr>
              <a:t>03 Технология</a:t>
            </a:r>
            <a:r>
              <a:rPr lang="ru-RU" dirty="0">
                <a:solidFill>
                  <a:schemeClr val="bg1"/>
                </a:solidFill>
                <a:ea typeface="Verdana" panose="020B0604030504040204" pitchFamily="34" charset="0"/>
              </a:rPr>
              <a:t>. </a:t>
            </a:r>
            <a:r>
              <a:rPr lang="ru-RU" dirty="0" smtClean="0">
                <a:solidFill>
                  <a:schemeClr val="bg1"/>
                </a:solidFill>
                <a:ea typeface="Verdana" panose="020B0604030504040204" pitchFamily="34" charset="0"/>
              </a:rPr>
              <a:t>   </a:t>
            </a:r>
            <a:r>
              <a:rPr lang="ru-RU" sz="2000" dirty="0" smtClean="0">
                <a:solidFill>
                  <a:schemeClr val="bg1"/>
                </a:solidFill>
                <a:ea typeface="Verdana" panose="020B0604030504040204" pitchFamily="34" charset="0"/>
              </a:rPr>
              <a:t>3.1</a:t>
            </a:r>
            <a:r>
              <a:rPr lang="ru-RU" sz="2000" dirty="0">
                <a:solidFill>
                  <a:schemeClr val="bg1"/>
                </a:solidFill>
                <a:ea typeface="Verdana" panose="020B0604030504040204" pitchFamily="34" charset="0"/>
              </a:rPr>
              <a:t>. Технологические особенности продукта </a:t>
            </a:r>
          </a:p>
        </p:txBody>
      </p:sp>
    </p:spTree>
    <p:extLst>
      <p:ext uri="{BB962C8B-B14F-4D97-AF65-F5344CB8AC3E}">
        <p14:creationId xmlns:p14="http://schemas.microsoft.com/office/powerpoint/2010/main" val="6777670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
        <p:cNvGrpSpPr/>
        <p:nvPr/>
      </p:nvGrpSpPr>
      <p:grpSpPr>
        <a:xfrm>
          <a:off x="0" y="0"/>
          <a:ext cx="0" cy="0"/>
          <a:chOff x="0" y="0"/>
          <a:chExt cx="0" cy="0"/>
        </a:xfrm>
      </p:grpSpPr>
      <p:sp>
        <p:nvSpPr>
          <p:cNvPr id="47" name="Прямоугольник: скругленные углы 13">
            <a:extLst>
              <a:ext uri="{FF2B5EF4-FFF2-40B4-BE49-F238E27FC236}">
                <a16:creationId xmlns:a16="http://schemas.microsoft.com/office/drawing/2014/main" xmlns="" id="{A7377AF5-EC14-4E3E-869F-BDD51AF8F69F}"/>
              </a:ext>
            </a:extLst>
          </p:cNvPr>
          <p:cNvSpPr/>
          <p:nvPr/>
        </p:nvSpPr>
        <p:spPr>
          <a:xfrm>
            <a:off x="307975" y="926123"/>
            <a:ext cx="11537950" cy="5490551"/>
          </a:xfrm>
          <a:prstGeom prst="roundRect">
            <a:avLst>
              <a:gd name="adj" fmla="val 11225"/>
            </a:avLst>
          </a:prstGeom>
          <a:solidFill>
            <a:srgbClr val="B48CFE">
              <a:alpha val="5000"/>
            </a:srgbClr>
          </a:solidFill>
          <a:ln>
            <a:gradFill>
              <a:gsLst>
                <a:gs pos="0">
                  <a:schemeClr val="bg1"/>
                </a:gs>
                <a:gs pos="100000">
                  <a:schemeClr val="bg1">
                    <a:alpha val="0"/>
                  </a:schemeClr>
                </a:gs>
              </a:gsLst>
              <a:lin ang="4200000" scaled="0"/>
            </a:grad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72000" rtlCol="0" anchor="t" anchorCtr="0"/>
          <a:lstStyle/>
          <a:p>
            <a:pPr marL="171450" indent="-171450">
              <a:spcAft>
                <a:spcPts val="1200"/>
              </a:spcAft>
              <a:buFont typeface="Arial" panose="020B0604020202020204" pitchFamily="34" charset="0"/>
              <a:buChar char="•"/>
            </a:pPr>
            <a:r>
              <a:rPr lang="ru-RU" sz="1000" dirty="0"/>
              <a:t>(Укажите, есть ли у вас зарегистрированная интеллектуальная собственность по данной технологии, либо дорожная карта по регистрации</a:t>
            </a:r>
            <a:r>
              <a:rPr lang="ru-RU" sz="1000" dirty="0" smtClean="0"/>
              <a:t>)</a:t>
            </a:r>
          </a:p>
          <a:p>
            <a:r>
              <a:rPr lang="ru-RU" sz="1100" dirty="0" smtClean="0"/>
              <a:t>  Интеллектуальная </a:t>
            </a:r>
            <a:r>
              <a:rPr lang="ru-RU" sz="1100" dirty="0"/>
              <a:t>собственность на технологию в целом и на отдельные ее компоненты пока не оформлялась и потому не защищена.</a:t>
            </a:r>
          </a:p>
          <a:p>
            <a:r>
              <a:rPr lang="ru-RU" sz="1100" dirty="0" smtClean="0"/>
              <a:t>  Кстати</a:t>
            </a:r>
            <a:r>
              <a:rPr lang="ru-RU" sz="1100" dirty="0"/>
              <a:t>, интеллектуальную собственность намерен оформлять лишь затем, чтобы этого не сделал кто-то иной и не закрыл для остальных ее использование, ибо мое намерение придать технологии</a:t>
            </a:r>
            <a:r>
              <a:rPr lang="ru-RU" sz="1100" b="1" dirty="0"/>
              <a:t> статус свободного использования</a:t>
            </a:r>
            <a:r>
              <a:rPr lang="ru-RU" sz="1100" dirty="0"/>
              <a:t> неизменно практически с того момента, как я осознал, что “пазл сложился” и мною придумано нечто очень полезное для человечества в целом.</a:t>
            </a:r>
          </a:p>
          <a:p>
            <a:r>
              <a:rPr lang="ru-RU" sz="1100" dirty="0" smtClean="0"/>
              <a:t>  Собираюсь </a:t>
            </a:r>
            <a:r>
              <a:rPr lang="ru-RU" sz="1100" dirty="0"/>
              <a:t>неоднократно подавать на гранты в Фонд содействия инновациям на проведение НИОКР по доработке технологии и ее апробации, результатом которых по их условиям должна являться регистрация интеллектуальной собственности на реализуемые в технологии инновации.</a:t>
            </a:r>
          </a:p>
          <a:p>
            <a:r>
              <a:rPr lang="ru-RU" sz="1100" dirty="0"/>
              <a:t>Намерен также со </a:t>
            </a:r>
            <a:r>
              <a:rPr lang="ru-RU" sz="1100" dirty="0" err="1"/>
              <a:t>впкскекс</a:t>
            </a:r>
            <a:r>
              <a:rPr lang="ru-RU" sz="1100" dirty="0"/>
              <a:t>, по мере готовности и средств, обратиться к проживающим в США выходцам из России, ведущим в мире специалистам по ТРИЗ, специализирующихся в числе прочего и на защите интеллектуальной собственности и на способах ее обхода, с приглашением их в соавторство на технологию с условием их участия в ее доработке в части создания аналога ТРИЗ в задаче разблокирования конфликтующих намерений участников процесса их согласования и в части применения их оригинальных разработок в области проектирования нейросетей (т.н. PANN) и последующей совместной регистрации интеллектуальной собственности в США на все инновации, применяющиеся в технологии. Видимо, после этого и есть смысл подавать на патент и в России, если ранее не наступит необходимость сделать это в России.</a:t>
            </a:r>
          </a:p>
          <a:p>
            <a:r>
              <a:rPr lang="ru-RU" sz="1100" dirty="0" smtClean="0"/>
              <a:t>  Неоднократно </a:t>
            </a:r>
            <a:r>
              <a:rPr lang="ru-RU" sz="1100" dirty="0"/>
              <a:t>беседовал с представителями нескольких фирм, предлагающих услуги патентных поверенных, но они не могут ничего предложить, кроме как авторство, хотя я не сомневаюсь, что сделал, как минимум, изобретение, если открытие. Либо необходимо искать классного специалиста, но это пока рановато, да и денег на это пока нет (на регистрацию одного лишь авторства необходимо, как минимум, 2 моих месячных пенсии).</a:t>
            </a:r>
          </a:p>
          <a:p>
            <a:r>
              <a:rPr lang="ru-RU" sz="1100" dirty="0" smtClean="0"/>
              <a:t>  У </a:t>
            </a:r>
            <a:r>
              <a:rPr lang="ru-RU" sz="1100" dirty="0"/>
              <a:t>меня нет пока адекватного понимания, на какие именно виды интеллектуальной собственности я могу претендовать, но на меньшее. чем на патент, претендовать не вижу смысла, и не только по технологии в целом, но и на отдельные ее инновации</a:t>
            </a:r>
            <a:r>
              <a:rPr lang="ru-RU" sz="1100" dirty="0" smtClean="0"/>
              <a:t>.</a:t>
            </a:r>
            <a:r>
              <a:rPr lang="ru-RU" sz="1100" dirty="0"/>
              <a:t/>
            </a:r>
            <a:br>
              <a:rPr lang="ru-RU" sz="1100" dirty="0"/>
            </a:br>
            <a:r>
              <a:rPr lang="ru-RU" sz="1100" dirty="0" smtClean="0"/>
              <a:t>  В </a:t>
            </a:r>
            <a:r>
              <a:rPr lang="ru-RU" sz="1100" dirty="0"/>
              <a:t>отсутствии же чего-либо подобного или хотя бы отдаленно напоминающего мою технологию и отдельные ее инновации в патентной системе я сам лично убедился, потратив множество часов, запуская поиск по самым различным ключевым словам в  базах патентов Google </a:t>
            </a:r>
            <a:r>
              <a:rPr lang="ru-RU" sz="1100" dirty="0" err="1"/>
              <a:t>Patent</a:t>
            </a:r>
            <a:r>
              <a:rPr lang="ru-RU" sz="1100" dirty="0"/>
              <a:t> (87 миллионов документов) и </a:t>
            </a:r>
            <a:r>
              <a:rPr lang="ru-RU" sz="1100" dirty="0" err="1"/>
              <a:t>Яндекс.Патенты</a:t>
            </a:r>
            <a:r>
              <a:rPr lang="ru-RU" sz="1100" dirty="0"/>
              <a:t> (более 3 миллионов), да и ответы самых различных последних LV-модулей (нейросетей) неизменны: ничего подобного нет (что дает основание предполагать, что нет подобных идей и подходов и в специализированной научной литературе, кои мне недоступны</a:t>
            </a:r>
            <a:r>
              <a:rPr lang="ru-RU" sz="1100" dirty="0" smtClean="0"/>
              <a:t>).</a:t>
            </a:r>
            <a:r>
              <a:rPr lang="ru-RU" sz="1100" dirty="0"/>
              <a:t/>
            </a:r>
            <a:br>
              <a:rPr lang="ru-RU" sz="1100" dirty="0"/>
            </a:br>
            <a:r>
              <a:rPr lang="ru-RU" sz="1100" dirty="0" smtClean="0"/>
              <a:t>                                 </a:t>
            </a:r>
            <a:r>
              <a:rPr lang="ru-RU" b="1" dirty="0" smtClean="0"/>
              <a:t>3.3</a:t>
            </a:r>
            <a:r>
              <a:rPr lang="ru-RU" b="1" dirty="0"/>
              <a:t>. Конкурирующие смежные </a:t>
            </a:r>
            <a:r>
              <a:rPr lang="ru-RU" b="1" dirty="0" smtClean="0"/>
              <a:t>технологии   </a:t>
            </a:r>
            <a:r>
              <a:rPr lang="ru-RU" sz="1000" dirty="0" smtClean="0"/>
              <a:t>(При </a:t>
            </a:r>
            <a:r>
              <a:rPr lang="ru-RU" sz="1000" dirty="0"/>
              <a:t>наличии таковых)</a:t>
            </a:r>
          </a:p>
          <a:p>
            <a:r>
              <a:rPr lang="ru-RU" sz="1100" dirty="0"/>
              <a:t/>
            </a:r>
            <a:br>
              <a:rPr lang="ru-RU" sz="1100" dirty="0"/>
            </a:br>
            <a:r>
              <a:rPr lang="ru-RU" sz="1100" dirty="0"/>
              <a:t>  Ниже по данной презентации будет много информации о конкурирующих технологиях и развёрнутый конкурентный анализ именно по смежным (близким, “соседствующим” сферам) технологиям и способам, а не по проектам и организациям, которых нет напрочь.</a:t>
            </a:r>
          </a:p>
          <a:p>
            <a:r>
              <a:rPr lang="ru-RU" sz="1100" dirty="0"/>
              <a:t/>
            </a:r>
            <a:br>
              <a:rPr lang="ru-RU" sz="1100" dirty="0"/>
            </a:br>
            <a:endParaRPr lang="ru-RU" sz="1100" b="1" dirty="0" smtClean="0">
              <a:ea typeface="Verdana"/>
              <a:cs typeface="Verdana"/>
              <a:sym typeface="Verdana"/>
            </a:endParaRPr>
          </a:p>
        </p:txBody>
      </p:sp>
      <p:sp>
        <p:nvSpPr>
          <p:cNvPr id="4" name="AutoShape 4" descr="ВЭБ.РФ - продукты финансирования бизнеса от государственной корпорации  развития России"/>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10" name="Номер слайда 9">
            <a:extLst>
              <a:ext uri="{FF2B5EF4-FFF2-40B4-BE49-F238E27FC236}">
                <a16:creationId xmlns:a16="http://schemas.microsoft.com/office/drawing/2014/main" xmlns="" id="{DD6A7A25-1C27-410F-8006-1973D6E19CDA}"/>
              </a:ext>
            </a:extLst>
          </p:cNvPr>
          <p:cNvSpPr>
            <a:spLocks noGrp="1"/>
          </p:cNvSpPr>
          <p:nvPr>
            <p:ph type="sldNum" sz="quarter" idx="12"/>
          </p:nvPr>
        </p:nvSpPr>
        <p:spPr/>
        <p:txBody>
          <a:bodyPr/>
          <a:lstStyle/>
          <a:p>
            <a:pPr marL="0" marR="0" lvl="0" indent="0" algn="ctr" defTabSz="914220" rtl="0" eaLnBrk="1" fontAlgn="auto" latinLnBrk="0" hangingPunct="1">
              <a:lnSpc>
                <a:spcPct val="100000"/>
              </a:lnSpc>
              <a:spcBef>
                <a:spcPts val="0"/>
              </a:spcBef>
              <a:spcAft>
                <a:spcPts val="0"/>
              </a:spcAft>
              <a:buClrTx/>
              <a:buSzTx/>
              <a:buFontTx/>
              <a:buNone/>
              <a:tabLst/>
              <a:defRPr/>
            </a:pPr>
            <a:fld id="{F4B77357-3DE0-4187-8384-A70FA83CB55C}" type="slidenum">
              <a:rPr kumimoji="0" lang="ru-RU" sz="997" b="0" i="0" u="none" strike="noStrike" kern="1200" cap="none" spc="0" normalizeH="0" baseline="0" noProof="0" smtClean="0">
                <a:ln>
                  <a:noFill/>
                </a:ln>
                <a:solidFill>
                  <a:srgbClr val="44546A"/>
                </a:solidFill>
                <a:effectLst/>
                <a:uLnTx/>
                <a:uFillTx/>
                <a:latin typeface="Cera Pro"/>
                <a:ea typeface="+mn-ea"/>
                <a:cs typeface="+mn-cs"/>
              </a:rPr>
              <a:pPr marL="0" marR="0" lvl="0" indent="0" algn="ctr" defTabSz="914220" rtl="0" eaLnBrk="1" fontAlgn="auto" latinLnBrk="0" hangingPunct="1">
                <a:lnSpc>
                  <a:spcPct val="100000"/>
                </a:lnSpc>
                <a:spcBef>
                  <a:spcPts val="0"/>
                </a:spcBef>
                <a:spcAft>
                  <a:spcPts val="0"/>
                </a:spcAft>
                <a:buClrTx/>
                <a:buSzTx/>
                <a:buFontTx/>
                <a:buNone/>
                <a:tabLst/>
                <a:defRPr/>
              </a:pPr>
              <a:t>9</a:t>
            </a:fld>
            <a:endParaRPr kumimoji="0" lang="ru-RU" sz="997" b="0" i="0" u="none" strike="noStrike" kern="1200" cap="none" spc="0" normalizeH="0" baseline="0" noProof="0">
              <a:ln>
                <a:noFill/>
              </a:ln>
              <a:solidFill>
                <a:srgbClr val="44546A"/>
              </a:solidFill>
              <a:effectLst/>
              <a:uLnTx/>
              <a:uFillTx/>
              <a:latin typeface="Cera Pro"/>
              <a:ea typeface="+mn-ea"/>
              <a:cs typeface="+mn-cs"/>
            </a:endParaRPr>
          </a:p>
        </p:txBody>
      </p:sp>
      <p:sp>
        <p:nvSpPr>
          <p:cNvPr id="41" name="Заголовок 5">
            <a:extLst>
              <a:ext uri="{FF2B5EF4-FFF2-40B4-BE49-F238E27FC236}">
                <a16:creationId xmlns:a16="http://schemas.microsoft.com/office/drawing/2014/main" xmlns="" id="{BF81687F-2616-4BA8-B50C-C1C05B322B7B}"/>
              </a:ext>
            </a:extLst>
          </p:cNvPr>
          <p:cNvSpPr>
            <a:spLocks noGrp="1"/>
          </p:cNvSpPr>
          <p:nvPr>
            <p:ph type="title"/>
          </p:nvPr>
        </p:nvSpPr>
        <p:spPr/>
        <p:txBody>
          <a:bodyPr>
            <a:normAutofit fontScale="90000"/>
          </a:bodyPr>
          <a:lstStyle/>
          <a:p>
            <a:r>
              <a:rPr lang="ru-RU" dirty="0" smtClean="0">
                <a:solidFill>
                  <a:schemeClr val="bg1"/>
                </a:solidFill>
                <a:ea typeface="Verdana" panose="020B0604030504040204" pitchFamily="34" charset="0"/>
              </a:rPr>
              <a:t>03 Технология</a:t>
            </a:r>
            <a:r>
              <a:rPr lang="ru-RU" dirty="0">
                <a:solidFill>
                  <a:schemeClr val="bg1"/>
                </a:solidFill>
                <a:ea typeface="Verdana" panose="020B0604030504040204" pitchFamily="34" charset="0"/>
              </a:rPr>
              <a:t>. </a:t>
            </a:r>
            <a:r>
              <a:rPr lang="ru-RU" dirty="0" smtClean="0">
                <a:solidFill>
                  <a:schemeClr val="bg1"/>
                </a:solidFill>
                <a:ea typeface="Verdana" panose="020B0604030504040204" pitchFamily="34" charset="0"/>
              </a:rPr>
              <a:t>  </a:t>
            </a:r>
            <a:r>
              <a:rPr lang="ru-RU" sz="2000" dirty="0" smtClean="0">
                <a:solidFill>
                  <a:schemeClr val="bg1"/>
                </a:solidFill>
                <a:ea typeface="Verdana" panose="020B0604030504040204" pitchFamily="34" charset="0"/>
              </a:rPr>
              <a:t>3.4</a:t>
            </a:r>
            <a:r>
              <a:rPr lang="ru-RU" sz="2000" dirty="0">
                <a:solidFill>
                  <a:schemeClr val="bg1"/>
                </a:solidFill>
                <a:ea typeface="Verdana" panose="020B0604030504040204" pitchFamily="34" charset="0"/>
              </a:rPr>
              <a:t>. Наличие интеллектуальной собственности</a:t>
            </a:r>
          </a:p>
        </p:txBody>
      </p:sp>
    </p:spTree>
    <p:extLst>
      <p:ext uri="{BB962C8B-B14F-4D97-AF65-F5344CB8AC3E}">
        <p14:creationId xmlns:p14="http://schemas.microsoft.com/office/powerpoint/2010/main" val="24360878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
        <p:cNvGrpSpPr/>
        <p:nvPr/>
      </p:nvGrpSpPr>
      <p:grpSpPr>
        <a:xfrm>
          <a:off x="0" y="0"/>
          <a:ext cx="0" cy="0"/>
          <a:chOff x="0" y="0"/>
          <a:chExt cx="0" cy="0"/>
        </a:xfrm>
      </p:grpSpPr>
      <p:sp>
        <p:nvSpPr>
          <p:cNvPr id="47" name="Прямоугольник: скругленные углы 13">
            <a:extLst>
              <a:ext uri="{FF2B5EF4-FFF2-40B4-BE49-F238E27FC236}">
                <a16:creationId xmlns:a16="http://schemas.microsoft.com/office/drawing/2014/main" xmlns="" id="{A7377AF5-EC14-4E3E-869F-BDD51AF8F69F}"/>
              </a:ext>
            </a:extLst>
          </p:cNvPr>
          <p:cNvSpPr/>
          <p:nvPr/>
        </p:nvSpPr>
        <p:spPr>
          <a:xfrm>
            <a:off x="307975" y="926123"/>
            <a:ext cx="11537950" cy="5490551"/>
          </a:xfrm>
          <a:prstGeom prst="roundRect">
            <a:avLst>
              <a:gd name="adj" fmla="val 11225"/>
            </a:avLst>
          </a:prstGeom>
          <a:solidFill>
            <a:schemeClr val="accent3">
              <a:lumMod val="20000"/>
              <a:lumOff val="80000"/>
              <a:alpha val="5000"/>
            </a:schemeClr>
          </a:solidFill>
          <a:ln>
            <a:gradFill>
              <a:gsLst>
                <a:gs pos="0">
                  <a:schemeClr val="bg1"/>
                </a:gs>
                <a:gs pos="100000">
                  <a:schemeClr val="bg1">
                    <a:alpha val="0"/>
                  </a:schemeClr>
                </a:gs>
              </a:gsLst>
              <a:lin ang="4200000" scaled="0"/>
            </a:grad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72000" rtlCol="0" anchor="t" anchorCtr="0"/>
          <a:lstStyle/>
          <a:p>
            <a:r>
              <a:rPr lang="ru-RU" sz="1100" dirty="0" smtClean="0"/>
              <a:t>  </a:t>
            </a:r>
            <a:r>
              <a:rPr lang="ru-RU" sz="1100" i="1" dirty="0" smtClean="0"/>
              <a:t>Данный </a:t>
            </a:r>
            <a:r>
              <a:rPr lang="ru-RU" sz="1100" i="1" dirty="0"/>
              <a:t>пункт отсутствует в самых разнообразных формах оформления аналогичных заявок/презентаций, но считаю этот момент важным отразить здесь, ибо вряд ли такой подход когда-либо кем-либо применялся и экспертам, оценивающим планируемый проект, в </a:t>
            </a:r>
            <a:r>
              <a:rPr lang="ru-RU" sz="1100" i="1" dirty="0" err="1"/>
              <a:t>т.ч</a:t>
            </a:r>
            <a:r>
              <a:rPr lang="ru-RU" sz="1100" i="1" dirty="0"/>
              <a:t>. и при заявлении его на акселерацию/конкурс, стоит с ним ознакомиться, дабы далее не возникло недоразумений по этой причине</a:t>
            </a:r>
            <a:r>
              <a:rPr lang="ru-RU" sz="1100" i="1" dirty="0" smtClean="0"/>
              <a:t>.</a:t>
            </a:r>
          </a:p>
          <a:p>
            <a:r>
              <a:rPr lang="ru-RU" sz="1100" dirty="0"/>
              <a:t/>
            </a:r>
            <a:br>
              <a:rPr lang="ru-RU" sz="1100" dirty="0"/>
            </a:br>
            <a:r>
              <a:rPr lang="ru-RU" sz="1100" dirty="0" smtClean="0"/>
              <a:t>  За </a:t>
            </a:r>
            <a:r>
              <a:rPr lang="ru-RU" sz="1100" dirty="0"/>
              <a:t>треть века работы над проблемой у меня сформировалась следующая представление о желаемом разрешении возможной проблемы оформления интеллектуальной собственности на технологию и собственности на конкретный проект создания и сопровождения платформы.</a:t>
            </a:r>
          </a:p>
          <a:p>
            <a:r>
              <a:rPr lang="ru-RU" sz="1100" dirty="0" smtClean="0"/>
              <a:t>  Технология </a:t>
            </a:r>
            <a:r>
              <a:rPr lang="ru-RU" sz="1100" dirty="0"/>
              <a:t>СоКрат&amp;Я должна приобрести статус чем-то схожий со статусом свободного программного обеспечения, дабы любой желающий мог привнести в неё свои наработки, но чтобы никто не пытался, как это некогда произошло с ТРИЗ, присвоить себе права на неё через юридическое оформление, придётся решать этот вопрос самому и </a:t>
            </a:r>
            <a:r>
              <a:rPr lang="ru-RU" sz="1100" dirty="0" smtClean="0"/>
              <a:t>загодя. Что </a:t>
            </a:r>
            <a:r>
              <a:rPr lang="ru-RU" sz="1100" dirty="0"/>
              <a:t>же касается конкретной реализации этой технологии в виде ли онлайн платформы или ещё каким образом, то любой вправе реализовать технологию по своему усмотрению.</a:t>
            </a:r>
          </a:p>
          <a:p>
            <a:r>
              <a:rPr lang="ru-RU" sz="1100" dirty="0" smtClean="0"/>
              <a:t>  Право </a:t>
            </a:r>
            <a:r>
              <a:rPr lang="ru-RU" sz="1100" dirty="0"/>
              <a:t>же собственности на платформу, к разработке которой я прилагаю усилия в виде данного проекта, то процентов 70 на неё должно быть со временем каким-то образом оформлена на </a:t>
            </a:r>
            <a:r>
              <a:rPr lang="ru-RU" sz="1100" b="1" dirty="0"/>
              <a:t>международное </a:t>
            </a:r>
            <a:r>
              <a:rPr lang="ru-RU" sz="1100" b="1" dirty="0" err="1"/>
              <a:t>либертарное</a:t>
            </a:r>
            <a:r>
              <a:rPr lang="ru-RU" sz="1100" b="1" dirty="0"/>
              <a:t> движение</a:t>
            </a:r>
            <a:r>
              <a:rPr lang="ru-RU" sz="1100" dirty="0"/>
              <a:t>, поскольку реализуется проект не для обеспечения кому-либо доходов, а с целью создания одного из возможных механизмов/инструментов содействия ликвидации на планете отношений господства, вынужденных по причине сложности принятия адекватных и качественных решений большими группами людей отношений власти подчинения. </a:t>
            </a:r>
          </a:p>
          <a:p>
            <a:r>
              <a:rPr lang="ru-RU" sz="1100" dirty="0" smtClean="0"/>
              <a:t>  Как </a:t>
            </a:r>
            <a:r>
              <a:rPr lang="ru-RU" sz="1100" dirty="0"/>
              <a:t>это обеспечить конкретно, надо думать, но важно чтобы это было именно движением, дабы предохранить от бюрократизации и концентрации собственности в какой-то структуре, чтобы это было движением либертарным, анархистским или близким к нему, нацеленным на повсеместное высвобождение желающих того индивидов от притязаний на него государства и от любой общности, то есть наиболее заинтересованным в распространении применения технологии, и именно движением международным, дабы нигде территориально не концентрировалось, подвергаясь риску давления или блокирования местной властью</a:t>
            </a:r>
            <a:r>
              <a:rPr lang="ru-RU" sz="1100" dirty="0" smtClean="0"/>
              <a:t>.</a:t>
            </a:r>
            <a:r>
              <a:rPr lang="ru-RU" sz="1100" dirty="0"/>
              <a:t/>
            </a:r>
            <a:br>
              <a:rPr lang="ru-RU" sz="1100" dirty="0"/>
            </a:br>
            <a:r>
              <a:rPr lang="ru-RU" sz="1100" dirty="0" smtClean="0"/>
              <a:t>  Остальные </a:t>
            </a:r>
            <a:r>
              <a:rPr lang="ru-RU" sz="1100" dirty="0"/>
              <a:t>доли должны распределиться примерно следующим образом. По 5% с целью поддержания заинтересованности задействованных в проекте сотрудников на а) занятых непосредственно разработкой, б) занятых усовершенствованием технологии, особенно её ядра, скорее всего это специалисты по ТРИЗ или схожий компетенции, в) занятых организационными вопросами по разработке и сопровождения платформы, но проценты эти распределяются не по факту включения в проект, а по какой-то доли процента за каждый год качественных усилий в работе над проектом (долю нужно заработать, а не ухитриться вовремя подсуетиться). Остальные 15% я пока оставляю за собой для того же, чтобы не упустить способ влиять на перспективу, далее будет видно (личной собственнической мотивации у меня нет напрочь), возможно распределю по этим трём направлениям.</a:t>
            </a:r>
          </a:p>
          <a:p>
            <a:r>
              <a:rPr lang="ru-RU" sz="1100" dirty="0" smtClean="0"/>
              <a:t>  Никаких </a:t>
            </a:r>
            <a:r>
              <a:rPr lang="ru-RU" sz="1100" dirty="0"/>
              <a:t>процентов</a:t>
            </a:r>
            <a:r>
              <a:rPr lang="ru-RU" sz="1100" b="1" dirty="0"/>
              <a:t> для инвесторов не предусмотрено намеренно</a:t>
            </a:r>
            <a:r>
              <a:rPr lang="ru-RU" sz="1100" dirty="0"/>
              <a:t>, дабы проект не подпадал не под чье внешнее воздействие, следовательно, необходимое финансирование придётся добывать, участвуя в различных конкурсах с премиальным фондом, </a:t>
            </a:r>
            <a:r>
              <a:rPr lang="ru-RU" sz="1100" dirty="0" err="1"/>
              <a:t>задействуя</a:t>
            </a:r>
            <a:r>
              <a:rPr lang="ru-RU" sz="1100" dirty="0"/>
              <a:t> механизмы </a:t>
            </a:r>
            <a:r>
              <a:rPr lang="ru-RU" sz="1100" dirty="0" err="1"/>
              <a:t>краудфандинга</a:t>
            </a:r>
            <a:r>
              <a:rPr lang="ru-RU" sz="1100" dirty="0"/>
              <a:t> и схожие с ним, а также поиском спонсоров (опять же без каких-либо обязательств перед ними).</a:t>
            </a:r>
          </a:p>
          <a:p>
            <a:r>
              <a:rPr lang="ru-RU" sz="1100" dirty="0" smtClean="0"/>
              <a:t>  Ну </a:t>
            </a:r>
            <a:r>
              <a:rPr lang="ru-RU" sz="1100" dirty="0"/>
              <a:t>это всё же пока намерения, насколько придётся от этого вынужденно отклониться, покажет время.</a:t>
            </a:r>
          </a:p>
          <a:p>
            <a:r>
              <a:rPr lang="ru-RU" sz="1100" dirty="0"/>
              <a:t/>
            </a:r>
            <a:br>
              <a:rPr lang="ru-RU" sz="1100" dirty="0"/>
            </a:br>
            <a:r>
              <a:rPr lang="ru-RU" sz="1100" dirty="0"/>
              <a:t/>
            </a:r>
            <a:br>
              <a:rPr lang="ru-RU" sz="1100" dirty="0"/>
            </a:br>
            <a:endParaRPr lang="ru-RU" sz="1100" b="1" dirty="0" smtClean="0">
              <a:ea typeface="Verdana"/>
              <a:cs typeface="Verdana"/>
              <a:sym typeface="Verdana"/>
            </a:endParaRPr>
          </a:p>
        </p:txBody>
      </p:sp>
      <p:sp>
        <p:nvSpPr>
          <p:cNvPr id="4" name="AutoShape 4" descr="ВЭБ.РФ - продукты финансирования бизнеса от государственной корпорации  развития России"/>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10" name="Номер слайда 9">
            <a:extLst>
              <a:ext uri="{FF2B5EF4-FFF2-40B4-BE49-F238E27FC236}">
                <a16:creationId xmlns:a16="http://schemas.microsoft.com/office/drawing/2014/main" xmlns="" id="{DD6A7A25-1C27-410F-8006-1973D6E19CDA}"/>
              </a:ext>
            </a:extLst>
          </p:cNvPr>
          <p:cNvSpPr>
            <a:spLocks noGrp="1"/>
          </p:cNvSpPr>
          <p:nvPr>
            <p:ph type="sldNum" sz="quarter" idx="12"/>
          </p:nvPr>
        </p:nvSpPr>
        <p:spPr/>
        <p:txBody>
          <a:bodyPr/>
          <a:lstStyle/>
          <a:p>
            <a:pPr marL="0" marR="0" lvl="0" indent="0" algn="ctr" defTabSz="914220" rtl="0" eaLnBrk="1" fontAlgn="auto" latinLnBrk="0" hangingPunct="1">
              <a:lnSpc>
                <a:spcPct val="100000"/>
              </a:lnSpc>
              <a:spcBef>
                <a:spcPts val="0"/>
              </a:spcBef>
              <a:spcAft>
                <a:spcPts val="0"/>
              </a:spcAft>
              <a:buClrTx/>
              <a:buSzTx/>
              <a:buFontTx/>
              <a:buNone/>
              <a:tabLst/>
              <a:defRPr/>
            </a:pPr>
            <a:fld id="{F4B77357-3DE0-4187-8384-A70FA83CB55C}" type="slidenum">
              <a:rPr kumimoji="0" lang="ru-RU" sz="997" b="0" i="0" u="none" strike="noStrike" kern="1200" cap="none" spc="0" normalizeH="0" baseline="0" noProof="0" smtClean="0">
                <a:ln>
                  <a:noFill/>
                </a:ln>
                <a:solidFill>
                  <a:srgbClr val="44546A"/>
                </a:solidFill>
                <a:effectLst/>
                <a:uLnTx/>
                <a:uFillTx/>
                <a:latin typeface="Cera Pro"/>
                <a:ea typeface="+mn-ea"/>
                <a:cs typeface="+mn-cs"/>
              </a:rPr>
              <a:pPr marL="0" marR="0" lvl="0" indent="0" algn="ctr" defTabSz="914220" rtl="0" eaLnBrk="1" fontAlgn="auto" latinLnBrk="0" hangingPunct="1">
                <a:lnSpc>
                  <a:spcPct val="100000"/>
                </a:lnSpc>
                <a:spcBef>
                  <a:spcPts val="0"/>
                </a:spcBef>
                <a:spcAft>
                  <a:spcPts val="0"/>
                </a:spcAft>
                <a:buClrTx/>
                <a:buSzTx/>
                <a:buFontTx/>
                <a:buNone/>
                <a:tabLst/>
                <a:defRPr/>
              </a:pPr>
              <a:t>10</a:t>
            </a:fld>
            <a:endParaRPr kumimoji="0" lang="ru-RU" sz="997" b="0" i="0" u="none" strike="noStrike" kern="1200" cap="none" spc="0" normalizeH="0" baseline="0" noProof="0">
              <a:ln>
                <a:noFill/>
              </a:ln>
              <a:solidFill>
                <a:srgbClr val="44546A"/>
              </a:solidFill>
              <a:effectLst/>
              <a:uLnTx/>
              <a:uFillTx/>
              <a:latin typeface="Cera Pro"/>
              <a:ea typeface="+mn-ea"/>
              <a:cs typeface="+mn-cs"/>
            </a:endParaRPr>
          </a:p>
        </p:txBody>
      </p:sp>
      <p:sp>
        <p:nvSpPr>
          <p:cNvPr id="41" name="Заголовок 5">
            <a:extLst>
              <a:ext uri="{FF2B5EF4-FFF2-40B4-BE49-F238E27FC236}">
                <a16:creationId xmlns:a16="http://schemas.microsoft.com/office/drawing/2014/main" xmlns="" id="{BF81687F-2616-4BA8-B50C-C1C05B322B7B}"/>
              </a:ext>
            </a:extLst>
          </p:cNvPr>
          <p:cNvSpPr>
            <a:spLocks noGrp="1"/>
          </p:cNvSpPr>
          <p:nvPr>
            <p:ph type="title"/>
          </p:nvPr>
        </p:nvSpPr>
        <p:spPr/>
        <p:txBody>
          <a:bodyPr>
            <a:normAutofit fontScale="90000"/>
          </a:bodyPr>
          <a:lstStyle/>
          <a:p>
            <a:r>
              <a:rPr lang="ru-RU" dirty="0" smtClean="0">
                <a:solidFill>
                  <a:schemeClr val="bg1"/>
                </a:solidFill>
                <a:ea typeface="Verdana" panose="020B0604030504040204" pitchFamily="34" charset="0"/>
              </a:rPr>
              <a:t>03 Технология. </a:t>
            </a:r>
            <a:r>
              <a:rPr lang="ru-RU" sz="1800" dirty="0" smtClean="0">
                <a:solidFill>
                  <a:schemeClr val="bg1"/>
                </a:solidFill>
                <a:ea typeface="Verdana" panose="020B0604030504040204" pitchFamily="34" charset="0"/>
              </a:rPr>
              <a:t>3.5. Представление о желательном разрешении проблемы собственности на проект.</a:t>
            </a:r>
            <a:endParaRPr lang="ru-RU" sz="1800" dirty="0">
              <a:solidFill>
                <a:schemeClr val="bg1"/>
              </a:solidFill>
              <a:ea typeface="Verdana" panose="020B0604030504040204" pitchFamily="34" charset="0"/>
            </a:endParaRPr>
          </a:p>
        </p:txBody>
      </p:sp>
    </p:spTree>
    <p:extLst>
      <p:ext uri="{BB962C8B-B14F-4D97-AF65-F5344CB8AC3E}">
        <p14:creationId xmlns:p14="http://schemas.microsoft.com/office/powerpoint/2010/main" val="29908708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
        <p:cNvGrpSpPr/>
        <p:nvPr/>
      </p:nvGrpSpPr>
      <p:grpSpPr>
        <a:xfrm>
          <a:off x="0" y="0"/>
          <a:ext cx="0" cy="0"/>
          <a:chOff x="0" y="0"/>
          <a:chExt cx="0" cy="0"/>
        </a:xfrm>
      </p:grpSpPr>
      <p:sp>
        <p:nvSpPr>
          <p:cNvPr id="47" name="Прямоугольник: скругленные углы 13">
            <a:extLst>
              <a:ext uri="{FF2B5EF4-FFF2-40B4-BE49-F238E27FC236}">
                <a16:creationId xmlns:a16="http://schemas.microsoft.com/office/drawing/2014/main" xmlns="" id="{A7377AF5-EC14-4E3E-869F-BDD51AF8F69F}"/>
              </a:ext>
            </a:extLst>
          </p:cNvPr>
          <p:cNvSpPr/>
          <p:nvPr/>
        </p:nvSpPr>
        <p:spPr>
          <a:xfrm>
            <a:off x="307975" y="926123"/>
            <a:ext cx="11537950" cy="5490551"/>
          </a:xfrm>
          <a:prstGeom prst="roundRect">
            <a:avLst>
              <a:gd name="adj" fmla="val 11225"/>
            </a:avLst>
          </a:prstGeom>
          <a:solidFill>
            <a:srgbClr val="B48CFE">
              <a:alpha val="5000"/>
            </a:srgbClr>
          </a:solidFill>
          <a:ln>
            <a:gradFill>
              <a:gsLst>
                <a:gs pos="0">
                  <a:schemeClr val="bg1"/>
                </a:gs>
                <a:gs pos="100000">
                  <a:schemeClr val="bg1">
                    <a:alpha val="0"/>
                  </a:schemeClr>
                </a:gs>
              </a:gsLst>
              <a:lin ang="4200000" scaled="0"/>
            </a:grad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72000" rtlCol="0" anchor="t" anchorCtr="0"/>
          <a:lstStyle/>
          <a:p>
            <a:pPr>
              <a:spcAft>
                <a:spcPts val="1200"/>
              </a:spcAft>
            </a:pPr>
            <a:r>
              <a:rPr lang="ru-RU" sz="1100" b="1" dirty="0"/>
              <a:t> </a:t>
            </a:r>
            <a:r>
              <a:rPr lang="ru-RU" sz="1200" b="1" dirty="0"/>
              <a:t> </a:t>
            </a:r>
            <a:r>
              <a:rPr lang="ru-RU" sz="1400" b="1" dirty="0"/>
              <a:t>Типы разрешаемых технологией задач/проблем</a:t>
            </a:r>
            <a:r>
              <a:rPr lang="ru-RU" sz="1400" b="1" dirty="0" smtClean="0"/>
              <a:t>.</a:t>
            </a:r>
            <a:endParaRPr lang="ru-RU" sz="1400" dirty="0"/>
          </a:p>
          <a:p>
            <a:pPr>
              <a:spcAft>
                <a:spcPts val="1200"/>
              </a:spcAft>
            </a:pPr>
            <a:r>
              <a:rPr lang="ru-RU" sz="1200" dirty="0"/>
              <a:t/>
            </a:r>
            <a:br>
              <a:rPr lang="ru-RU" sz="1200" dirty="0"/>
            </a:br>
            <a:r>
              <a:rPr lang="ru-RU" sz="1200" dirty="0"/>
              <a:t>  Перечень приведен в порядке возрастания сложности и числа охватываемых участников :</a:t>
            </a:r>
          </a:p>
          <a:p>
            <a:r>
              <a:rPr lang="ru-RU" sz="1200" dirty="0" smtClean="0"/>
              <a:t>  1</a:t>
            </a:r>
            <a:r>
              <a:rPr lang="ru-RU" sz="1200" dirty="0"/>
              <a:t>) </a:t>
            </a:r>
            <a:r>
              <a:rPr lang="ru-RU" sz="1200" b="1" dirty="0"/>
              <a:t>внутриличностный </a:t>
            </a:r>
            <a:r>
              <a:rPr lang="ru-RU" sz="1200" dirty="0"/>
              <a:t>конфликт (рациональный аспект), - </a:t>
            </a:r>
            <a:r>
              <a:rPr lang="ru-RU" sz="1200" b="1" dirty="0"/>
              <a:t>частичная </a:t>
            </a:r>
            <a:r>
              <a:rPr lang="ru-RU" sz="1200" dirty="0"/>
              <a:t>замена услуг </a:t>
            </a:r>
            <a:r>
              <a:rPr lang="ru-RU" sz="1200" b="1" dirty="0"/>
              <a:t>психолога</a:t>
            </a:r>
            <a:r>
              <a:rPr lang="ru-RU" sz="1200" dirty="0"/>
              <a:t>, - бесплатно.</a:t>
            </a:r>
          </a:p>
          <a:p>
            <a:r>
              <a:rPr lang="ru-RU" sz="1200" dirty="0" smtClean="0"/>
              <a:t>  2</a:t>
            </a:r>
            <a:r>
              <a:rPr lang="ru-RU" sz="1200" dirty="0"/>
              <a:t>) </a:t>
            </a:r>
            <a:r>
              <a:rPr lang="ru-RU" sz="1200" b="1" dirty="0"/>
              <a:t>двусторонние </a:t>
            </a:r>
            <a:r>
              <a:rPr lang="ru-RU" sz="1200" dirty="0"/>
              <a:t>конфликт/спор и коммерческие или иные переговоры (ограниченный спектр), - замена услуг </a:t>
            </a:r>
            <a:r>
              <a:rPr lang="ru-RU" sz="1200" b="1" dirty="0"/>
              <a:t>судьи, арбитра, медиатора и конфликтолога</a:t>
            </a:r>
            <a:r>
              <a:rPr lang="ru-RU" sz="1200" dirty="0"/>
              <a:t>.</a:t>
            </a:r>
          </a:p>
          <a:p>
            <a:r>
              <a:rPr lang="ru-RU" sz="1200" dirty="0" smtClean="0"/>
              <a:t>  3</a:t>
            </a:r>
            <a:r>
              <a:rPr lang="ru-RU" sz="1200" dirty="0"/>
              <a:t>) групповые договорённости в </a:t>
            </a:r>
            <a:r>
              <a:rPr lang="ru-RU" sz="1200" b="1" dirty="0"/>
              <a:t>ограниченном </a:t>
            </a:r>
            <a:r>
              <a:rPr lang="ru-RU" sz="1200" dirty="0"/>
              <a:t>численностью </a:t>
            </a:r>
            <a:r>
              <a:rPr lang="ru-RU" sz="1200" b="1" dirty="0"/>
              <a:t>коллективе</a:t>
            </a:r>
            <a:r>
              <a:rPr lang="ru-RU" sz="1200" dirty="0"/>
              <a:t>/группе субъектов (самостоятельных индивидов или представителей чьих-то интересов) (взаимовыгодная координация действий или совместное планирование, групповые решения, включая советы директоров и парламенты), - замена услуг</a:t>
            </a:r>
            <a:r>
              <a:rPr lang="ru-RU" sz="1200" b="1" dirty="0"/>
              <a:t> бизнес-консультантов, переговорщиков и дипломатов</a:t>
            </a:r>
            <a:r>
              <a:rPr lang="ru-RU" sz="1200" dirty="0"/>
              <a:t>, фасилитаторов, делегатов и прочих представителей.</a:t>
            </a:r>
          </a:p>
          <a:p>
            <a:r>
              <a:rPr lang="ru-RU" sz="1200" dirty="0" smtClean="0"/>
              <a:t>  4</a:t>
            </a:r>
            <a:r>
              <a:rPr lang="ru-RU" sz="1200" dirty="0"/>
              <a:t>) </a:t>
            </a:r>
            <a:r>
              <a:rPr lang="ru-RU" sz="1200" b="1" dirty="0"/>
              <a:t>бизнес-контракты</a:t>
            </a:r>
            <a:r>
              <a:rPr lang="ru-RU" sz="1200" dirty="0"/>
              <a:t> множества контрагентов (максимизация выгод сразу всех участников по многопараметрическим "ступенчатым" предложениям, без их перераспределения), </a:t>
            </a:r>
            <a:r>
              <a:rPr lang="ru-RU" sz="1200" b="1" dirty="0"/>
              <a:t>- "объемный" маркетплейс будущего</a:t>
            </a:r>
            <a:r>
              <a:rPr lang="ru-RU" sz="1200" dirty="0"/>
              <a:t> (ничего подобного нет нигде и в помине, до таких тонкостей рынок пока не дорос, видимо, это технология следующего, 6-го, технологического, уклада, - предусмотрен </a:t>
            </a:r>
            <a:r>
              <a:rPr lang="ru-RU" sz="1200" dirty="0" err="1"/>
              <a:t>доп.блок</a:t>
            </a:r>
            <a:r>
              <a:rPr lang="ru-RU" sz="1200" dirty="0"/>
              <a:t> технологии, может быть реализован как отдельный проект "связные сделки одновременно многих контрагентов на основе ступенчатых многопараметрических заявок с ограничениями на параметры", но в контексте данной технологии он особенно органичен),</a:t>
            </a:r>
          </a:p>
          <a:p>
            <a:r>
              <a:rPr lang="ru-RU" sz="1200" dirty="0" smtClean="0"/>
              <a:t>  5</a:t>
            </a:r>
            <a:r>
              <a:rPr lang="ru-RU" sz="1200" dirty="0"/>
              <a:t>) </a:t>
            </a:r>
            <a:r>
              <a:rPr lang="ru-RU" sz="1200" b="1" dirty="0"/>
              <a:t>общезначимые </a:t>
            </a:r>
            <a:r>
              <a:rPr lang="ru-RU" sz="1200" dirty="0"/>
              <a:t>проблемы (любые общезначимые проблемы, </a:t>
            </a:r>
            <a:r>
              <a:rPr lang="ru-RU" sz="1200" b="1" dirty="0"/>
              <a:t>без ограничения</a:t>
            </a:r>
            <a:r>
              <a:rPr lang="ru-RU" sz="1200" dirty="0"/>
              <a:t> участия заинтересованных в решении конкретной проблемы лиц, но </a:t>
            </a:r>
            <a:r>
              <a:rPr lang="ru-RU" sz="1200" b="1" dirty="0"/>
              <a:t>с персонификацией</a:t>
            </a:r>
            <a:r>
              <a:rPr lang="ru-RU" sz="1200" dirty="0"/>
              <a:t> участников), - замена услуг </a:t>
            </a:r>
            <a:r>
              <a:rPr lang="ru-RU" sz="1200" b="1" dirty="0"/>
              <a:t>чиновничества и депутатов</a:t>
            </a:r>
            <a:r>
              <a:rPr lang="ru-RU" sz="1200" dirty="0"/>
              <a:t> (вне принятия законов/правил),</a:t>
            </a:r>
          </a:p>
          <a:p>
            <a:r>
              <a:rPr lang="ru-RU" sz="1200" dirty="0" smtClean="0"/>
              <a:t>  6</a:t>
            </a:r>
            <a:r>
              <a:rPr lang="ru-RU" sz="1200" dirty="0"/>
              <a:t>) </a:t>
            </a:r>
            <a:r>
              <a:rPr lang="ru-RU" sz="1200" b="1" dirty="0"/>
              <a:t>правила/законы</a:t>
            </a:r>
            <a:r>
              <a:rPr lang="ru-RU" sz="1200" dirty="0"/>
              <a:t>, максимально приемлемые в каком-либо сообществе (с участием любого желающего принять участие жителя планеты </a:t>
            </a:r>
            <a:r>
              <a:rPr lang="ru-RU" sz="1200" b="1" dirty="0"/>
              <a:t>без персонификации</a:t>
            </a:r>
            <a:r>
              <a:rPr lang="ru-RU" sz="1200" dirty="0"/>
              <a:t> участия), - замена услуг </a:t>
            </a:r>
            <a:r>
              <a:rPr lang="ru-RU" sz="1200" b="1" dirty="0"/>
              <a:t>законодателей </a:t>
            </a:r>
            <a:r>
              <a:rPr lang="ru-RU" sz="1200" dirty="0"/>
              <a:t>и замена </a:t>
            </a:r>
            <a:r>
              <a:rPr lang="ru-RU" sz="1200" b="1" dirty="0"/>
              <a:t>референдумов</a:t>
            </a:r>
            <a:r>
              <a:rPr lang="ru-RU" sz="1200" dirty="0"/>
              <a:t>, разрешение</a:t>
            </a:r>
            <a:r>
              <a:rPr lang="ru-RU" sz="1200" b="1" dirty="0"/>
              <a:t> глобальных конфликтов</a:t>
            </a:r>
            <a:r>
              <a:rPr lang="ru-RU" sz="1200" dirty="0"/>
              <a:t> (в отличие от предыдущего варианта отсутствуют оценки полезности инет расчетной части, если какие-то блокировки не удалось снять, то “действия” как элементы правил/законов просто не входят в итоговое решение - правило/закон).</a:t>
            </a:r>
          </a:p>
          <a:p>
            <a:r>
              <a:rPr lang="ru-RU" sz="1200" dirty="0"/>
              <a:t/>
            </a:r>
            <a:br>
              <a:rPr lang="ru-RU" sz="1200" dirty="0"/>
            </a:br>
            <a:r>
              <a:rPr lang="ru-RU" sz="1200" dirty="0"/>
              <a:t>  Технология согласовывает интересы в формате поиска </a:t>
            </a:r>
            <a:r>
              <a:rPr lang="ru-RU" sz="1200" b="1" dirty="0"/>
              <a:t>взаимоприемлемых действий</a:t>
            </a:r>
            <a:r>
              <a:rPr lang="ru-RU" sz="1200" dirty="0"/>
              <a:t>, но никак не применима при поиске ответов, претендующих на</a:t>
            </a:r>
            <a:r>
              <a:rPr lang="ru-RU" sz="1200" b="1" dirty="0"/>
              <a:t> истинность или адекватность какого-либо знания</a:t>
            </a:r>
            <a:r>
              <a:rPr lang="ru-RU" sz="1200" dirty="0"/>
              <a:t> (для этого существуют иные технологии, к примеру, алгоритмы роевого интеллекта). В частности, задача </a:t>
            </a:r>
            <a:r>
              <a:rPr lang="ru-RU" sz="1200" b="1" dirty="0"/>
              <a:t>распоряжения общим бюджетом</a:t>
            </a:r>
            <a:r>
              <a:rPr lang="ru-RU" sz="1200" dirty="0"/>
              <a:t> непосредственно самими членами многомиллионного сообщества относится к типу задач пункта “5) общезначимые проблемы”.</a:t>
            </a:r>
            <a:br>
              <a:rPr lang="ru-RU" sz="1200" dirty="0"/>
            </a:br>
            <a:endParaRPr lang="ru-RU" sz="1200" b="1" dirty="0" smtClean="0">
              <a:ea typeface="Verdana"/>
              <a:cs typeface="Verdana"/>
              <a:sym typeface="Verdana"/>
            </a:endParaRPr>
          </a:p>
        </p:txBody>
      </p:sp>
      <p:sp>
        <p:nvSpPr>
          <p:cNvPr id="4" name="AutoShape 4" descr="ВЭБ.РФ - продукты финансирования бизнеса от государственной корпорации  развития России"/>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10" name="Номер слайда 9">
            <a:extLst>
              <a:ext uri="{FF2B5EF4-FFF2-40B4-BE49-F238E27FC236}">
                <a16:creationId xmlns:a16="http://schemas.microsoft.com/office/drawing/2014/main" xmlns="" id="{DD6A7A25-1C27-410F-8006-1973D6E19CDA}"/>
              </a:ext>
            </a:extLst>
          </p:cNvPr>
          <p:cNvSpPr>
            <a:spLocks noGrp="1"/>
          </p:cNvSpPr>
          <p:nvPr>
            <p:ph type="sldNum" sz="quarter" idx="12"/>
          </p:nvPr>
        </p:nvSpPr>
        <p:spPr/>
        <p:txBody>
          <a:bodyPr/>
          <a:lstStyle/>
          <a:p>
            <a:pPr marL="0" marR="0" lvl="0" indent="0" algn="ctr" defTabSz="914220" rtl="0" eaLnBrk="1" fontAlgn="auto" latinLnBrk="0" hangingPunct="1">
              <a:lnSpc>
                <a:spcPct val="100000"/>
              </a:lnSpc>
              <a:spcBef>
                <a:spcPts val="0"/>
              </a:spcBef>
              <a:spcAft>
                <a:spcPts val="0"/>
              </a:spcAft>
              <a:buClrTx/>
              <a:buSzTx/>
              <a:buFontTx/>
              <a:buNone/>
              <a:tabLst/>
              <a:defRPr/>
            </a:pPr>
            <a:fld id="{F4B77357-3DE0-4187-8384-A70FA83CB55C}" type="slidenum">
              <a:rPr kumimoji="0" lang="ru-RU" sz="997" b="0" i="0" u="none" strike="noStrike" kern="1200" cap="none" spc="0" normalizeH="0" baseline="0" noProof="0" smtClean="0">
                <a:ln>
                  <a:noFill/>
                </a:ln>
                <a:solidFill>
                  <a:srgbClr val="44546A"/>
                </a:solidFill>
                <a:effectLst/>
                <a:uLnTx/>
                <a:uFillTx/>
                <a:latin typeface="Cera Pro"/>
                <a:ea typeface="+mn-ea"/>
                <a:cs typeface="+mn-cs"/>
              </a:rPr>
              <a:pPr marL="0" marR="0" lvl="0" indent="0" algn="ctr" defTabSz="914220" rtl="0" eaLnBrk="1" fontAlgn="auto" latinLnBrk="0" hangingPunct="1">
                <a:lnSpc>
                  <a:spcPct val="100000"/>
                </a:lnSpc>
                <a:spcBef>
                  <a:spcPts val="0"/>
                </a:spcBef>
                <a:spcAft>
                  <a:spcPts val="0"/>
                </a:spcAft>
                <a:buClrTx/>
                <a:buSzTx/>
                <a:buFontTx/>
                <a:buNone/>
                <a:tabLst/>
                <a:defRPr/>
              </a:pPr>
              <a:t>11</a:t>
            </a:fld>
            <a:endParaRPr kumimoji="0" lang="ru-RU" sz="997" b="0" i="0" u="none" strike="noStrike" kern="1200" cap="none" spc="0" normalizeH="0" baseline="0" noProof="0">
              <a:ln>
                <a:noFill/>
              </a:ln>
              <a:solidFill>
                <a:srgbClr val="44546A"/>
              </a:solidFill>
              <a:effectLst/>
              <a:uLnTx/>
              <a:uFillTx/>
              <a:latin typeface="Cera Pro"/>
              <a:ea typeface="+mn-ea"/>
              <a:cs typeface="+mn-cs"/>
            </a:endParaRPr>
          </a:p>
        </p:txBody>
      </p:sp>
      <p:sp>
        <p:nvSpPr>
          <p:cNvPr id="41" name="Заголовок 5">
            <a:extLst>
              <a:ext uri="{FF2B5EF4-FFF2-40B4-BE49-F238E27FC236}">
                <a16:creationId xmlns:a16="http://schemas.microsoft.com/office/drawing/2014/main" xmlns="" id="{BF81687F-2616-4BA8-B50C-C1C05B322B7B}"/>
              </a:ext>
            </a:extLst>
          </p:cNvPr>
          <p:cNvSpPr>
            <a:spLocks noGrp="1"/>
          </p:cNvSpPr>
          <p:nvPr>
            <p:ph type="title"/>
          </p:nvPr>
        </p:nvSpPr>
        <p:spPr/>
        <p:txBody>
          <a:bodyPr>
            <a:normAutofit fontScale="90000"/>
          </a:bodyPr>
          <a:lstStyle/>
          <a:p>
            <a:r>
              <a:rPr lang="ru-RU" dirty="0" smtClean="0">
                <a:solidFill>
                  <a:schemeClr val="bg1"/>
                </a:solidFill>
                <a:ea typeface="Verdana" panose="020B0604030504040204" pitchFamily="34" charset="0"/>
              </a:rPr>
              <a:t>04 Экономика проекта</a:t>
            </a:r>
            <a:r>
              <a:rPr lang="ru-RU" dirty="0">
                <a:solidFill>
                  <a:schemeClr val="bg1"/>
                </a:solidFill>
                <a:ea typeface="Verdana" panose="020B0604030504040204" pitchFamily="34" charset="0"/>
              </a:rPr>
              <a:t>. </a:t>
            </a:r>
            <a:r>
              <a:rPr lang="ru-RU" dirty="0" smtClean="0">
                <a:solidFill>
                  <a:schemeClr val="bg1"/>
                </a:solidFill>
                <a:ea typeface="Verdana" panose="020B0604030504040204" pitchFamily="34" charset="0"/>
              </a:rPr>
              <a:t>  </a:t>
            </a:r>
            <a:r>
              <a:rPr lang="ru-RU" sz="2000" dirty="0" smtClean="0">
                <a:solidFill>
                  <a:schemeClr val="bg1"/>
                </a:solidFill>
                <a:ea typeface="Verdana" panose="020B0604030504040204" pitchFamily="34" charset="0"/>
              </a:rPr>
              <a:t>4.1</a:t>
            </a:r>
            <a:r>
              <a:rPr lang="ru-RU" sz="2000" dirty="0">
                <a:solidFill>
                  <a:schemeClr val="bg1"/>
                </a:solidFill>
                <a:ea typeface="Verdana" panose="020B0604030504040204" pitchFamily="34" charset="0"/>
              </a:rPr>
              <a:t>. Описание бизнес-модели</a:t>
            </a:r>
          </a:p>
        </p:txBody>
      </p:sp>
    </p:spTree>
    <p:extLst>
      <p:ext uri="{BB962C8B-B14F-4D97-AF65-F5344CB8AC3E}">
        <p14:creationId xmlns:p14="http://schemas.microsoft.com/office/powerpoint/2010/main" val="79070850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
        <p:cNvGrpSpPr/>
        <p:nvPr/>
      </p:nvGrpSpPr>
      <p:grpSpPr>
        <a:xfrm>
          <a:off x="0" y="0"/>
          <a:ext cx="0" cy="0"/>
          <a:chOff x="0" y="0"/>
          <a:chExt cx="0" cy="0"/>
        </a:xfrm>
      </p:grpSpPr>
      <p:sp>
        <p:nvSpPr>
          <p:cNvPr id="47" name="Прямоугольник: скругленные углы 13">
            <a:extLst>
              <a:ext uri="{FF2B5EF4-FFF2-40B4-BE49-F238E27FC236}">
                <a16:creationId xmlns:a16="http://schemas.microsoft.com/office/drawing/2014/main" xmlns="" id="{A7377AF5-EC14-4E3E-869F-BDD51AF8F69F}"/>
              </a:ext>
            </a:extLst>
          </p:cNvPr>
          <p:cNvSpPr/>
          <p:nvPr/>
        </p:nvSpPr>
        <p:spPr>
          <a:xfrm>
            <a:off x="307975" y="926123"/>
            <a:ext cx="11537950" cy="5490551"/>
          </a:xfrm>
          <a:prstGeom prst="roundRect">
            <a:avLst>
              <a:gd name="adj" fmla="val 11225"/>
            </a:avLst>
          </a:prstGeom>
          <a:solidFill>
            <a:srgbClr val="B48CFE">
              <a:alpha val="5000"/>
            </a:srgbClr>
          </a:solidFill>
          <a:ln>
            <a:gradFill>
              <a:gsLst>
                <a:gs pos="0">
                  <a:schemeClr val="bg1"/>
                </a:gs>
                <a:gs pos="100000">
                  <a:schemeClr val="bg1">
                    <a:alpha val="0"/>
                  </a:schemeClr>
                </a:gs>
              </a:gsLst>
              <a:lin ang="4200000" scaled="0"/>
            </a:grad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72000" rtlCol="0" anchor="t" anchorCtr="0"/>
          <a:lstStyle/>
          <a:p>
            <a:pPr marL="171450" indent="-171450">
              <a:spcAft>
                <a:spcPts val="1200"/>
              </a:spcAft>
              <a:buFont typeface="Arial" panose="020B0604020202020204" pitchFamily="34" charset="0"/>
              <a:buChar char="•"/>
            </a:pPr>
            <a:r>
              <a:rPr lang="ru-RU" sz="1000" dirty="0"/>
              <a:t>(Как вы зарабатываете/собираетесь зарабатывать на проекте</a:t>
            </a:r>
            <a:r>
              <a:rPr lang="ru-RU" sz="1000" dirty="0" smtClean="0"/>
              <a:t>)</a:t>
            </a:r>
          </a:p>
          <a:p>
            <a:r>
              <a:rPr lang="ru-RU" sz="1100" dirty="0"/>
              <a:t>  Никаких особых отношений с клиентами вырабатывать не предполагается, достаточно создать удобную и результативную платформу, остальное приложится. Никакой рекламы на платформе и никаких ухищрений типа сетевого маркетинга. </a:t>
            </a:r>
          </a:p>
          <a:p>
            <a:r>
              <a:rPr lang="ru-RU" sz="1100" dirty="0"/>
              <a:t>  В начале реклама в соцсетях и мессенджерах, особенно в telegram, созданием там групп для взаимодействия с клиентами и демонстрацией успешных кейсов на платформе, затем должна сработать качественная услуга по удовлетворению очевидно наличной, хотя и не вполне осознанной, потребности.</a:t>
            </a:r>
          </a:p>
          <a:p>
            <a:r>
              <a:rPr lang="ru-RU" sz="1100" dirty="0"/>
              <a:t>  Фирменным стилем привлечения аудитории предполагаю сделать политику, при которой любое скандальное или непопулярное решение власти, в том числе и законы, предлагать заинтересованным попробовать самостоятельно совместно и ко всеобщему согласию перерешить на платформе, после чего предлагать это его как альтернативу в СМИ и независимым блогерам.</a:t>
            </a:r>
          </a:p>
          <a:p>
            <a:r>
              <a:rPr lang="ru-RU" sz="1100" dirty="0"/>
              <a:t/>
            </a:r>
            <a:br>
              <a:rPr lang="ru-RU" sz="1100" dirty="0"/>
            </a:br>
            <a:r>
              <a:rPr lang="ru-RU" sz="1100" dirty="0"/>
              <a:t>  Канал продаж онлайн платформы вроде очевиден и вряд ли у него есть какая-либо альтернатива, - потенциальные пользователи находятся и приглашаются на платформу любыми наличными в интернет способами. Они являются как будто бы на сегодня наиболее эффективными. </a:t>
            </a:r>
          </a:p>
          <a:p>
            <a:r>
              <a:rPr lang="ru-RU" sz="1100" dirty="0"/>
              <a:t>  И ещё я знаю, точнее придумал, как сделать так, чтобы об этой платформе знали и рекомендовали ее как наилучший способ решения общественных проблем всевозможные нейросети, основанные на больших языковых моделях, но, естественно, пока об этом умолчу. </a:t>
            </a:r>
          </a:p>
          <a:p>
            <a:r>
              <a:rPr lang="ru-RU" sz="1100" dirty="0"/>
              <a:t/>
            </a:r>
            <a:br>
              <a:rPr lang="ru-RU" sz="1100" dirty="0"/>
            </a:br>
            <a:r>
              <a:rPr lang="ru-RU" sz="1100" dirty="0"/>
              <a:t>    Клиенты пока не готовы платить, поскольку они не знают о технологии, о том что такая возможность потенциально существует, более того они пока не осознают потребности в такой технологии, посему их придётся просвещать. Но сама потенциальная потребность в услугах планируемой платформы, очевидно, есть - достаточно просто нелицеприятно проанализировать большинство ежедневных новостей на предмет заведомой абсурдности, ущербности и несправедливости порождающих такие новости решений.</a:t>
            </a:r>
          </a:p>
          <a:p>
            <a:r>
              <a:rPr lang="ru-RU" sz="1100" dirty="0"/>
              <a:t>  В основном они пока сейчас никак не платят за услугу помощи в конструировании общеприемлемого решения, у них как правило такого права нет, а где оно якобы есть, оно скорее имитационное (всякие общественные слушания, голосование для выбора объектов благоустройства и т.п.) и позволительно лишь постольку, поскольку нет реальных механизмов для принятия решений качественных и действительно востребованных самими жителями страны (да и всей планеты), что отбивает всякую охоту населения к соучастию в принятии общезначимых решений.</a:t>
            </a:r>
          </a:p>
          <a:p>
            <a:r>
              <a:rPr lang="ru-RU" sz="1100" dirty="0"/>
              <a:t/>
            </a:r>
            <a:br>
              <a:rPr lang="ru-RU" sz="1100" dirty="0"/>
            </a:br>
            <a:r>
              <a:rPr lang="ru-RU" sz="1100" dirty="0"/>
              <a:t>  Плата за услугу платформы может быть порядка 10% от обнаруженной, созданный благодаря участию в процессе конструирования по данной технологии (от распределяемой маржи по каждому отдельному </a:t>
            </a:r>
            <a:r>
              <a:rPr lang="ru-RU" sz="1100" dirty="0" err="1"/>
              <a:t>подпроцессу</a:t>
            </a:r>
            <a:r>
              <a:rPr lang="ru-RU" sz="1100" dirty="0"/>
              <a:t>), - в убывающей пропорции (чем больше объём распределяемой маржи, тем меньше процент платы за услуги платформы), и порядка 1-2% с суммы той общий полезности, в которую оценивает каждый участник, получающий эту пользу от решения в целом. Может быть и иная модель, например, какую-то небольшую сумму за каждого участника процесса или за услуги привлекаемых платформой экспертов при снятии блокировок, но со всеми этим нужно экспериментировать, и до этого ещё очень далеко.</a:t>
            </a:r>
          </a:p>
          <a:p>
            <a:r>
              <a:rPr lang="ru-RU" sz="1100" dirty="0"/>
              <a:t/>
            </a:r>
            <a:br>
              <a:rPr lang="ru-RU" sz="1100" dirty="0"/>
            </a:br>
            <a:r>
              <a:rPr lang="ru-RU" sz="1100" dirty="0"/>
              <a:t/>
            </a:r>
            <a:br>
              <a:rPr lang="ru-RU" sz="1100" dirty="0"/>
            </a:br>
            <a:endParaRPr lang="ru-RU" sz="1100" b="1" dirty="0" smtClean="0">
              <a:ea typeface="Verdana"/>
              <a:cs typeface="Verdana"/>
              <a:sym typeface="Verdana"/>
            </a:endParaRPr>
          </a:p>
        </p:txBody>
      </p:sp>
      <p:sp>
        <p:nvSpPr>
          <p:cNvPr id="4" name="AutoShape 4" descr="ВЭБ.РФ - продукты финансирования бизнеса от государственной корпорации  развития России"/>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10" name="Номер слайда 9">
            <a:extLst>
              <a:ext uri="{FF2B5EF4-FFF2-40B4-BE49-F238E27FC236}">
                <a16:creationId xmlns:a16="http://schemas.microsoft.com/office/drawing/2014/main" xmlns="" id="{DD6A7A25-1C27-410F-8006-1973D6E19CDA}"/>
              </a:ext>
            </a:extLst>
          </p:cNvPr>
          <p:cNvSpPr>
            <a:spLocks noGrp="1"/>
          </p:cNvSpPr>
          <p:nvPr>
            <p:ph type="sldNum" sz="quarter" idx="12"/>
          </p:nvPr>
        </p:nvSpPr>
        <p:spPr/>
        <p:txBody>
          <a:bodyPr/>
          <a:lstStyle/>
          <a:p>
            <a:pPr marL="0" marR="0" lvl="0" indent="0" algn="ctr" defTabSz="914220" rtl="0" eaLnBrk="1" fontAlgn="auto" latinLnBrk="0" hangingPunct="1">
              <a:lnSpc>
                <a:spcPct val="100000"/>
              </a:lnSpc>
              <a:spcBef>
                <a:spcPts val="0"/>
              </a:spcBef>
              <a:spcAft>
                <a:spcPts val="0"/>
              </a:spcAft>
              <a:buClrTx/>
              <a:buSzTx/>
              <a:buFontTx/>
              <a:buNone/>
              <a:tabLst/>
              <a:defRPr/>
            </a:pPr>
            <a:fld id="{F4B77357-3DE0-4187-8384-A70FA83CB55C}" type="slidenum">
              <a:rPr kumimoji="0" lang="ru-RU" sz="997" b="0" i="0" u="none" strike="noStrike" kern="1200" cap="none" spc="0" normalizeH="0" baseline="0" noProof="0" smtClean="0">
                <a:ln>
                  <a:noFill/>
                </a:ln>
                <a:solidFill>
                  <a:srgbClr val="44546A"/>
                </a:solidFill>
                <a:effectLst/>
                <a:uLnTx/>
                <a:uFillTx/>
                <a:latin typeface="Cera Pro"/>
                <a:ea typeface="+mn-ea"/>
                <a:cs typeface="+mn-cs"/>
              </a:rPr>
              <a:pPr marL="0" marR="0" lvl="0" indent="0" algn="ctr" defTabSz="914220" rtl="0" eaLnBrk="1" fontAlgn="auto" latinLnBrk="0" hangingPunct="1">
                <a:lnSpc>
                  <a:spcPct val="100000"/>
                </a:lnSpc>
                <a:spcBef>
                  <a:spcPts val="0"/>
                </a:spcBef>
                <a:spcAft>
                  <a:spcPts val="0"/>
                </a:spcAft>
                <a:buClrTx/>
                <a:buSzTx/>
                <a:buFontTx/>
                <a:buNone/>
                <a:tabLst/>
                <a:defRPr/>
              </a:pPr>
              <a:t>12</a:t>
            </a:fld>
            <a:endParaRPr kumimoji="0" lang="ru-RU" sz="997" b="0" i="0" u="none" strike="noStrike" kern="1200" cap="none" spc="0" normalizeH="0" baseline="0" noProof="0">
              <a:ln>
                <a:noFill/>
              </a:ln>
              <a:solidFill>
                <a:srgbClr val="44546A"/>
              </a:solidFill>
              <a:effectLst/>
              <a:uLnTx/>
              <a:uFillTx/>
              <a:latin typeface="Cera Pro"/>
              <a:ea typeface="+mn-ea"/>
              <a:cs typeface="+mn-cs"/>
            </a:endParaRPr>
          </a:p>
        </p:txBody>
      </p:sp>
      <p:sp>
        <p:nvSpPr>
          <p:cNvPr id="41" name="Заголовок 5">
            <a:extLst>
              <a:ext uri="{FF2B5EF4-FFF2-40B4-BE49-F238E27FC236}">
                <a16:creationId xmlns:a16="http://schemas.microsoft.com/office/drawing/2014/main" xmlns="" id="{BF81687F-2616-4BA8-B50C-C1C05B322B7B}"/>
              </a:ext>
            </a:extLst>
          </p:cNvPr>
          <p:cNvSpPr>
            <a:spLocks noGrp="1"/>
          </p:cNvSpPr>
          <p:nvPr>
            <p:ph type="title"/>
          </p:nvPr>
        </p:nvSpPr>
        <p:spPr/>
        <p:txBody>
          <a:bodyPr>
            <a:normAutofit fontScale="90000"/>
          </a:bodyPr>
          <a:lstStyle/>
          <a:p>
            <a:r>
              <a:rPr lang="ru-RU" dirty="0" smtClean="0">
                <a:solidFill>
                  <a:schemeClr val="bg1"/>
                </a:solidFill>
                <a:ea typeface="Verdana" panose="020B0604030504040204" pitchFamily="34" charset="0"/>
              </a:rPr>
              <a:t>04 Экономика проекта</a:t>
            </a:r>
            <a:r>
              <a:rPr lang="ru-RU" dirty="0">
                <a:solidFill>
                  <a:schemeClr val="bg1"/>
                </a:solidFill>
                <a:ea typeface="Verdana" panose="020B0604030504040204" pitchFamily="34" charset="0"/>
              </a:rPr>
              <a:t>. </a:t>
            </a:r>
            <a:r>
              <a:rPr lang="ru-RU" dirty="0" smtClean="0">
                <a:solidFill>
                  <a:schemeClr val="bg1"/>
                </a:solidFill>
                <a:ea typeface="Verdana" panose="020B0604030504040204" pitchFamily="34" charset="0"/>
              </a:rPr>
              <a:t>  </a:t>
            </a:r>
            <a:r>
              <a:rPr lang="ru-RU" sz="2000" dirty="0" smtClean="0">
                <a:solidFill>
                  <a:schemeClr val="bg1"/>
                </a:solidFill>
                <a:ea typeface="Verdana" panose="020B0604030504040204" pitchFamily="34" charset="0"/>
              </a:rPr>
              <a:t>4.2</a:t>
            </a:r>
            <a:r>
              <a:rPr lang="ru-RU" sz="2000" dirty="0">
                <a:solidFill>
                  <a:schemeClr val="bg1"/>
                </a:solidFill>
                <a:ea typeface="Verdana" panose="020B0604030504040204" pitchFamily="34" charset="0"/>
              </a:rPr>
              <a:t>. Описание модели монетизации</a:t>
            </a:r>
          </a:p>
        </p:txBody>
      </p:sp>
    </p:spTree>
    <p:extLst>
      <p:ext uri="{BB962C8B-B14F-4D97-AF65-F5344CB8AC3E}">
        <p14:creationId xmlns:p14="http://schemas.microsoft.com/office/powerpoint/2010/main" val="35914969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
        <p:cNvGrpSpPr/>
        <p:nvPr/>
      </p:nvGrpSpPr>
      <p:grpSpPr>
        <a:xfrm>
          <a:off x="0" y="0"/>
          <a:ext cx="0" cy="0"/>
          <a:chOff x="0" y="0"/>
          <a:chExt cx="0" cy="0"/>
        </a:xfrm>
      </p:grpSpPr>
      <p:sp>
        <p:nvSpPr>
          <p:cNvPr id="47" name="Прямоугольник: скругленные углы 13">
            <a:extLst>
              <a:ext uri="{FF2B5EF4-FFF2-40B4-BE49-F238E27FC236}">
                <a16:creationId xmlns:a16="http://schemas.microsoft.com/office/drawing/2014/main" xmlns="" id="{A7377AF5-EC14-4E3E-869F-BDD51AF8F69F}"/>
              </a:ext>
            </a:extLst>
          </p:cNvPr>
          <p:cNvSpPr/>
          <p:nvPr/>
        </p:nvSpPr>
        <p:spPr>
          <a:xfrm>
            <a:off x="307975" y="926123"/>
            <a:ext cx="11537950" cy="5490551"/>
          </a:xfrm>
          <a:prstGeom prst="roundRect">
            <a:avLst>
              <a:gd name="adj" fmla="val 11225"/>
            </a:avLst>
          </a:prstGeom>
          <a:solidFill>
            <a:srgbClr val="B48CFE">
              <a:alpha val="5000"/>
            </a:srgbClr>
          </a:solidFill>
          <a:ln>
            <a:gradFill>
              <a:gsLst>
                <a:gs pos="0">
                  <a:schemeClr val="bg1"/>
                </a:gs>
                <a:gs pos="100000">
                  <a:schemeClr val="bg1">
                    <a:alpha val="0"/>
                  </a:schemeClr>
                </a:gs>
              </a:gsLst>
              <a:lin ang="4200000" scaled="0"/>
            </a:grad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72000" rtlCol="0" anchor="t" anchorCtr="0"/>
          <a:lstStyle/>
          <a:p>
            <a:pPr marL="171450" indent="-171450">
              <a:spcAft>
                <a:spcPts val="1200"/>
              </a:spcAft>
              <a:buFont typeface="Arial" panose="020B0604020202020204" pitchFamily="34" charset="0"/>
              <a:buChar char="•"/>
            </a:pPr>
            <a:r>
              <a:rPr lang="ru-RU" sz="1000" dirty="0"/>
              <a:t>(модель </a:t>
            </a:r>
            <a:r>
              <a:rPr lang="en-US" sz="1000" dirty="0"/>
              <a:t>TAM, SAM, SOM</a:t>
            </a:r>
            <a:r>
              <a:rPr lang="en-US" sz="1000" dirty="0" smtClean="0"/>
              <a:t>)</a:t>
            </a:r>
            <a:endParaRPr lang="ru-RU" sz="1000" dirty="0" smtClean="0"/>
          </a:p>
          <a:p>
            <a:pPr>
              <a:spcAft>
                <a:spcPts val="1200"/>
              </a:spcAft>
            </a:pPr>
            <a:r>
              <a:rPr lang="ru-RU" sz="1100" dirty="0" smtClean="0"/>
              <a:t>  Количественно анализ рынка, в </a:t>
            </a:r>
            <a:r>
              <a:rPr lang="ru-RU" sz="1100" dirty="0" err="1" smtClean="0"/>
              <a:t>т.ч</a:t>
            </a:r>
            <a:r>
              <a:rPr lang="ru-RU" sz="1100" dirty="0" smtClean="0"/>
              <a:t>. финансовый, и теоретически возможный, и фактический, и достижимый, пока даже непонятно, как проводить, ибо спрос потенциальным потребителем не осознан, да и рынка как такового пока нет, его предстоит создавать, посему никакого материала для анализа также нет. </a:t>
            </a:r>
          </a:p>
          <a:p>
            <a:r>
              <a:rPr lang="ru-RU" sz="1100" dirty="0" smtClean="0"/>
              <a:t>  </a:t>
            </a:r>
            <a:r>
              <a:rPr lang="ru-RU" sz="1100" dirty="0"/>
              <a:t>Неоднократные попытки интернет поиска и LM-модели так и не позволили выяснить даже уже наличный спрос в смежных областях, таких как автоматизация многосторонних переговоров и коллективных решений, медиации и разрешений групповых конфликтов в странах, где это более-менее проявлено, что уж говорить о рыночной нише, в которой пока никого нет.</a:t>
            </a:r>
          </a:p>
          <a:p>
            <a:endParaRPr lang="ru-RU" sz="1100" dirty="0"/>
          </a:p>
          <a:p>
            <a:r>
              <a:rPr lang="ru-RU" sz="1100" dirty="0"/>
              <a:t>  Содержательная же оценка объемов рынка по мере их возрастания примерно такова: </a:t>
            </a:r>
          </a:p>
          <a:p>
            <a:r>
              <a:rPr lang="ru-RU" sz="1100" dirty="0"/>
              <a:t>  1. реально достижимый - решения коллегиальных органов управления или самих коллективов (советы директоров или собственники в целом, акционеры и пр.) коммерческих и общественных организаций, переговоры коммерческих контрагентов (вкл. заключение кредитных договоров), решения муниципальных (в регионах с активным населением или прогрессивным руководством) особо значимых и потенциально конфликтных проблем;</a:t>
            </a:r>
          </a:p>
          <a:p>
            <a:r>
              <a:rPr lang="ru-RU" sz="1100" dirty="0"/>
              <a:t>  2. доступный - решения по совместному, всем коллективом сотрудников/работников, урегулированию проблем внутри малого, среднего и крупного бизнеса или прочих, государственных и общественных организаций и предприятий, разрешение бытовых проблем и конфликтов частных лиц или их групп;</a:t>
            </a:r>
          </a:p>
          <a:p>
            <a:r>
              <a:rPr lang="ru-RU" sz="1100" dirty="0"/>
              <a:t>  3. общий  - все межгосударственные и внутригосударственные, включая законы, а также спорные и особо значимые решения общезначимых проблем на всех уровнях от жильцов дома до жителей всей страны всеми заинтересованными в их разрешении и/или сопричастными к этим проблемам индивидами;</a:t>
            </a:r>
          </a:p>
          <a:p>
            <a:r>
              <a:rPr lang="ru-RU" sz="1100" dirty="0"/>
              <a:t>  4. потенциальный - все, по всей планете, без исключения решения общезначимых проблем, включая общеприемлемые решения глобальных проблем и региональных и глобальных конфликтов всеми заинтересованными и/или сопричастными к ним жителями планеты</a:t>
            </a:r>
            <a:r>
              <a:rPr lang="ru-RU" sz="1100" dirty="0" smtClean="0"/>
              <a:t>.</a:t>
            </a:r>
            <a:endParaRPr lang="ru-RU" sz="1100" dirty="0"/>
          </a:p>
          <a:p>
            <a:r>
              <a:rPr lang="ru-RU" sz="1100" dirty="0"/>
              <a:t>  Кстати, исчезновение коррупции как явления - это самая мелкая из проблем, которые автоматически, походя, разрешаются сами собой как побочный эффект повсеместного использования возможностей этой платформы</a:t>
            </a:r>
            <a:r>
              <a:rPr lang="ru-RU" sz="1100" dirty="0" smtClean="0"/>
              <a:t>.</a:t>
            </a:r>
          </a:p>
          <a:p>
            <a:endParaRPr lang="ru-RU" sz="1100" dirty="0" smtClean="0"/>
          </a:p>
          <a:p>
            <a:endParaRPr lang="ru-RU" sz="1100" dirty="0"/>
          </a:p>
          <a:p>
            <a:endParaRPr lang="ru-RU" sz="1100" dirty="0"/>
          </a:p>
          <a:p>
            <a:pPr marL="171450" indent="-171450">
              <a:spcAft>
                <a:spcPts val="1200"/>
              </a:spcAft>
              <a:buFont typeface="Arial" panose="020B0604020202020204" pitchFamily="34" charset="0"/>
              <a:buChar char="•"/>
            </a:pPr>
            <a:r>
              <a:rPr lang="ru-RU" sz="1000" dirty="0"/>
              <a:t>(Опишите, какие метрики позволяют оценить экономическую эффективность вашего проекта)</a:t>
            </a:r>
          </a:p>
          <a:p>
            <a:pPr>
              <a:spcAft>
                <a:spcPts val="1200"/>
              </a:spcAft>
            </a:pPr>
            <a:r>
              <a:rPr lang="ru-RU" sz="1100" dirty="0" smtClean="0"/>
              <a:t> Ничего </a:t>
            </a:r>
            <a:r>
              <a:rPr lang="ru-RU" sz="1100" dirty="0"/>
              <a:t>по </a:t>
            </a:r>
            <a:r>
              <a:rPr lang="ru-RU" sz="1100" dirty="0" smtClean="0"/>
              <a:t>поводу ключевых показателей сказать </a:t>
            </a:r>
            <a:r>
              <a:rPr lang="ru-RU" sz="1100" dirty="0"/>
              <a:t>не могу на данном этапе создания прототипа платформы реализации технологии</a:t>
            </a:r>
            <a:r>
              <a:rPr lang="ru-RU" sz="1100" dirty="0" smtClean="0"/>
              <a:t>.</a:t>
            </a:r>
            <a:endParaRPr lang="ru-RU" sz="1100" b="1" dirty="0" smtClean="0">
              <a:ea typeface="Verdana"/>
              <a:cs typeface="Verdana"/>
              <a:sym typeface="Verdana"/>
            </a:endParaRPr>
          </a:p>
        </p:txBody>
      </p:sp>
      <p:sp>
        <p:nvSpPr>
          <p:cNvPr id="4" name="AutoShape 4" descr="ВЭБ.РФ - продукты финансирования бизнеса от государственной корпорации  развития России"/>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10" name="Номер слайда 9">
            <a:extLst>
              <a:ext uri="{FF2B5EF4-FFF2-40B4-BE49-F238E27FC236}">
                <a16:creationId xmlns:a16="http://schemas.microsoft.com/office/drawing/2014/main" xmlns="" id="{DD6A7A25-1C27-410F-8006-1973D6E19CDA}"/>
              </a:ext>
            </a:extLst>
          </p:cNvPr>
          <p:cNvSpPr>
            <a:spLocks noGrp="1"/>
          </p:cNvSpPr>
          <p:nvPr>
            <p:ph type="sldNum" sz="quarter" idx="12"/>
          </p:nvPr>
        </p:nvSpPr>
        <p:spPr/>
        <p:txBody>
          <a:bodyPr/>
          <a:lstStyle/>
          <a:p>
            <a:pPr marL="0" marR="0" lvl="0" indent="0" algn="ctr" defTabSz="914220" rtl="0" eaLnBrk="1" fontAlgn="auto" latinLnBrk="0" hangingPunct="1">
              <a:lnSpc>
                <a:spcPct val="100000"/>
              </a:lnSpc>
              <a:spcBef>
                <a:spcPts val="0"/>
              </a:spcBef>
              <a:spcAft>
                <a:spcPts val="0"/>
              </a:spcAft>
              <a:buClrTx/>
              <a:buSzTx/>
              <a:buFontTx/>
              <a:buNone/>
              <a:tabLst/>
              <a:defRPr/>
            </a:pPr>
            <a:fld id="{F4B77357-3DE0-4187-8384-A70FA83CB55C}" type="slidenum">
              <a:rPr kumimoji="0" lang="ru-RU" sz="997" b="0" i="0" u="none" strike="noStrike" kern="1200" cap="none" spc="0" normalizeH="0" baseline="0" noProof="0" smtClean="0">
                <a:ln>
                  <a:noFill/>
                </a:ln>
                <a:solidFill>
                  <a:srgbClr val="44546A"/>
                </a:solidFill>
                <a:effectLst/>
                <a:uLnTx/>
                <a:uFillTx/>
                <a:latin typeface="Cera Pro"/>
                <a:ea typeface="+mn-ea"/>
                <a:cs typeface="+mn-cs"/>
              </a:rPr>
              <a:pPr marL="0" marR="0" lvl="0" indent="0" algn="ctr" defTabSz="914220" rtl="0" eaLnBrk="1" fontAlgn="auto" latinLnBrk="0" hangingPunct="1">
                <a:lnSpc>
                  <a:spcPct val="100000"/>
                </a:lnSpc>
                <a:spcBef>
                  <a:spcPts val="0"/>
                </a:spcBef>
                <a:spcAft>
                  <a:spcPts val="0"/>
                </a:spcAft>
                <a:buClrTx/>
                <a:buSzTx/>
                <a:buFontTx/>
                <a:buNone/>
                <a:tabLst/>
                <a:defRPr/>
              </a:pPr>
              <a:t>13</a:t>
            </a:fld>
            <a:endParaRPr kumimoji="0" lang="ru-RU" sz="997" b="0" i="0" u="none" strike="noStrike" kern="1200" cap="none" spc="0" normalizeH="0" baseline="0" noProof="0">
              <a:ln>
                <a:noFill/>
              </a:ln>
              <a:solidFill>
                <a:srgbClr val="44546A"/>
              </a:solidFill>
              <a:effectLst/>
              <a:uLnTx/>
              <a:uFillTx/>
              <a:latin typeface="Cera Pro"/>
              <a:ea typeface="+mn-ea"/>
              <a:cs typeface="+mn-cs"/>
            </a:endParaRPr>
          </a:p>
        </p:txBody>
      </p:sp>
      <p:sp>
        <p:nvSpPr>
          <p:cNvPr id="41" name="Заголовок 5">
            <a:extLst>
              <a:ext uri="{FF2B5EF4-FFF2-40B4-BE49-F238E27FC236}">
                <a16:creationId xmlns:a16="http://schemas.microsoft.com/office/drawing/2014/main" xmlns="" id="{BF81687F-2616-4BA8-B50C-C1C05B322B7B}"/>
              </a:ext>
            </a:extLst>
          </p:cNvPr>
          <p:cNvSpPr>
            <a:spLocks noGrp="1"/>
          </p:cNvSpPr>
          <p:nvPr>
            <p:ph type="title"/>
          </p:nvPr>
        </p:nvSpPr>
        <p:spPr/>
        <p:txBody>
          <a:bodyPr>
            <a:normAutofit fontScale="90000"/>
          </a:bodyPr>
          <a:lstStyle/>
          <a:p>
            <a:r>
              <a:rPr lang="ru-RU" dirty="0">
                <a:solidFill>
                  <a:schemeClr val="bg1"/>
                </a:solidFill>
                <a:ea typeface="Verdana" panose="020B0604030504040204" pitchFamily="34" charset="0"/>
              </a:rPr>
              <a:t>04 Экономика проекта. </a:t>
            </a:r>
            <a:r>
              <a:rPr lang="ru-RU" sz="2000" dirty="0">
                <a:solidFill>
                  <a:schemeClr val="bg1"/>
                </a:solidFill>
                <a:ea typeface="Verdana" panose="020B0604030504040204" pitchFamily="34" charset="0"/>
              </a:rPr>
              <a:t>4.3. Объем рынка.  4.4. Ключевые показатели эффективности </a:t>
            </a:r>
          </a:p>
        </p:txBody>
      </p:sp>
    </p:spTree>
    <p:extLst>
      <p:ext uri="{BB962C8B-B14F-4D97-AF65-F5344CB8AC3E}">
        <p14:creationId xmlns:p14="http://schemas.microsoft.com/office/powerpoint/2010/main" val="113830566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
        <p:cNvGrpSpPr/>
        <p:nvPr/>
      </p:nvGrpSpPr>
      <p:grpSpPr>
        <a:xfrm>
          <a:off x="0" y="0"/>
          <a:ext cx="0" cy="0"/>
          <a:chOff x="0" y="0"/>
          <a:chExt cx="0" cy="0"/>
        </a:xfrm>
      </p:grpSpPr>
      <p:sp>
        <p:nvSpPr>
          <p:cNvPr id="47" name="Прямоугольник: скругленные углы 13">
            <a:extLst>
              <a:ext uri="{FF2B5EF4-FFF2-40B4-BE49-F238E27FC236}">
                <a16:creationId xmlns:a16="http://schemas.microsoft.com/office/drawing/2014/main" xmlns="" id="{A7377AF5-EC14-4E3E-869F-BDD51AF8F69F}"/>
              </a:ext>
            </a:extLst>
          </p:cNvPr>
          <p:cNvSpPr/>
          <p:nvPr/>
        </p:nvSpPr>
        <p:spPr>
          <a:xfrm>
            <a:off x="307975" y="926123"/>
            <a:ext cx="11537950" cy="5490551"/>
          </a:xfrm>
          <a:prstGeom prst="roundRect">
            <a:avLst>
              <a:gd name="adj" fmla="val 11225"/>
            </a:avLst>
          </a:prstGeom>
          <a:solidFill>
            <a:srgbClr val="B48CFE">
              <a:alpha val="5000"/>
            </a:srgbClr>
          </a:solidFill>
          <a:ln>
            <a:gradFill>
              <a:gsLst>
                <a:gs pos="0">
                  <a:schemeClr val="bg1"/>
                </a:gs>
                <a:gs pos="100000">
                  <a:schemeClr val="bg1">
                    <a:alpha val="0"/>
                  </a:schemeClr>
                </a:gs>
              </a:gsLst>
              <a:lin ang="4200000" scaled="0"/>
            </a:grad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72000" rtlCol="0" anchor="t" anchorCtr="0"/>
          <a:lstStyle/>
          <a:p>
            <a:pPr marL="171450" indent="-171450">
              <a:spcAft>
                <a:spcPts val="1200"/>
              </a:spcAft>
              <a:buFont typeface="Arial" panose="020B0604020202020204" pitchFamily="34" charset="0"/>
              <a:buChar char="•"/>
            </a:pPr>
            <a:r>
              <a:rPr lang="ru-RU" sz="1200" dirty="0"/>
              <a:t>(Опишите ваших конкурентов</a:t>
            </a:r>
            <a:r>
              <a:rPr lang="ru-RU" sz="1200" dirty="0" smtClean="0"/>
              <a:t>)</a:t>
            </a:r>
            <a:endParaRPr lang="ru-RU" sz="1200" dirty="0">
              <a:solidFill>
                <a:schemeClr val="accent6"/>
              </a:solidFill>
              <a:ea typeface="Verdana" panose="020B0604030504040204" pitchFamily="34" charset="0"/>
            </a:endParaRPr>
          </a:p>
          <a:p>
            <a:r>
              <a:rPr lang="ru-RU" sz="1100" dirty="0"/>
              <a:t>  Никаких конкурентов, в смысле проектов, организаций и  или их продуктов, у моей технологии, претендующий на целый комплект изобретений, судя по неоднократным попыткам найти таковые, изучая интернет и опрашивая различные репликации самых передовых “лингвистических” нейросетей (точнее, больших языковых моделей генеративного ИИ), пока нет, более того, нет и намеков на их появление (раньше я не видел необходимости сохранять подобные диалоги, но прилагаю 2 свежих диалога к заявке на конкурс в разделе “дополнительные материалы проекта” и намерен накапливать их и далее, поскольку их может потребоваться предъявить в качестве доказательств отсутствия конкурентов у моей технологии).</a:t>
            </a:r>
          </a:p>
          <a:p>
            <a:r>
              <a:rPr lang="ru-RU" sz="1100" dirty="0"/>
              <a:t>  Есть лишь конкурирующие способы решения озвученной задачи в её усеченном варианте, то есть без требований </a:t>
            </a:r>
            <a:r>
              <a:rPr lang="ru-RU" sz="1100" b="1" dirty="0"/>
              <a:t>гарантии выхода на согласованное решение</a:t>
            </a:r>
            <a:r>
              <a:rPr lang="ru-RU" sz="1100" dirty="0"/>
              <a:t>, без намерений обеспечить </a:t>
            </a:r>
            <a:r>
              <a:rPr lang="ru-RU" sz="1100" b="1" dirty="0"/>
              <a:t>выигрыш от решения каждому участнику</a:t>
            </a:r>
            <a:r>
              <a:rPr lang="ru-RU" sz="1100" dirty="0"/>
              <a:t> процесса согласования, без намерения найти </a:t>
            </a:r>
            <a:r>
              <a:rPr lang="ru-RU" sz="1100" b="1" dirty="0"/>
              <a:t>решение максимальной возможной полезности</a:t>
            </a:r>
            <a:r>
              <a:rPr lang="ru-RU" sz="1100" dirty="0"/>
              <a:t> для участников и т.д. Действительно, потенциальные клиенты ныне кое-как решают задачу согласования интересов, не обеспечивая ни </a:t>
            </a:r>
            <a:r>
              <a:rPr lang="ru-RU" sz="1100" b="1" dirty="0"/>
              <a:t>качества решений, ни их полезности для тех, исполнению которых они предназначены, ни справедливости этих решений.</a:t>
            </a:r>
            <a:endParaRPr lang="ru-RU" sz="1100" dirty="0"/>
          </a:p>
          <a:p>
            <a:r>
              <a:rPr lang="ru-RU" sz="1100" dirty="0"/>
              <a:t>  Моя же технология, моё решение озвученной задачи, обеспечивает </a:t>
            </a:r>
            <a:r>
              <a:rPr lang="ru-RU" sz="1100" b="1" dirty="0"/>
              <a:t>помимо всего этого</a:t>
            </a:r>
            <a:r>
              <a:rPr lang="ru-RU" sz="1100" dirty="0"/>
              <a:t>, ещё и </a:t>
            </a:r>
          </a:p>
          <a:p>
            <a:r>
              <a:rPr lang="ru-RU" sz="1100" b="1" dirty="0"/>
              <a:t>массовость</a:t>
            </a:r>
            <a:r>
              <a:rPr lang="ru-RU" sz="1100" dirty="0"/>
              <a:t> участия, вплоть до миллиардов участников (если техника и коммуникации выдержат такой наплыв участников), </a:t>
            </a:r>
          </a:p>
          <a:p>
            <a:r>
              <a:rPr lang="ru-RU" sz="1100" b="1" dirty="0"/>
              <a:t>безвредность</a:t>
            </a:r>
            <a:r>
              <a:rPr lang="ru-RU" sz="1100" dirty="0"/>
              <a:t> решений </a:t>
            </a:r>
            <a:r>
              <a:rPr lang="ru-RU" sz="1100" b="1" dirty="0"/>
              <a:t>для сторонних лиц</a:t>
            </a:r>
            <a:r>
              <a:rPr lang="ru-RU" sz="1100" dirty="0"/>
              <a:t>, не являющихся участниками процесса согласования своих намерений, </a:t>
            </a:r>
          </a:p>
          <a:p>
            <a:r>
              <a:rPr lang="ru-RU" sz="1100" b="1" dirty="0"/>
              <a:t>персонализацию</a:t>
            </a:r>
            <a:r>
              <a:rPr lang="ru-RU" sz="1100" dirty="0"/>
              <a:t> этих решений по участникам, </a:t>
            </a:r>
          </a:p>
          <a:p>
            <a:r>
              <a:rPr lang="ru-RU" sz="1100" b="1" dirty="0"/>
              <a:t>адекватность ответственности каждого</a:t>
            </a:r>
            <a:r>
              <a:rPr lang="ru-RU" sz="1100" dirty="0"/>
              <a:t> участника за вклад в общие решение, </a:t>
            </a:r>
          </a:p>
          <a:p>
            <a:r>
              <a:rPr lang="ru-RU" sz="1100" dirty="0"/>
              <a:t>удовлетворение </a:t>
            </a:r>
            <a:r>
              <a:rPr lang="ru-RU" sz="1100" b="1" dirty="0"/>
              <a:t>актуальных потребностей самих участников</a:t>
            </a:r>
            <a:r>
              <a:rPr lang="ru-RU" sz="1100" dirty="0"/>
              <a:t>, а не надуманных или кем-то заявленных правомерными, </a:t>
            </a:r>
          </a:p>
          <a:p>
            <a:r>
              <a:rPr lang="ru-RU" sz="1100" dirty="0"/>
              <a:t>обеспечение </a:t>
            </a:r>
            <a:r>
              <a:rPr lang="ru-RU" sz="1100" b="1" dirty="0"/>
              <a:t>мотивации исполнения</a:t>
            </a:r>
            <a:r>
              <a:rPr lang="ru-RU" sz="1100" dirty="0"/>
              <a:t> решения теми, кому оно предназначено, </a:t>
            </a:r>
          </a:p>
          <a:p>
            <a:r>
              <a:rPr lang="ru-RU" sz="1100" dirty="0"/>
              <a:t>и много чего ещё, но, самое неожиданное, оно предлагает </a:t>
            </a:r>
          </a:p>
          <a:p>
            <a:r>
              <a:rPr lang="ru-RU" sz="1100" b="1" dirty="0"/>
              <a:t>способ реального разрешения глобальных конфликтов всеми заинтересованными в их разрешении и каким-либо образом сопричастными этим конфликтам</a:t>
            </a:r>
            <a:r>
              <a:rPr lang="ru-RU" sz="1100" dirty="0"/>
              <a:t>, хотя бы проявлением солидарности к какой-либо из сторон </a:t>
            </a:r>
          </a:p>
          <a:p>
            <a:r>
              <a:rPr lang="ru-RU" sz="1100" dirty="0"/>
              <a:t>(впрочем, всё это отражено характеристиками в приведенной далее таблице конкурентного анализа).</a:t>
            </a:r>
          </a:p>
          <a:p>
            <a:endParaRPr lang="ru-RU" sz="1100" dirty="0" smtClean="0"/>
          </a:p>
          <a:p>
            <a:r>
              <a:rPr lang="ru-RU" sz="1100" dirty="0" smtClean="0"/>
              <a:t>  Количество </a:t>
            </a:r>
            <a:r>
              <a:rPr lang="ru-RU" sz="1100" dirty="0"/>
              <a:t>параметров (критериев) сравнения подходов разрешения общезначимых проблем оказалось (точнее придумалось мною) неожиданно много, аж целых три десятка, и для того, чтобы сладить с этим перечнем, то есть структурировать их, сгруппировать по смысловой и технической близости и дать пояснения к тем, что не очевидны, пришлось проделать отдельную работу, которые отражена в прилагаемом к таблице файле, - </a:t>
            </a:r>
            <a:r>
              <a:rPr lang="ru-RU" sz="1100" dirty="0">
                <a:hlinkClick r:id="rId3"/>
              </a:rPr>
              <a:t>https://</a:t>
            </a:r>
            <a:r>
              <a:rPr lang="ru-RU" sz="1100" dirty="0" smtClean="0">
                <a:hlinkClick r:id="rId3"/>
              </a:rPr>
              <a:t>docs.google.com/document/d/1rjz4CxZpH1KQEZx3IRyXxjoV7QdaOzamZZQC5Q1FGt0/edit</a:t>
            </a:r>
            <a:r>
              <a:rPr lang="ru-RU" sz="1100" dirty="0" smtClean="0"/>
              <a:t>  </a:t>
            </a:r>
            <a:r>
              <a:rPr lang="ru-RU" sz="1100" dirty="0"/>
              <a:t/>
            </a:r>
            <a:br>
              <a:rPr lang="ru-RU" sz="1100" dirty="0"/>
            </a:br>
            <a:r>
              <a:rPr lang="ru-RU" sz="1100" dirty="0"/>
              <a:t/>
            </a:r>
            <a:br>
              <a:rPr lang="ru-RU" sz="1100" dirty="0"/>
            </a:br>
            <a:endParaRPr lang="ru-RU" sz="1100" b="1" dirty="0" smtClean="0">
              <a:ea typeface="Verdana"/>
              <a:cs typeface="Verdana"/>
              <a:sym typeface="Verdana"/>
            </a:endParaRPr>
          </a:p>
        </p:txBody>
      </p:sp>
      <p:sp>
        <p:nvSpPr>
          <p:cNvPr id="4" name="AutoShape 4" descr="ВЭБ.РФ - продукты финансирования бизнеса от государственной корпорации  развития России"/>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10" name="Номер слайда 9">
            <a:extLst>
              <a:ext uri="{FF2B5EF4-FFF2-40B4-BE49-F238E27FC236}">
                <a16:creationId xmlns:a16="http://schemas.microsoft.com/office/drawing/2014/main" xmlns="" id="{DD6A7A25-1C27-410F-8006-1973D6E19CDA}"/>
              </a:ext>
            </a:extLst>
          </p:cNvPr>
          <p:cNvSpPr>
            <a:spLocks noGrp="1"/>
          </p:cNvSpPr>
          <p:nvPr>
            <p:ph type="sldNum" sz="quarter" idx="12"/>
          </p:nvPr>
        </p:nvSpPr>
        <p:spPr/>
        <p:txBody>
          <a:bodyPr/>
          <a:lstStyle/>
          <a:p>
            <a:pPr marL="0" marR="0" lvl="0" indent="0" algn="ctr" defTabSz="914220" rtl="0" eaLnBrk="1" fontAlgn="auto" latinLnBrk="0" hangingPunct="1">
              <a:lnSpc>
                <a:spcPct val="100000"/>
              </a:lnSpc>
              <a:spcBef>
                <a:spcPts val="0"/>
              </a:spcBef>
              <a:spcAft>
                <a:spcPts val="0"/>
              </a:spcAft>
              <a:buClrTx/>
              <a:buSzTx/>
              <a:buFontTx/>
              <a:buNone/>
              <a:tabLst/>
              <a:defRPr/>
            </a:pPr>
            <a:fld id="{F4B77357-3DE0-4187-8384-A70FA83CB55C}" type="slidenum">
              <a:rPr kumimoji="0" lang="ru-RU" sz="997" b="0" i="0" u="none" strike="noStrike" kern="1200" cap="none" spc="0" normalizeH="0" baseline="0" noProof="0" smtClean="0">
                <a:ln>
                  <a:noFill/>
                </a:ln>
                <a:solidFill>
                  <a:srgbClr val="44546A"/>
                </a:solidFill>
                <a:effectLst/>
                <a:uLnTx/>
                <a:uFillTx/>
                <a:latin typeface="Cera Pro"/>
                <a:ea typeface="+mn-ea"/>
                <a:cs typeface="+mn-cs"/>
              </a:rPr>
              <a:pPr marL="0" marR="0" lvl="0" indent="0" algn="ctr" defTabSz="914220" rtl="0" eaLnBrk="1" fontAlgn="auto" latinLnBrk="0" hangingPunct="1">
                <a:lnSpc>
                  <a:spcPct val="100000"/>
                </a:lnSpc>
                <a:spcBef>
                  <a:spcPts val="0"/>
                </a:spcBef>
                <a:spcAft>
                  <a:spcPts val="0"/>
                </a:spcAft>
                <a:buClrTx/>
                <a:buSzTx/>
                <a:buFontTx/>
                <a:buNone/>
                <a:tabLst/>
                <a:defRPr/>
              </a:pPr>
              <a:t>14</a:t>
            </a:fld>
            <a:endParaRPr kumimoji="0" lang="ru-RU" sz="997" b="0" i="0" u="none" strike="noStrike" kern="1200" cap="none" spc="0" normalizeH="0" baseline="0" noProof="0">
              <a:ln>
                <a:noFill/>
              </a:ln>
              <a:solidFill>
                <a:srgbClr val="44546A"/>
              </a:solidFill>
              <a:effectLst/>
              <a:uLnTx/>
              <a:uFillTx/>
              <a:latin typeface="Cera Pro"/>
              <a:ea typeface="+mn-ea"/>
              <a:cs typeface="+mn-cs"/>
            </a:endParaRPr>
          </a:p>
        </p:txBody>
      </p:sp>
      <p:sp>
        <p:nvSpPr>
          <p:cNvPr id="41" name="Заголовок 5">
            <a:extLst>
              <a:ext uri="{FF2B5EF4-FFF2-40B4-BE49-F238E27FC236}">
                <a16:creationId xmlns:a16="http://schemas.microsoft.com/office/drawing/2014/main" xmlns="" id="{BF81687F-2616-4BA8-B50C-C1C05B322B7B}"/>
              </a:ext>
            </a:extLst>
          </p:cNvPr>
          <p:cNvSpPr>
            <a:spLocks noGrp="1"/>
          </p:cNvSpPr>
          <p:nvPr>
            <p:ph type="title"/>
          </p:nvPr>
        </p:nvSpPr>
        <p:spPr/>
        <p:txBody>
          <a:bodyPr>
            <a:normAutofit fontScale="90000"/>
          </a:bodyPr>
          <a:lstStyle/>
          <a:p>
            <a:r>
              <a:rPr lang="ru-RU" dirty="0" smtClean="0">
                <a:solidFill>
                  <a:schemeClr val="bg1"/>
                </a:solidFill>
                <a:ea typeface="Verdana" panose="020B0604030504040204" pitchFamily="34" charset="0"/>
              </a:rPr>
              <a:t>05 Конкуренты</a:t>
            </a:r>
            <a:r>
              <a:rPr lang="ru-RU" sz="2200" dirty="0">
                <a:solidFill>
                  <a:schemeClr val="bg1"/>
                </a:solidFill>
                <a:ea typeface="Verdana" panose="020B0604030504040204" pitchFamily="34" charset="0"/>
              </a:rPr>
              <a:t>. </a:t>
            </a:r>
            <a:r>
              <a:rPr lang="ru-RU" sz="2200" dirty="0" smtClean="0">
                <a:solidFill>
                  <a:schemeClr val="bg1"/>
                </a:solidFill>
                <a:ea typeface="Verdana" panose="020B0604030504040204" pitchFamily="34" charset="0"/>
              </a:rPr>
              <a:t>   5.1</a:t>
            </a:r>
            <a:r>
              <a:rPr lang="ru-RU" sz="2200" dirty="0">
                <a:solidFill>
                  <a:schemeClr val="bg1"/>
                </a:solidFill>
                <a:ea typeface="Verdana" panose="020B0604030504040204" pitchFamily="34" charset="0"/>
              </a:rPr>
              <a:t>. Анализ конкурентной среды</a:t>
            </a:r>
          </a:p>
        </p:txBody>
      </p:sp>
    </p:spTree>
    <p:extLst>
      <p:ext uri="{BB962C8B-B14F-4D97-AF65-F5344CB8AC3E}">
        <p14:creationId xmlns:p14="http://schemas.microsoft.com/office/powerpoint/2010/main" val="4896992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
        <p:cNvGrpSpPr/>
        <p:nvPr/>
      </p:nvGrpSpPr>
      <p:grpSpPr>
        <a:xfrm>
          <a:off x="0" y="0"/>
          <a:ext cx="0" cy="0"/>
          <a:chOff x="0" y="0"/>
          <a:chExt cx="0" cy="0"/>
        </a:xfrm>
      </p:grpSpPr>
      <p:sp>
        <p:nvSpPr>
          <p:cNvPr id="47" name="Прямоугольник: скругленные углы 13">
            <a:extLst>
              <a:ext uri="{FF2B5EF4-FFF2-40B4-BE49-F238E27FC236}">
                <a16:creationId xmlns:a16="http://schemas.microsoft.com/office/drawing/2014/main" xmlns="" id="{A7377AF5-EC14-4E3E-869F-BDD51AF8F69F}"/>
              </a:ext>
            </a:extLst>
          </p:cNvPr>
          <p:cNvSpPr/>
          <p:nvPr/>
        </p:nvSpPr>
        <p:spPr>
          <a:xfrm>
            <a:off x="307975" y="926123"/>
            <a:ext cx="11537950" cy="5490551"/>
          </a:xfrm>
          <a:prstGeom prst="roundRect">
            <a:avLst>
              <a:gd name="adj" fmla="val 11225"/>
            </a:avLst>
          </a:prstGeom>
          <a:solidFill>
            <a:srgbClr val="B48CFE">
              <a:alpha val="5000"/>
            </a:srgbClr>
          </a:solidFill>
          <a:ln>
            <a:gradFill>
              <a:gsLst>
                <a:gs pos="0">
                  <a:schemeClr val="bg1"/>
                </a:gs>
                <a:gs pos="100000">
                  <a:schemeClr val="bg1">
                    <a:alpha val="0"/>
                  </a:schemeClr>
                </a:gs>
              </a:gsLst>
              <a:lin ang="4200000" scaled="0"/>
            </a:grad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72000" rtlCol="0" anchor="t" anchorCtr="0"/>
          <a:lstStyle/>
          <a:p>
            <a:pPr marL="171450" indent="-171450">
              <a:spcAft>
                <a:spcPts val="1200"/>
              </a:spcAft>
              <a:buFont typeface="Arial" panose="020B0604020202020204" pitchFamily="34" charset="0"/>
              <a:buChar char="•"/>
            </a:pPr>
            <a:r>
              <a:rPr lang="ru-RU" sz="1000" dirty="0"/>
              <a:t>(Конкретные </a:t>
            </a:r>
            <a:r>
              <a:rPr lang="ru-RU" sz="1000" dirty="0" smtClean="0"/>
              <a:t>примеры)</a:t>
            </a:r>
          </a:p>
          <a:p>
            <a:pPr>
              <a:spcAft>
                <a:spcPts val="1200"/>
              </a:spcAft>
            </a:pPr>
            <a:r>
              <a:rPr lang="ru-RU" sz="1200" dirty="0"/>
              <a:t> </a:t>
            </a:r>
            <a:r>
              <a:rPr lang="ru-RU" sz="1200" dirty="0" smtClean="0"/>
              <a:t> Как таковых основных конкурентов, как сказано в данной презентации неоднократно, нет, есть опосредованные, и суть их вкратце была упомянута в слайде “2.3.1. Известные подходы к решению общезначимых проблем”, и сравниваются посему не продукты /платформы /приложения /сервисы /технологии, а способы /виды /типы /подходы /традиции принятия решений общезначимых проблем.</a:t>
            </a:r>
            <a:endParaRPr lang="ru-RU" sz="1200" dirty="0"/>
          </a:p>
          <a:p>
            <a:r>
              <a:rPr lang="ru-RU" sz="1200" dirty="0"/>
              <a:t>  Вот их перечень (в порядке, представленной столбцами в таблице на след.слайде):</a:t>
            </a:r>
          </a:p>
          <a:p>
            <a:r>
              <a:rPr lang="ru-RU" sz="1200" dirty="0"/>
              <a:t>1) технология СокРатиЯ (СоКрат&amp;Я),</a:t>
            </a:r>
          </a:p>
          <a:p>
            <a:r>
              <a:rPr lang="ru-RU" sz="1200" dirty="0"/>
              <a:t>2) платформы совместного принятия решений проблем и многосторонних переговоров (автоматизация применяемых в офлайне способов с поддержкой ИИ, виртуальных фасилитаторов и т.п.),</a:t>
            </a:r>
          </a:p>
          <a:p>
            <a:r>
              <a:rPr lang="ru-RU" sz="1200" dirty="0"/>
              <a:t>3) технологии достижения консенсуса, известные в среде практикующих его как основной способ принятия совместных решений (анархисты, синдикалисты, квакеры, некоторые племена и общины),</a:t>
            </a:r>
          </a:p>
          <a:p>
            <a:r>
              <a:rPr lang="ru-RU" sz="1200" dirty="0"/>
              <a:t>4) алгоритмы, разработанные в теории социального выбора (справедливого дележа, справедливого распределения, и пр.),</a:t>
            </a:r>
          </a:p>
          <a:p>
            <a:r>
              <a:rPr lang="ru-RU" sz="1200" dirty="0"/>
              <a:t>5) алгоритмы, разработанные в теории группового выбора (выбор из альтернатив на основе ранжирования предпочтений),</a:t>
            </a:r>
          </a:p>
          <a:p>
            <a:r>
              <a:rPr lang="ru-RU" sz="1200" dirty="0"/>
              <a:t>6) способы принятия решений голосованием (известно их очень много самых разных),</a:t>
            </a:r>
          </a:p>
          <a:p>
            <a:r>
              <a:rPr lang="ru-RU" sz="1200" dirty="0"/>
              <a:t>7) делегирование права на принятие решений избираемым или назначаемым лицам (чиновникам, депутатам, судьям и пр.),</a:t>
            </a:r>
          </a:p>
          <a:p>
            <a:r>
              <a:rPr lang="ru-RU" sz="1200" dirty="0"/>
              <a:t>8) ожидаемые разработки искусственного интеллекта (экспертные системы, нейросети, пр.), специализирующиеся на принятии решений на основе накопленного людьми опыта принятия решений общезначимых проблем.</a:t>
            </a:r>
          </a:p>
          <a:p>
            <a:r>
              <a:rPr lang="ru-RU" sz="1200" dirty="0"/>
              <a:t/>
            </a:r>
            <a:br>
              <a:rPr lang="ru-RU" sz="1200" dirty="0"/>
            </a:br>
            <a:r>
              <a:rPr lang="ru-RU" sz="1200" dirty="0"/>
              <a:t>  На след.слайде представлен скриншот лишь нижней части (дабы уместить на слайде)  и “подвал” конкурентного анализа в табличном формате плюс диаграмма визуализации относительных значений интегрального показателя преимуществ каждого подхода (методика расчета придумана мною, как и вся схема отражения результатов проводимого анализа, - все оценки, коэффициенты и веса, естественно, субъективны, но уже предпринимаются усилия по их объективации обсуждением среди заинтересованных участников НИР, прошло уже несколько обсуждений, ссылки на часть из них, как и на иные использованные при еще не завершенном анализе материалы</a:t>
            </a:r>
            <a:r>
              <a:rPr lang="ru-RU" sz="1200" dirty="0" smtClean="0"/>
              <a:t>). Я </a:t>
            </a:r>
            <a:r>
              <a:rPr lang="ru-RU" sz="1200" dirty="0"/>
              <a:t>намерен периодически пополнять и совершенствовать этот анализ по мере изучения зарубежных потенциальных конкурентов, - в России таковых мне пока не удалось найти. Текущее же состояние знакомящийся с данной Презентацией может найти здесь -</a:t>
            </a:r>
            <a:r>
              <a:rPr lang="ru-RU" sz="1200" dirty="0">
                <a:hlinkClick r:id="rId3"/>
              </a:rPr>
              <a:t> https://docs.google.com/spreadsheets/d/1DYtyQBKXNuzAfjCu2xlEruxFW9p-_DG4/edit#gid=1625229144</a:t>
            </a:r>
            <a:r>
              <a:rPr lang="ru-RU" sz="1200" dirty="0"/>
              <a:t> .</a:t>
            </a:r>
            <a:br>
              <a:rPr lang="ru-RU" sz="1200" dirty="0"/>
            </a:br>
            <a:endParaRPr lang="ru-RU" sz="1200" b="1" dirty="0" smtClean="0">
              <a:ea typeface="Verdana"/>
              <a:cs typeface="Verdana"/>
              <a:sym typeface="Verdana"/>
            </a:endParaRPr>
          </a:p>
        </p:txBody>
      </p:sp>
      <p:sp>
        <p:nvSpPr>
          <p:cNvPr id="4" name="AutoShape 4" descr="ВЭБ.РФ - продукты финансирования бизнеса от государственной корпорации  развития России"/>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10" name="Номер слайда 9">
            <a:extLst>
              <a:ext uri="{FF2B5EF4-FFF2-40B4-BE49-F238E27FC236}">
                <a16:creationId xmlns:a16="http://schemas.microsoft.com/office/drawing/2014/main" xmlns="" id="{DD6A7A25-1C27-410F-8006-1973D6E19CDA}"/>
              </a:ext>
            </a:extLst>
          </p:cNvPr>
          <p:cNvSpPr>
            <a:spLocks noGrp="1"/>
          </p:cNvSpPr>
          <p:nvPr>
            <p:ph type="sldNum" sz="quarter" idx="12"/>
          </p:nvPr>
        </p:nvSpPr>
        <p:spPr/>
        <p:txBody>
          <a:bodyPr/>
          <a:lstStyle/>
          <a:p>
            <a:pPr marL="0" marR="0" lvl="0" indent="0" algn="ctr" defTabSz="914220" rtl="0" eaLnBrk="1" fontAlgn="auto" latinLnBrk="0" hangingPunct="1">
              <a:lnSpc>
                <a:spcPct val="100000"/>
              </a:lnSpc>
              <a:spcBef>
                <a:spcPts val="0"/>
              </a:spcBef>
              <a:spcAft>
                <a:spcPts val="0"/>
              </a:spcAft>
              <a:buClrTx/>
              <a:buSzTx/>
              <a:buFontTx/>
              <a:buNone/>
              <a:tabLst/>
              <a:defRPr/>
            </a:pPr>
            <a:fld id="{F4B77357-3DE0-4187-8384-A70FA83CB55C}" type="slidenum">
              <a:rPr kumimoji="0" lang="ru-RU" sz="997" b="0" i="0" u="none" strike="noStrike" kern="1200" cap="none" spc="0" normalizeH="0" baseline="0" noProof="0" smtClean="0">
                <a:ln>
                  <a:noFill/>
                </a:ln>
                <a:solidFill>
                  <a:srgbClr val="44546A"/>
                </a:solidFill>
                <a:effectLst/>
                <a:uLnTx/>
                <a:uFillTx/>
                <a:latin typeface="Cera Pro"/>
                <a:ea typeface="+mn-ea"/>
                <a:cs typeface="+mn-cs"/>
              </a:rPr>
              <a:pPr marL="0" marR="0" lvl="0" indent="0" algn="ctr" defTabSz="914220" rtl="0" eaLnBrk="1" fontAlgn="auto" latinLnBrk="0" hangingPunct="1">
                <a:lnSpc>
                  <a:spcPct val="100000"/>
                </a:lnSpc>
                <a:spcBef>
                  <a:spcPts val="0"/>
                </a:spcBef>
                <a:spcAft>
                  <a:spcPts val="0"/>
                </a:spcAft>
                <a:buClrTx/>
                <a:buSzTx/>
                <a:buFontTx/>
                <a:buNone/>
                <a:tabLst/>
                <a:defRPr/>
              </a:pPr>
              <a:t>15</a:t>
            </a:fld>
            <a:endParaRPr kumimoji="0" lang="ru-RU" sz="997" b="0" i="0" u="none" strike="noStrike" kern="1200" cap="none" spc="0" normalizeH="0" baseline="0" noProof="0">
              <a:ln>
                <a:noFill/>
              </a:ln>
              <a:solidFill>
                <a:srgbClr val="44546A"/>
              </a:solidFill>
              <a:effectLst/>
              <a:uLnTx/>
              <a:uFillTx/>
              <a:latin typeface="Cera Pro"/>
              <a:ea typeface="+mn-ea"/>
              <a:cs typeface="+mn-cs"/>
            </a:endParaRPr>
          </a:p>
        </p:txBody>
      </p:sp>
      <p:sp>
        <p:nvSpPr>
          <p:cNvPr id="41" name="Заголовок 5">
            <a:extLst>
              <a:ext uri="{FF2B5EF4-FFF2-40B4-BE49-F238E27FC236}">
                <a16:creationId xmlns:a16="http://schemas.microsoft.com/office/drawing/2014/main" xmlns="" id="{BF81687F-2616-4BA8-B50C-C1C05B322B7B}"/>
              </a:ext>
            </a:extLst>
          </p:cNvPr>
          <p:cNvSpPr>
            <a:spLocks noGrp="1"/>
          </p:cNvSpPr>
          <p:nvPr>
            <p:ph type="title"/>
          </p:nvPr>
        </p:nvSpPr>
        <p:spPr/>
        <p:txBody>
          <a:bodyPr>
            <a:normAutofit fontScale="90000"/>
          </a:bodyPr>
          <a:lstStyle/>
          <a:p>
            <a:r>
              <a:rPr lang="ru-RU" dirty="0" smtClean="0">
                <a:solidFill>
                  <a:schemeClr val="bg1"/>
                </a:solidFill>
                <a:ea typeface="Verdana" panose="020B0604030504040204" pitchFamily="34" charset="0"/>
              </a:rPr>
              <a:t>05 Конкуренты</a:t>
            </a:r>
            <a:r>
              <a:rPr lang="ru-RU" sz="2200" dirty="0">
                <a:solidFill>
                  <a:schemeClr val="bg1"/>
                </a:solidFill>
                <a:ea typeface="Verdana" panose="020B0604030504040204" pitchFamily="34" charset="0"/>
              </a:rPr>
              <a:t>. </a:t>
            </a:r>
            <a:r>
              <a:rPr lang="ru-RU" sz="2200" dirty="0" smtClean="0">
                <a:solidFill>
                  <a:schemeClr val="bg1"/>
                </a:solidFill>
                <a:ea typeface="Verdana" panose="020B0604030504040204" pitchFamily="34" charset="0"/>
              </a:rPr>
              <a:t>  5.2</a:t>
            </a:r>
            <a:r>
              <a:rPr lang="ru-RU" sz="2200" dirty="0">
                <a:solidFill>
                  <a:schemeClr val="bg1"/>
                </a:solidFill>
                <a:ea typeface="Verdana" panose="020B0604030504040204" pitchFamily="34" charset="0"/>
              </a:rPr>
              <a:t>. Определение конкурентов</a:t>
            </a:r>
          </a:p>
        </p:txBody>
      </p:sp>
    </p:spTree>
    <p:extLst>
      <p:ext uri="{BB962C8B-B14F-4D97-AF65-F5344CB8AC3E}">
        <p14:creationId xmlns:p14="http://schemas.microsoft.com/office/powerpoint/2010/main" val="385498589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
        <p:cNvGrpSpPr/>
        <p:nvPr/>
      </p:nvGrpSpPr>
      <p:grpSpPr>
        <a:xfrm>
          <a:off x="0" y="0"/>
          <a:ext cx="0" cy="0"/>
          <a:chOff x="0" y="0"/>
          <a:chExt cx="0" cy="0"/>
        </a:xfrm>
      </p:grpSpPr>
      <p:sp>
        <p:nvSpPr>
          <p:cNvPr id="4" name="AutoShape 4" descr="ВЭБ.РФ - продукты финансирования бизнеса от государственной корпорации  развития России"/>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10" name="Номер слайда 9">
            <a:extLst>
              <a:ext uri="{FF2B5EF4-FFF2-40B4-BE49-F238E27FC236}">
                <a16:creationId xmlns:a16="http://schemas.microsoft.com/office/drawing/2014/main" xmlns="" id="{DD6A7A25-1C27-410F-8006-1973D6E19CDA}"/>
              </a:ext>
            </a:extLst>
          </p:cNvPr>
          <p:cNvSpPr>
            <a:spLocks noGrp="1"/>
          </p:cNvSpPr>
          <p:nvPr>
            <p:ph type="sldNum" sz="quarter" idx="12"/>
          </p:nvPr>
        </p:nvSpPr>
        <p:spPr/>
        <p:txBody>
          <a:bodyPr/>
          <a:lstStyle/>
          <a:p>
            <a:pPr marL="0" marR="0" lvl="0" indent="0" algn="ctr" defTabSz="914220" rtl="0" eaLnBrk="1" fontAlgn="auto" latinLnBrk="0" hangingPunct="1">
              <a:lnSpc>
                <a:spcPct val="100000"/>
              </a:lnSpc>
              <a:spcBef>
                <a:spcPts val="0"/>
              </a:spcBef>
              <a:spcAft>
                <a:spcPts val="0"/>
              </a:spcAft>
              <a:buClrTx/>
              <a:buSzTx/>
              <a:buFontTx/>
              <a:buNone/>
              <a:tabLst/>
              <a:defRPr/>
            </a:pPr>
            <a:fld id="{F4B77357-3DE0-4187-8384-A70FA83CB55C}" type="slidenum">
              <a:rPr kumimoji="0" lang="ru-RU" sz="997" b="0" i="0" u="none" strike="noStrike" kern="1200" cap="none" spc="0" normalizeH="0" baseline="0" noProof="0" smtClean="0">
                <a:ln>
                  <a:noFill/>
                </a:ln>
                <a:solidFill>
                  <a:srgbClr val="44546A"/>
                </a:solidFill>
                <a:effectLst/>
                <a:uLnTx/>
                <a:uFillTx/>
                <a:latin typeface="Cera Pro"/>
                <a:ea typeface="+mn-ea"/>
                <a:cs typeface="+mn-cs"/>
              </a:rPr>
              <a:pPr marL="0" marR="0" lvl="0" indent="0" algn="ctr" defTabSz="914220" rtl="0" eaLnBrk="1" fontAlgn="auto" latinLnBrk="0" hangingPunct="1">
                <a:lnSpc>
                  <a:spcPct val="100000"/>
                </a:lnSpc>
                <a:spcBef>
                  <a:spcPts val="0"/>
                </a:spcBef>
                <a:spcAft>
                  <a:spcPts val="0"/>
                </a:spcAft>
                <a:buClrTx/>
                <a:buSzTx/>
                <a:buFontTx/>
                <a:buNone/>
                <a:tabLst/>
                <a:defRPr/>
              </a:pPr>
              <a:t>16</a:t>
            </a:fld>
            <a:endParaRPr kumimoji="0" lang="ru-RU" sz="997" b="0" i="0" u="none" strike="noStrike" kern="1200" cap="none" spc="0" normalizeH="0" baseline="0" noProof="0">
              <a:ln>
                <a:noFill/>
              </a:ln>
              <a:solidFill>
                <a:srgbClr val="44546A"/>
              </a:solidFill>
              <a:effectLst/>
              <a:uLnTx/>
              <a:uFillTx/>
              <a:latin typeface="Cera Pro"/>
              <a:ea typeface="+mn-ea"/>
              <a:cs typeface="+mn-cs"/>
            </a:endParaRPr>
          </a:p>
        </p:txBody>
      </p:sp>
      <p:sp>
        <p:nvSpPr>
          <p:cNvPr id="41" name="Заголовок 5">
            <a:extLst>
              <a:ext uri="{FF2B5EF4-FFF2-40B4-BE49-F238E27FC236}">
                <a16:creationId xmlns:a16="http://schemas.microsoft.com/office/drawing/2014/main" xmlns="" id="{BF81687F-2616-4BA8-B50C-C1C05B322B7B}"/>
              </a:ext>
            </a:extLst>
          </p:cNvPr>
          <p:cNvSpPr>
            <a:spLocks noGrp="1"/>
          </p:cNvSpPr>
          <p:nvPr>
            <p:ph type="title"/>
          </p:nvPr>
        </p:nvSpPr>
        <p:spPr>
          <a:xfrm>
            <a:off x="873369" y="192395"/>
            <a:ext cx="11038408" cy="393087"/>
          </a:xfrm>
        </p:spPr>
        <p:txBody>
          <a:bodyPr>
            <a:normAutofit fontScale="90000"/>
          </a:bodyPr>
          <a:lstStyle/>
          <a:p>
            <a:r>
              <a:rPr lang="ru-RU" dirty="0" smtClean="0">
                <a:solidFill>
                  <a:schemeClr val="bg1"/>
                </a:solidFill>
                <a:ea typeface="Verdana" panose="020B0604030504040204" pitchFamily="34" charset="0"/>
              </a:rPr>
              <a:t>05 Конкуренты</a:t>
            </a:r>
            <a:r>
              <a:rPr lang="ru-RU" sz="2200" dirty="0">
                <a:solidFill>
                  <a:schemeClr val="bg1"/>
                </a:solidFill>
                <a:ea typeface="Verdana" panose="020B0604030504040204" pitchFamily="34" charset="0"/>
              </a:rPr>
              <a:t>. </a:t>
            </a:r>
            <a:r>
              <a:rPr lang="ru-RU" sz="2200" dirty="0" smtClean="0">
                <a:solidFill>
                  <a:schemeClr val="bg1"/>
                </a:solidFill>
                <a:ea typeface="Verdana" panose="020B0604030504040204" pitchFamily="34" charset="0"/>
              </a:rPr>
              <a:t>  5.3</a:t>
            </a:r>
            <a:r>
              <a:rPr lang="ru-RU" sz="2200" dirty="0">
                <a:solidFill>
                  <a:schemeClr val="bg1"/>
                </a:solidFill>
                <a:ea typeface="Verdana" panose="020B0604030504040204" pitchFamily="34" charset="0"/>
              </a:rPr>
              <a:t>. Конкурентный анализ рынка</a:t>
            </a:r>
          </a:p>
        </p:txBody>
      </p:sp>
      <p:pic>
        <p:nvPicPr>
          <p:cNvPr id="1028" name="Picture 4" descr="https://lh7-us.googleusercontent.com/docsz/AD_4nXd-a9U8-wBLbDJFjA9SXqQgvR8NBA8j5k4FZEbBSoeCvUReTIf7MpPtwEMZXds0GSAsjNtOx0UDuUKc0a-Md4qJm6JaSs0n_8T2olunxlkgiw5qFCmZHO3DqyoxcWtrNYudMhfYjjK3AlgFNkxZxWO6CPA?key=DCnqhd-CTa86EX_02V8a_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0667" y="644769"/>
            <a:ext cx="10368963" cy="59670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3453189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
        <p:cNvGrpSpPr/>
        <p:nvPr/>
      </p:nvGrpSpPr>
      <p:grpSpPr>
        <a:xfrm>
          <a:off x="0" y="0"/>
          <a:ext cx="0" cy="0"/>
          <a:chOff x="0" y="0"/>
          <a:chExt cx="0" cy="0"/>
        </a:xfrm>
      </p:grpSpPr>
      <p:sp>
        <p:nvSpPr>
          <p:cNvPr id="47" name="Прямоугольник: скругленные углы 13">
            <a:extLst>
              <a:ext uri="{FF2B5EF4-FFF2-40B4-BE49-F238E27FC236}">
                <a16:creationId xmlns:a16="http://schemas.microsoft.com/office/drawing/2014/main" xmlns="" id="{A7377AF5-EC14-4E3E-869F-BDD51AF8F69F}"/>
              </a:ext>
            </a:extLst>
          </p:cNvPr>
          <p:cNvSpPr/>
          <p:nvPr/>
        </p:nvSpPr>
        <p:spPr>
          <a:xfrm>
            <a:off x="307975" y="926123"/>
            <a:ext cx="11537950" cy="5490551"/>
          </a:xfrm>
          <a:prstGeom prst="roundRect">
            <a:avLst>
              <a:gd name="adj" fmla="val 11225"/>
            </a:avLst>
          </a:prstGeom>
          <a:solidFill>
            <a:srgbClr val="B48CFE">
              <a:alpha val="5000"/>
            </a:srgbClr>
          </a:solidFill>
          <a:ln>
            <a:gradFill>
              <a:gsLst>
                <a:gs pos="0">
                  <a:schemeClr val="bg1"/>
                </a:gs>
                <a:gs pos="100000">
                  <a:schemeClr val="bg1">
                    <a:alpha val="0"/>
                  </a:schemeClr>
                </a:gs>
              </a:gsLst>
              <a:lin ang="4200000" scaled="0"/>
            </a:grad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72000" rtlCol="0" anchor="t" anchorCtr="0"/>
          <a:lstStyle/>
          <a:p>
            <a:pPr>
              <a:spcAft>
                <a:spcPts val="1200"/>
              </a:spcAft>
            </a:pPr>
            <a:r>
              <a:rPr lang="ru-RU" b="1" dirty="0" smtClean="0">
                <a:solidFill>
                  <a:schemeClr val="bg1"/>
                </a:solidFill>
                <a:ea typeface="Verdana" panose="020B0604030504040204" pitchFamily="34" charset="0"/>
              </a:rPr>
              <a:t>                                  6.1</a:t>
            </a:r>
            <a:r>
              <a:rPr lang="ru-RU" b="1" dirty="0">
                <a:solidFill>
                  <a:schemeClr val="bg1"/>
                </a:solidFill>
                <a:ea typeface="Verdana" panose="020B0604030504040204" pitchFamily="34" charset="0"/>
              </a:rPr>
              <a:t>. Финансовые показатели проекта</a:t>
            </a:r>
          </a:p>
          <a:p>
            <a:pPr marL="171450" indent="-171450">
              <a:spcAft>
                <a:spcPts val="1200"/>
              </a:spcAft>
              <a:buFont typeface="Arial" panose="020B0604020202020204" pitchFamily="34" charset="0"/>
              <a:buChar char="•"/>
            </a:pPr>
            <a:r>
              <a:rPr lang="ru-RU" sz="1000" dirty="0">
                <a:solidFill>
                  <a:schemeClr val="bg1"/>
                </a:solidFill>
                <a:ea typeface="Verdana" panose="020B0604030504040204" pitchFamily="34" charset="0"/>
              </a:rPr>
              <a:t>(Покажите финансовую модель при наличии)</a:t>
            </a:r>
          </a:p>
          <a:p>
            <a:pPr>
              <a:spcAft>
                <a:spcPts val="1200"/>
              </a:spcAft>
            </a:pPr>
            <a:r>
              <a:rPr lang="ru-RU" sz="1200" dirty="0" smtClean="0">
                <a:solidFill>
                  <a:schemeClr val="bg1"/>
                </a:solidFill>
                <a:ea typeface="Verdana" panose="020B0604030504040204" pitchFamily="34" charset="0"/>
              </a:rPr>
              <a:t>  Ничего </a:t>
            </a:r>
            <a:r>
              <a:rPr lang="ru-RU" sz="1200" dirty="0">
                <a:solidFill>
                  <a:schemeClr val="bg1"/>
                </a:solidFill>
                <a:ea typeface="Verdana" panose="020B0604030504040204" pitchFamily="34" charset="0"/>
              </a:rPr>
              <a:t>сказать по этой части не могу, даже если это когда-то и будет возможным для такого проекта, в чем я очень сомневаюсь, но явно не сейчас.</a:t>
            </a:r>
          </a:p>
          <a:p>
            <a:pPr>
              <a:spcAft>
                <a:spcPts val="1200"/>
              </a:spcAft>
            </a:pPr>
            <a:endParaRPr lang="ru-RU" sz="1200" dirty="0">
              <a:solidFill>
                <a:schemeClr val="bg1"/>
              </a:solidFill>
              <a:ea typeface="Verdana" panose="020B0604030504040204" pitchFamily="34" charset="0"/>
            </a:endParaRPr>
          </a:p>
          <a:p>
            <a:pPr>
              <a:spcAft>
                <a:spcPts val="1200"/>
              </a:spcAft>
            </a:pPr>
            <a:r>
              <a:rPr lang="ru-RU" b="1" dirty="0" smtClean="0">
                <a:solidFill>
                  <a:schemeClr val="bg1"/>
                </a:solidFill>
                <a:ea typeface="Verdana" panose="020B0604030504040204" pitchFamily="34" charset="0"/>
              </a:rPr>
              <a:t>                                             6.2</a:t>
            </a:r>
            <a:r>
              <a:rPr lang="ru-RU" b="1" dirty="0">
                <a:solidFill>
                  <a:schemeClr val="bg1"/>
                </a:solidFill>
                <a:ea typeface="Verdana" panose="020B0604030504040204" pitchFamily="34" charset="0"/>
              </a:rPr>
              <a:t>. Юнит-экономика</a:t>
            </a:r>
          </a:p>
          <a:p>
            <a:pPr marL="171450" indent="-171450">
              <a:spcAft>
                <a:spcPts val="1200"/>
              </a:spcAft>
              <a:buFont typeface="Arial" panose="020B0604020202020204" pitchFamily="34" charset="0"/>
              <a:buChar char="•"/>
            </a:pPr>
            <a:r>
              <a:rPr lang="ru-RU" sz="1000" dirty="0">
                <a:solidFill>
                  <a:schemeClr val="bg1"/>
                </a:solidFill>
                <a:ea typeface="Verdana" panose="020B0604030504040204" pitchFamily="34" charset="0"/>
              </a:rPr>
              <a:t>(Опишите, сколько ваш проект зарабатывает, заработает или потеряет в будущем с одного продукта или клиента. Обычно юнитом выбирают то, что собираются масштабировать в будущем)</a:t>
            </a:r>
          </a:p>
          <a:p>
            <a:pPr>
              <a:spcAft>
                <a:spcPts val="1200"/>
              </a:spcAft>
            </a:pPr>
            <a:r>
              <a:rPr lang="ru-RU" sz="1200" dirty="0" smtClean="0">
                <a:solidFill>
                  <a:schemeClr val="bg1"/>
                </a:solidFill>
                <a:ea typeface="Verdana" panose="020B0604030504040204" pitchFamily="34" charset="0"/>
              </a:rPr>
              <a:t>  На </a:t>
            </a:r>
            <a:r>
              <a:rPr lang="ru-RU" sz="1200" dirty="0">
                <a:solidFill>
                  <a:schemeClr val="bg1"/>
                </a:solidFill>
                <a:ea typeface="Verdana" panose="020B0604030504040204" pitchFamily="34" charset="0"/>
              </a:rPr>
              <a:t>этот вопрос невозможно ответить в принципе, поскольку не к чему применить это понятие в данном проекте, - он будет зарабатывать не с продукта, не с клиента, не с чего-либо известного с практики, а с процесса, и процессы могут приносить доходы отличающиеся размером в несколько порядков, т.е. в сотни и даже тысячи крат</a:t>
            </a:r>
            <a:r>
              <a:rPr lang="ru-RU" sz="1200" dirty="0" smtClean="0">
                <a:solidFill>
                  <a:schemeClr val="bg1"/>
                </a:solidFill>
                <a:ea typeface="Verdana" panose="020B0604030504040204" pitchFamily="34" charset="0"/>
              </a:rPr>
              <a:t>.</a:t>
            </a:r>
            <a:r>
              <a:rPr lang="ru-RU" sz="1100" dirty="0"/>
              <a:t/>
            </a:r>
            <a:br>
              <a:rPr lang="ru-RU" sz="1100" dirty="0"/>
            </a:br>
            <a:endParaRPr lang="ru-RU" sz="1100" b="1" dirty="0" smtClean="0">
              <a:ea typeface="Verdana"/>
              <a:cs typeface="Verdana"/>
              <a:sym typeface="Verdana"/>
            </a:endParaRPr>
          </a:p>
        </p:txBody>
      </p:sp>
      <p:sp>
        <p:nvSpPr>
          <p:cNvPr id="4" name="AutoShape 4" descr="ВЭБ.РФ - продукты финансирования бизнеса от государственной корпорации  развития России"/>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10" name="Номер слайда 9">
            <a:extLst>
              <a:ext uri="{FF2B5EF4-FFF2-40B4-BE49-F238E27FC236}">
                <a16:creationId xmlns:a16="http://schemas.microsoft.com/office/drawing/2014/main" xmlns="" id="{DD6A7A25-1C27-410F-8006-1973D6E19CDA}"/>
              </a:ext>
            </a:extLst>
          </p:cNvPr>
          <p:cNvSpPr>
            <a:spLocks noGrp="1"/>
          </p:cNvSpPr>
          <p:nvPr>
            <p:ph type="sldNum" sz="quarter" idx="12"/>
          </p:nvPr>
        </p:nvSpPr>
        <p:spPr/>
        <p:txBody>
          <a:bodyPr/>
          <a:lstStyle/>
          <a:p>
            <a:pPr marL="0" marR="0" lvl="0" indent="0" algn="ctr" defTabSz="914220" rtl="0" eaLnBrk="1" fontAlgn="auto" latinLnBrk="0" hangingPunct="1">
              <a:lnSpc>
                <a:spcPct val="100000"/>
              </a:lnSpc>
              <a:spcBef>
                <a:spcPts val="0"/>
              </a:spcBef>
              <a:spcAft>
                <a:spcPts val="0"/>
              </a:spcAft>
              <a:buClrTx/>
              <a:buSzTx/>
              <a:buFontTx/>
              <a:buNone/>
              <a:tabLst/>
              <a:defRPr/>
            </a:pPr>
            <a:fld id="{F4B77357-3DE0-4187-8384-A70FA83CB55C}" type="slidenum">
              <a:rPr kumimoji="0" lang="ru-RU" sz="997" b="0" i="0" u="none" strike="noStrike" kern="1200" cap="none" spc="0" normalizeH="0" baseline="0" noProof="0" smtClean="0">
                <a:ln>
                  <a:noFill/>
                </a:ln>
                <a:solidFill>
                  <a:srgbClr val="44546A"/>
                </a:solidFill>
                <a:effectLst/>
                <a:uLnTx/>
                <a:uFillTx/>
                <a:latin typeface="Cera Pro"/>
                <a:ea typeface="+mn-ea"/>
                <a:cs typeface="+mn-cs"/>
              </a:rPr>
              <a:pPr marL="0" marR="0" lvl="0" indent="0" algn="ctr" defTabSz="914220" rtl="0" eaLnBrk="1" fontAlgn="auto" latinLnBrk="0" hangingPunct="1">
                <a:lnSpc>
                  <a:spcPct val="100000"/>
                </a:lnSpc>
                <a:spcBef>
                  <a:spcPts val="0"/>
                </a:spcBef>
                <a:spcAft>
                  <a:spcPts val="0"/>
                </a:spcAft>
                <a:buClrTx/>
                <a:buSzTx/>
                <a:buFontTx/>
                <a:buNone/>
                <a:tabLst/>
                <a:defRPr/>
              </a:pPr>
              <a:t>17</a:t>
            </a:fld>
            <a:endParaRPr kumimoji="0" lang="ru-RU" sz="997" b="0" i="0" u="none" strike="noStrike" kern="1200" cap="none" spc="0" normalizeH="0" baseline="0" noProof="0">
              <a:ln>
                <a:noFill/>
              </a:ln>
              <a:solidFill>
                <a:srgbClr val="44546A"/>
              </a:solidFill>
              <a:effectLst/>
              <a:uLnTx/>
              <a:uFillTx/>
              <a:latin typeface="Cera Pro"/>
              <a:ea typeface="+mn-ea"/>
              <a:cs typeface="+mn-cs"/>
            </a:endParaRPr>
          </a:p>
        </p:txBody>
      </p:sp>
      <p:sp>
        <p:nvSpPr>
          <p:cNvPr id="41" name="Заголовок 5">
            <a:extLst>
              <a:ext uri="{FF2B5EF4-FFF2-40B4-BE49-F238E27FC236}">
                <a16:creationId xmlns:a16="http://schemas.microsoft.com/office/drawing/2014/main" xmlns="" id="{BF81687F-2616-4BA8-B50C-C1C05B322B7B}"/>
              </a:ext>
            </a:extLst>
          </p:cNvPr>
          <p:cNvSpPr>
            <a:spLocks noGrp="1"/>
          </p:cNvSpPr>
          <p:nvPr>
            <p:ph type="title"/>
          </p:nvPr>
        </p:nvSpPr>
        <p:spPr/>
        <p:txBody>
          <a:bodyPr>
            <a:normAutofit fontScale="90000"/>
          </a:bodyPr>
          <a:lstStyle/>
          <a:p>
            <a:r>
              <a:rPr lang="ru-RU" dirty="0" smtClean="0">
                <a:solidFill>
                  <a:schemeClr val="bg1"/>
                </a:solidFill>
                <a:ea typeface="Verdana" panose="020B0604030504040204" pitchFamily="34" charset="0"/>
              </a:rPr>
              <a:t>06 Финансы</a:t>
            </a:r>
            <a:endParaRPr lang="ru-RU" dirty="0">
              <a:solidFill>
                <a:schemeClr val="bg1"/>
              </a:solidFill>
              <a:ea typeface="Verdana" panose="020B0604030504040204" pitchFamily="34" charset="0"/>
            </a:endParaRPr>
          </a:p>
        </p:txBody>
      </p:sp>
    </p:spTree>
    <p:extLst>
      <p:ext uri="{BB962C8B-B14F-4D97-AF65-F5344CB8AC3E}">
        <p14:creationId xmlns:p14="http://schemas.microsoft.com/office/powerpoint/2010/main" val="379159109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
        <p:cNvGrpSpPr/>
        <p:nvPr/>
      </p:nvGrpSpPr>
      <p:grpSpPr>
        <a:xfrm>
          <a:off x="0" y="0"/>
          <a:ext cx="0" cy="0"/>
          <a:chOff x="0" y="0"/>
          <a:chExt cx="0" cy="0"/>
        </a:xfrm>
      </p:grpSpPr>
      <p:sp>
        <p:nvSpPr>
          <p:cNvPr id="47" name="Прямоугольник: скругленные углы 13">
            <a:extLst>
              <a:ext uri="{FF2B5EF4-FFF2-40B4-BE49-F238E27FC236}">
                <a16:creationId xmlns:a16="http://schemas.microsoft.com/office/drawing/2014/main" xmlns="" id="{A7377AF5-EC14-4E3E-869F-BDD51AF8F69F}"/>
              </a:ext>
            </a:extLst>
          </p:cNvPr>
          <p:cNvSpPr/>
          <p:nvPr/>
        </p:nvSpPr>
        <p:spPr>
          <a:xfrm>
            <a:off x="307975" y="926123"/>
            <a:ext cx="11537950" cy="5490551"/>
          </a:xfrm>
          <a:prstGeom prst="roundRect">
            <a:avLst>
              <a:gd name="adj" fmla="val 11225"/>
            </a:avLst>
          </a:prstGeom>
          <a:solidFill>
            <a:srgbClr val="B48CFE">
              <a:alpha val="5000"/>
            </a:srgbClr>
          </a:solidFill>
          <a:ln>
            <a:gradFill>
              <a:gsLst>
                <a:gs pos="0">
                  <a:schemeClr val="bg1"/>
                </a:gs>
                <a:gs pos="100000">
                  <a:schemeClr val="bg1">
                    <a:alpha val="0"/>
                  </a:schemeClr>
                </a:gs>
              </a:gsLst>
              <a:lin ang="4200000" scaled="0"/>
            </a:grad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72000" rtlCol="0" anchor="t" anchorCtr="0"/>
          <a:lstStyle/>
          <a:p>
            <a:pPr marL="171450" indent="-171450">
              <a:spcAft>
                <a:spcPts val="1200"/>
              </a:spcAft>
              <a:buFont typeface="Arial" panose="020B0604020202020204" pitchFamily="34" charset="0"/>
              <a:buChar char="•"/>
            </a:pPr>
            <a:r>
              <a:rPr lang="ru-RU" sz="1000" dirty="0">
                <a:solidFill>
                  <a:schemeClr val="bg1"/>
                </a:solidFill>
                <a:ea typeface="Verdana" panose="020B0604030504040204" pitchFamily="34" charset="0"/>
              </a:rPr>
              <a:t>(Расскажите, как появился проект</a:t>
            </a:r>
            <a:r>
              <a:rPr lang="ru-RU" sz="1000" dirty="0" smtClean="0">
                <a:solidFill>
                  <a:schemeClr val="bg1"/>
                </a:solidFill>
                <a:ea typeface="Verdana" panose="020B0604030504040204" pitchFamily="34" charset="0"/>
              </a:rPr>
              <a:t>)</a:t>
            </a:r>
          </a:p>
          <a:p>
            <a:r>
              <a:rPr lang="ru-RU" sz="1000" dirty="0"/>
              <a:t> </a:t>
            </a:r>
            <a:r>
              <a:rPr lang="ru-RU" sz="1000" dirty="0" smtClean="0"/>
              <a:t>  Тематика </a:t>
            </a:r>
            <a:r>
              <a:rPr lang="ru-RU" sz="1000" dirty="0"/>
              <a:t>дипломной работы в Физтехе в 188-м </a:t>
            </a:r>
            <a:r>
              <a:rPr lang="ru-RU" sz="1000" dirty="0" err="1"/>
              <a:t>сподвигла</a:t>
            </a:r>
            <a:r>
              <a:rPr lang="ru-RU" sz="1000" dirty="0"/>
              <a:t> меня в последующем заняться (в фоновом режиме, любительски, возвращаясь к ней урывками, вплотную удалось заняться лишь на пенсии) задачей, решение которой руководителем дипломной работы заявлялось невозможным (правда, на защите дипломной он уже лишь выразил сомнения, не был категоричен, и даже публично признал свою неправоту в нашем "научном конфликте", но я получил уже заряд на вот уже более трети века, хотя это не единственная моя мотивация, ибо я анархо-коммунист и ищу технические способы приблизить желаемое будущее без необходимости господства одних над другими, по сему поводу у меня немало иных проектов, правда, не столь фундаментальных, но не менее радикальных).</a:t>
            </a:r>
          </a:p>
          <a:p>
            <a:r>
              <a:rPr lang="ru-RU" sz="1000" dirty="0"/>
              <a:t>  И в самом начале речь шла не столько о том, чтобы обеспечить выгоду каждого участника, на его личный субъективный взгляд, в итоговом решении, а лишь о том, чтобы оно воспринималось ими как наиболее справедливое, то есть привносилась претензия на знание того, что является справедливым и правильным, - ошибка которую и поныне допускают практически все, кто пытается подступиться к решение задачи группового/коллективного выбора.</a:t>
            </a:r>
          </a:p>
          <a:p>
            <a:r>
              <a:rPr lang="ru-RU" sz="1000" dirty="0"/>
              <a:t/>
            </a:r>
            <a:br>
              <a:rPr lang="ru-RU" sz="1000" dirty="0"/>
            </a:br>
            <a:r>
              <a:rPr lang="ru-RU" sz="1000" dirty="0"/>
              <a:t>  В 2014-м, будучи в Москве, даже пытался сформировать стартап (программистов нашел на </a:t>
            </a:r>
            <a:r>
              <a:rPr lang="ru-RU" sz="1000" dirty="0" err="1"/>
              <a:t>хакатонах</a:t>
            </a:r>
            <a:r>
              <a:rPr lang="ru-RU" sz="1000" dirty="0"/>
              <a:t> во ФРИИ, но инвесторы различных площадок, с которыми я беседовал тогда, не поверили в задачу, поскольку нигде аналогичного они найти не могли, в </a:t>
            </a:r>
            <a:r>
              <a:rPr lang="ru-RU" sz="1000" dirty="0" err="1"/>
              <a:t>т.ч</a:t>
            </a:r>
            <a:r>
              <a:rPr lang="ru-RU" sz="1000" dirty="0"/>
              <a:t>. и в силиконовой долине, к тому же обозначились и опасения политического характера, ибо решенная задача может </a:t>
            </a:r>
            <a:r>
              <a:rPr lang="ru-RU" sz="1000" dirty="0" smtClean="0"/>
              <a:t>снивелировать </a:t>
            </a:r>
            <a:r>
              <a:rPr lang="ru-RU" sz="1000" dirty="0"/>
              <a:t>со временем потребность в чиновничестве, законодателях и, возможно, в судьях, понимание чего может спровоцировать негативную реакцию властей). </a:t>
            </a:r>
          </a:p>
          <a:p>
            <a:r>
              <a:rPr lang="ru-RU" sz="1000" dirty="0"/>
              <a:t>  Предпринял тогда же несколько попыток познакомить со своими наработками профессиональных </a:t>
            </a:r>
            <a:r>
              <a:rPr lang="ru-RU" sz="1000" dirty="0" smtClean="0"/>
              <a:t>конфликтологов </a:t>
            </a:r>
            <a:r>
              <a:rPr lang="ru-RU" sz="1000" dirty="0"/>
              <a:t>со степенями, но несмотря на отсутствие (кстати, и поныне) на планете технологии гарантированного разрешения конфликтов встретил категорический отказ даже познакомиться с материалом в устной или письменной форме (в тот период акцент в моей технологии был на разрешении конфликтов, сохранилось даже письмо в Яндекс с подробным описанием возможного стартапа именно в этом ракурсе, акцент же на согласовании интересов неограниченного числа лиц появился несколько позже).</a:t>
            </a:r>
          </a:p>
          <a:p>
            <a:r>
              <a:rPr lang="ru-RU" sz="1000" dirty="0"/>
              <a:t>  Тогда же я вел базу (электронную таблицу) в несколько сотен экземпляров просмотренной или проработанной литературы (со своими оценками и резюме, цитатами и пр.) на темы </a:t>
            </a:r>
            <a:r>
              <a:rPr lang="ru-RU" sz="1000" dirty="0" err="1"/>
              <a:t>конфликтологии</a:t>
            </a:r>
            <a:r>
              <a:rPr lang="ru-RU" sz="1000" dirty="0"/>
              <a:t>, переговоров, теории коллективного выбора и прочих смежных к изложенной проблеме дисциплин (вести эту таблицу я перестал, когда на 3-м месяце ежедневного сидения в </a:t>
            </a:r>
            <a:r>
              <a:rPr lang="ru-RU" sz="1000" dirty="0" err="1"/>
              <a:t>Ленинке</a:t>
            </a:r>
            <a:r>
              <a:rPr lang="ru-RU" sz="1000" dirty="0"/>
              <a:t> я заключил, что информация повторяется уже по какому-то кругу и ничего нового и полезного для решения своей задачи я не обнаруживаю).</a:t>
            </a:r>
          </a:p>
          <a:p>
            <a:r>
              <a:rPr lang="ru-RU" sz="1000" dirty="0"/>
              <a:t>  В 90-х я искал что-то, могущее хотя бы отдаленно напоминающее технологию гарантированного разрешения конфликтов и переговорного процесса, выводящего на </a:t>
            </a:r>
            <a:r>
              <a:rPr lang="ru-RU" sz="1000" dirty="0" smtClean="0"/>
              <a:t>общеприемлемый </a:t>
            </a:r>
            <a:r>
              <a:rPr lang="ru-RU" sz="1000" dirty="0"/>
              <a:t>результат, в библиотеке Института социологии РАН, в нулевых и начале десятых - в главных библиотеках Питера и Москвы, затем периодически в интернете, в последнее время иногда часто и подолгу допрашиваю различные версии LM-модели, но пока без успеха. За треть века, хотя и спорадически, сделано немало, всего не перечислить. Ибо решение этой задачи стало базовым смыслом моей жизни.</a:t>
            </a:r>
          </a:p>
          <a:p>
            <a:r>
              <a:rPr lang="ru-RU" sz="1000" dirty="0"/>
              <a:t/>
            </a:r>
            <a:br>
              <a:rPr lang="ru-RU" sz="1000" dirty="0"/>
            </a:br>
            <a:r>
              <a:rPr lang="ru-RU" sz="1000" dirty="0"/>
              <a:t>  И хотя задача и выглядит неразрешимой, но мне кажется, что я нашёл/обнаружил способ ее решения, решения непривычно сложного в предстоящем использовании (чрезмерно много этапов), но вполне работоспособного и реализуемого на практике. Это не значит, что у меня есть ответы на каждый нюанс данной технологии, но ответы на них, по всей видимости, удастся получить лишь в натурном эксперименте, то есть при непосредственной эксплуатации технологии, ибо многое будет зависеть от того к чему готов потребитель (обобщенный потребитель) этой технологии, какие усилия он готов и способен прилагать</a:t>
            </a:r>
            <a:r>
              <a:rPr lang="ru-RU" sz="1000" dirty="0" smtClean="0"/>
              <a:t>.</a:t>
            </a:r>
            <a:endParaRPr lang="ru-RU" sz="1000" dirty="0"/>
          </a:p>
        </p:txBody>
      </p:sp>
      <p:sp>
        <p:nvSpPr>
          <p:cNvPr id="4" name="AutoShape 4" descr="ВЭБ.РФ - продукты финансирования бизнеса от государственной корпорации  развития России"/>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10" name="Номер слайда 9">
            <a:extLst>
              <a:ext uri="{FF2B5EF4-FFF2-40B4-BE49-F238E27FC236}">
                <a16:creationId xmlns:a16="http://schemas.microsoft.com/office/drawing/2014/main" xmlns="" id="{DD6A7A25-1C27-410F-8006-1973D6E19CDA}"/>
              </a:ext>
            </a:extLst>
          </p:cNvPr>
          <p:cNvSpPr>
            <a:spLocks noGrp="1"/>
          </p:cNvSpPr>
          <p:nvPr>
            <p:ph type="sldNum" sz="quarter" idx="12"/>
          </p:nvPr>
        </p:nvSpPr>
        <p:spPr/>
        <p:txBody>
          <a:bodyPr/>
          <a:lstStyle/>
          <a:p>
            <a:pPr marL="0" marR="0" lvl="0" indent="0" algn="ctr" defTabSz="914220" rtl="0" eaLnBrk="1" fontAlgn="auto" latinLnBrk="0" hangingPunct="1">
              <a:lnSpc>
                <a:spcPct val="100000"/>
              </a:lnSpc>
              <a:spcBef>
                <a:spcPts val="0"/>
              </a:spcBef>
              <a:spcAft>
                <a:spcPts val="0"/>
              </a:spcAft>
              <a:buClrTx/>
              <a:buSzTx/>
              <a:buFontTx/>
              <a:buNone/>
              <a:tabLst/>
              <a:defRPr/>
            </a:pPr>
            <a:fld id="{F4B77357-3DE0-4187-8384-A70FA83CB55C}" type="slidenum">
              <a:rPr kumimoji="0" lang="ru-RU" sz="997" b="0" i="0" u="none" strike="noStrike" kern="1200" cap="none" spc="0" normalizeH="0" baseline="0" noProof="0" smtClean="0">
                <a:ln>
                  <a:noFill/>
                </a:ln>
                <a:solidFill>
                  <a:srgbClr val="44546A"/>
                </a:solidFill>
                <a:effectLst/>
                <a:uLnTx/>
                <a:uFillTx/>
                <a:latin typeface="Cera Pro"/>
                <a:ea typeface="+mn-ea"/>
                <a:cs typeface="+mn-cs"/>
              </a:rPr>
              <a:pPr marL="0" marR="0" lvl="0" indent="0" algn="ctr" defTabSz="914220" rtl="0" eaLnBrk="1" fontAlgn="auto" latinLnBrk="0" hangingPunct="1">
                <a:lnSpc>
                  <a:spcPct val="100000"/>
                </a:lnSpc>
                <a:spcBef>
                  <a:spcPts val="0"/>
                </a:spcBef>
                <a:spcAft>
                  <a:spcPts val="0"/>
                </a:spcAft>
                <a:buClrTx/>
                <a:buSzTx/>
                <a:buFontTx/>
                <a:buNone/>
                <a:tabLst/>
                <a:defRPr/>
              </a:pPr>
              <a:t>18</a:t>
            </a:fld>
            <a:endParaRPr kumimoji="0" lang="ru-RU" sz="997" b="0" i="0" u="none" strike="noStrike" kern="1200" cap="none" spc="0" normalizeH="0" baseline="0" noProof="0">
              <a:ln>
                <a:noFill/>
              </a:ln>
              <a:solidFill>
                <a:srgbClr val="44546A"/>
              </a:solidFill>
              <a:effectLst/>
              <a:uLnTx/>
              <a:uFillTx/>
              <a:latin typeface="Cera Pro"/>
              <a:ea typeface="+mn-ea"/>
              <a:cs typeface="+mn-cs"/>
            </a:endParaRPr>
          </a:p>
        </p:txBody>
      </p:sp>
      <p:sp>
        <p:nvSpPr>
          <p:cNvPr id="41" name="Заголовок 5">
            <a:extLst>
              <a:ext uri="{FF2B5EF4-FFF2-40B4-BE49-F238E27FC236}">
                <a16:creationId xmlns:a16="http://schemas.microsoft.com/office/drawing/2014/main" xmlns="" id="{BF81687F-2616-4BA8-B50C-C1C05B322B7B}"/>
              </a:ext>
            </a:extLst>
          </p:cNvPr>
          <p:cNvSpPr>
            <a:spLocks noGrp="1"/>
          </p:cNvSpPr>
          <p:nvPr>
            <p:ph type="title"/>
          </p:nvPr>
        </p:nvSpPr>
        <p:spPr/>
        <p:txBody>
          <a:bodyPr>
            <a:normAutofit fontScale="90000"/>
          </a:bodyPr>
          <a:lstStyle/>
          <a:p>
            <a:r>
              <a:rPr lang="ru-RU" dirty="0" smtClean="0">
                <a:solidFill>
                  <a:schemeClr val="bg1"/>
                </a:solidFill>
                <a:ea typeface="Verdana" panose="020B0604030504040204" pitchFamily="34" charset="0"/>
              </a:rPr>
              <a:t>07 </a:t>
            </a:r>
            <a:r>
              <a:rPr lang="ru-RU" dirty="0">
                <a:solidFill>
                  <a:schemeClr val="bg1"/>
                </a:solidFill>
                <a:ea typeface="Verdana" panose="020B0604030504040204" pitchFamily="34" charset="0"/>
              </a:rPr>
              <a:t>Динамика развития. </a:t>
            </a:r>
            <a:r>
              <a:rPr lang="ru-RU" dirty="0" smtClean="0">
                <a:solidFill>
                  <a:schemeClr val="bg1"/>
                </a:solidFill>
                <a:ea typeface="Verdana" panose="020B0604030504040204" pitchFamily="34" charset="0"/>
              </a:rPr>
              <a:t>  </a:t>
            </a:r>
            <a:r>
              <a:rPr lang="ru-RU" sz="2000" dirty="0" smtClean="0">
                <a:solidFill>
                  <a:schemeClr val="bg1"/>
                </a:solidFill>
                <a:ea typeface="Verdana" panose="020B0604030504040204" pitchFamily="34" charset="0"/>
              </a:rPr>
              <a:t>7.1</a:t>
            </a:r>
            <a:r>
              <a:rPr lang="ru-RU" sz="2000" dirty="0">
                <a:solidFill>
                  <a:schemeClr val="bg1"/>
                </a:solidFill>
                <a:ea typeface="Verdana" panose="020B0604030504040204" pitchFamily="34" charset="0"/>
              </a:rPr>
              <a:t>. Описание истории проекта</a:t>
            </a:r>
          </a:p>
        </p:txBody>
      </p:sp>
    </p:spTree>
    <p:extLst>
      <p:ext uri="{BB962C8B-B14F-4D97-AF65-F5344CB8AC3E}">
        <p14:creationId xmlns:p14="http://schemas.microsoft.com/office/powerpoint/2010/main" val="57976553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
        <p:cNvGrpSpPr/>
        <p:nvPr/>
      </p:nvGrpSpPr>
      <p:grpSpPr>
        <a:xfrm>
          <a:off x="0" y="0"/>
          <a:ext cx="0" cy="0"/>
          <a:chOff x="0" y="0"/>
          <a:chExt cx="0" cy="0"/>
        </a:xfrm>
      </p:grpSpPr>
      <p:sp>
        <p:nvSpPr>
          <p:cNvPr id="47" name="Прямоугольник: скругленные углы 13">
            <a:extLst>
              <a:ext uri="{FF2B5EF4-FFF2-40B4-BE49-F238E27FC236}">
                <a16:creationId xmlns:a16="http://schemas.microsoft.com/office/drawing/2014/main" xmlns="" id="{A7377AF5-EC14-4E3E-869F-BDD51AF8F69F}"/>
              </a:ext>
            </a:extLst>
          </p:cNvPr>
          <p:cNvSpPr/>
          <p:nvPr/>
        </p:nvSpPr>
        <p:spPr>
          <a:xfrm>
            <a:off x="307975" y="926123"/>
            <a:ext cx="11537950" cy="5490551"/>
          </a:xfrm>
          <a:prstGeom prst="roundRect">
            <a:avLst>
              <a:gd name="adj" fmla="val 11225"/>
            </a:avLst>
          </a:prstGeom>
          <a:solidFill>
            <a:srgbClr val="B48CFE">
              <a:alpha val="5000"/>
            </a:srgbClr>
          </a:solidFill>
          <a:ln>
            <a:gradFill>
              <a:gsLst>
                <a:gs pos="0">
                  <a:schemeClr val="bg1"/>
                </a:gs>
                <a:gs pos="100000">
                  <a:schemeClr val="bg1">
                    <a:alpha val="0"/>
                  </a:schemeClr>
                </a:gs>
              </a:gsLst>
              <a:lin ang="4200000" scaled="0"/>
            </a:grad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72000" rtlCol="0" anchor="t" anchorCtr="0"/>
          <a:lstStyle/>
          <a:p>
            <a:pPr marL="171450" indent="-171450">
              <a:spcAft>
                <a:spcPts val="1200"/>
              </a:spcAft>
              <a:buFont typeface="Arial" panose="020B0604020202020204" pitchFamily="34" charset="0"/>
              <a:buChar char="•"/>
            </a:pPr>
            <a:r>
              <a:rPr lang="ru-RU" sz="1200" dirty="0"/>
              <a:t> </a:t>
            </a:r>
            <a:r>
              <a:rPr lang="ru-RU" sz="1100" dirty="0"/>
              <a:t>(Основные вехи, через которые вы прошли)</a:t>
            </a:r>
            <a:r>
              <a:rPr lang="ru-RU" sz="1100" b="1" dirty="0" smtClean="0">
                <a:ea typeface="Verdana"/>
                <a:cs typeface="Verdana"/>
                <a:sym typeface="Verdana"/>
              </a:rPr>
              <a:t> </a:t>
            </a:r>
          </a:p>
          <a:p>
            <a:r>
              <a:rPr lang="ru-RU" sz="1100" dirty="0"/>
              <a:t> </a:t>
            </a:r>
            <a:r>
              <a:rPr lang="ru-RU" sz="1000" dirty="0"/>
              <a:t>Стадию осмысления и подготовки я описал в предыдущем слайде. </a:t>
            </a:r>
          </a:p>
          <a:p>
            <a:r>
              <a:rPr lang="ru-RU" sz="1000" dirty="0"/>
              <a:t>   Возможно лишь стоит еще добавить, что я предпринимал десятки погружений в глубокие медитативные состояния, чтобы выйти на искомое решение (я в курсе, что задача неразрешима, но меня такое не устраивала, и я прибегал даже к таким экзотическим приемам, а мотивировало меня всякий раз тот абсурд и тот идиотизм, что я наблюдал ежедневно в устроении жизни общества).</a:t>
            </a:r>
          </a:p>
          <a:p>
            <a:r>
              <a:rPr lang="ru-RU" sz="1000" dirty="0"/>
              <a:t>  Где-то году к 2017-му из разрозненных отдельных представлений и озарений понемногу сложилась более или менее непротиворечивая и вполне работоспособная и полная мозаика, составляющая иную парадигму воззрений/представлений/ценностей, отличная от всех известных (ближе всего к анархо-коммунистической, но не совсем то, поскольку у меня есть ответы на вопросы, на которые нет ответов в этом политическом воззрении на общественное устройство) и необычную технологию, вникнуть в суть которой пока не удалось никому (правда, и предпринимающих такие усилия было не так уж и много, несколько десятков, не более).</a:t>
            </a:r>
          </a:p>
          <a:p>
            <a:r>
              <a:rPr lang="ru-RU" sz="1000" dirty="0"/>
              <a:t>   С этим пониманием и этой технологией я знакомил земляков и иных посетителей своей группы и странички в </a:t>
            </a:r>
            <a:r>
              <a:rPr lang="ru-RU" sz="1000" dirty="0" err="1"/>
              <a:t>Фейсбук</a:t>
            </a:r>
            <a:r>
              <a:rPr lang="ru-RU" sz="1000" dirty="0"/>
              <a:t> с 2017 года в надежде найти единомышленников и соратников в деле создания онлайн-платформы под эту технологию, но безрезультатно. В 2020-м я несколько раз серьезно болел, что и мотивировало меня изложить свое представление о технологии письменно, дабы понятое и придуманное не пропало зря, - получился текст страниц в 60, затем добавилось еще с десяток ответов на вопросы в приложении к описанию. </a:t>
            </a:r>
          </a:p>
          <a:p>
            <a:r>
              <a:rPr lang="ru-RU" sz="1000" dirty="0"/>
              <a:t>   Через какое-то время мне пришлось создать усеченный текст для гуманитариев (не технарей), а затем и вовсе укороченное и упрощенное представление для совсем ленивых, затем отдельно пояснение, почему заявляемые эффекты вообще возможны и прочие тексты. Участвуя в конкурсах НИР (народного института развития) я неоднократно излагал свою технологию на его площадках, а затем и вне его, появилась целая серия видеороликов, в которых я пытался, насколько могу, донести суть технологии в ее деталях и проблематике (не на все возможные вопросы по поводу технологии у меня есть ответы), Часть из них собрана в архивный канал в Телеграм, к которому недавно в связи с началом формирования стартапа </a:t>
            </a:r>
            <a:r>
              <a:rPr lang="ru-RU" sz="1000" dirty="0" err="1"/>
              <a:t>пристыковал</a:t>
            </a:r>
            <a:r>
              <a:rPr lang="ru-RU" sz="1000" dirty="0"/>
              <a:t> и чат для обсуждения. </a:t>
            </a:r>
          </a:p>
          <a:p>
            <a:r>
              <a:rPr lang="ru-RU" sz="1000" dirty="0"/>
              <a:t>  Подавал технологию также и на различные конкурсы типа “Сильные идеи для нового времени, и однажды на Грант Фонда содействия инновациям (отказано, как я понял, по причине отсутствия команды), но уже не на всю технологию, а лишь на ее наиболее проработанную часть, могущую составить самостоятельный проект.</a:t>
            </a:r>
          </a:p>
          <a:p>
            <a:r>
              <a:rPr lang="ru-RU" sz="1000" dirty="0"/>
              <a:t>   Все ссылки на упомянутое выше см. в слайде “08 Дополнительная информация”.</a:t>
            </a:r>
          </a:p>
          <a:p>
            <a:endParaRPr lang="ru-RU" sz="1000" dirty="0"/>
          </a:p>
          <a:p>
            <a:r>
              <a:rPr lang="ru-RU" sz="1000" dirty="0"/>
              <a:t>  На текущий момент промежуточный итог таков: создана технология, заготовлены черновые проектные материалы для старта создания прототипа реализующей технологию платформы после появления финансирования.</a:t>
            </a:r>
          </a:p>
          <a:p>
            <a:r>
              <a:rPr lang="ru-RU" sz="1000" dirty="0"/>
              <a:t>  Начат процесс формирования команды стартапа (периодические объявления о вакансиях </a:t>
            </a:r>
            <a:r>
              <a:rPr lang="ru-RU" sz="1000" dirty="0" err="1"/>
              <a:t>кофаундеров</a:t>
            </a:r>
            <a:r>
              <a:rPr lang="ru-RU" sz="1000" dirty="0"/>
              <a:t> на бесплатных специализированных площадках и взаимодействие с потенциальными разработчиками на программистских форумах,  - помимо разработчика после создания прототипа потребуется специалист по ТРИЗ и в помощники-модераторы всесторонне образованный энтузиаст создания данной платформы), и параллельно начат процесс написания техзадания и проектирования структуры ядра технологии для будущего прототипа платформы (займет месяца три, если ничто не будет отвлекать).</a:t>
            </a:r>
            <a:endParaRPr lang="ru-RU" sz="1000" b="1" dirty="0" smtClean="0">
              <a:ea typeface="Verdana"/>
              <a:cs typeface="Verdana"/>
              <a:sym typeface="Verdana"/>
            </a:endParaRPr>
          </a:p>
        </p:txBody>
      </p:sp>
      <p:sp>
        <p:nvSpPr>
          <p:cNvPr id="4" name="AutoShape 4" descr="ВЭБ.РФ - продукты финансирования бизнеса от государственной корпорации  развития России"/>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10" name="Номер слайда 9">
            <a:extLst>
              <a:ext uri="{FF2B5EF4-FFF2-40B4-BE49-F238E27FC236}">
                <a16:creationId xmlns:a16="http://schemas.microsoft.com/office/drawing/2014/main" xmlns="" id="{DD6A7A25-1C27-410F-8006-1973D6E19CDA}"/>
              </a:ext>
            </a:extLst>
          </p:cNvPr>
          <p:cNvSpPr>
            <a:spLocks noGrp="1"/>
          </p:cNvSpPr>
          <p:nvPr>
            <p:ph type="sldNum" sz="quarter" idx="12"/>
          </p:nvPr>
        </p:nvSpPr>
        <p:spPr/>
        <p:txBody>
          <a:bodyPr/>
          <a:lstStyle/>
          <a:p>
            <a:pPr marL="0" marR="0" lvl="0" indent="0" algn="ctr" defTabSz="914220" rtl="0" eaLnBrk="1" fontAlgn="auto" latinLnBrk="0" hangingPunct="1">
              <a:lnSpc>
                <a:spcPct val="100000"/>
              </a:lnSpc>
              <a:spcBef>
                <a:spcPts val="0"/>
              </a:spcBef>
              <a:spcAft>
                <a:spcPts val="0"/>
              </a:spcAft>
              <a:buClrTx/>
              <a:buSzTx/>
              <a:buFontTx/>
              <a:buNone/>
              <a:tabLst/>
              <a:defRPr/>
            </a:pPr>
            <a:fld id="{F4B77357-3DE0-4187-8384-A70FA83CB55C}" type="slidenum">
              <a:rPr kumimoji="0" lang="ru-RU" sz="997" b="0" i="0" u="none" strike="noStrike" kern="1200" cap="none" spc="0" normalizeH="0" baseline="0" noProof="0" smtClean="0">
                <a:ln>
                  <a:noFill/>
                </a:ln>
                <a:solidFill>
                  <a:srgbClr val="44546A"/>
                </a:solidFill>
                <a:effectLst/>
                <a:uLnTx/>
                <a:uFillTx/>
                <a:latin typeface="Cera Pro"/>
                <a:ea typeface="+mn-ea"/>
                <a:cs typeface="+mn-cs"/>
              </a:rPr>
              <a:pPr marL="0" marR="0" lvl="0" indent="0" algn="ctr" defTabSz="914220" rtl="0" eaLnBrk="1" fontAlgn="auto" latinLnBrk="0" hangingPunct="1">
                <a:lnSpc>
                  <a:spcPct val="100000"/>
                </a:lnSpc>
                <a:spcBef>
                  <a:spcPts val="0"/>
                </a:spcBef>
                <a:spcAft>
                  <a:spcPts val="0"/>
                </a:spcAft>
                <a:buClrTx/>
                <a:buSzTx/>
                <a:buFontTx/>
                <a:buNone/>
                <a:tabLst/>
                <a:defRPr/>
              </a:pPr>
              <a:t>19</a:t>
            </a:fld>
            <a:endParaRPr kumimoji="0" lang="ru-RU" sz="997" b="0" i="0" u="none" strike="noStrike" kern="1200" cap="none" spc="0" normalizeH="0" baseline="0" noProof="0">
              <a:ln>
                <a:noFill/>
              </a:ln>
              <a:solidFill>
                <a:srgbClr val="44546A"/>
              </a:solidFill>
              <a:effectLst/>
              <a:uLnTx/>
              <a:uFillTx/>
              <a:latin typeface="Cera Pro"/>
              <a:ea typeface="+mn-ea"/>
              <a:cs typeface="+mn-cs"/>
            </a:endParaRPr>
          </a:p>
        </p:txBody>
      </p:sp>
      <p:sp>
        <p:nvSpPr>
          <p:cNvPr id="41" name="Заголовок 5">
            <a:extLst>
              <a:ext uri="{FF2B5EF4-FFF2-40B4-BE49-F238E27FC236}">
                <a16:creationId xmlns:a16="http://schemas.microsoft.com/office/drawing/2014/main" xmlns="" id="{BF81687F-2616-4BA8-B50C-C1C05B322B7B}"/>
              </a:ext>
            </a:extLst>
          </p:cNvPr>
          <p:cNvSpPr>
            <a:spLocks noGrp="1"/>
          </p:cNvSpPr>
          <p:nvPr>
            <p:ph type="title"/>
          </p:nvPr>
        </p:nvSpPr>
        <p:spPr/>
        <p:txBody>
          <a:bodyPr>
            <a:normAutofit fontScale="90000"/>
          </a:bodyPr>
          <a:lstStyle/>
          <a:p>
            <a:r>
              <a:rPr lang="ru-RU" dirty="0" smtClean="0">
                <a:solidFill>
                  <a:schemeClr val="bg1"/>
                </a:solidFill>
                <a:ea typeface="Verdana" panose="020B0604030504040204" pitchFamily="34" charset="0"/>
              </a:rPr>
              <a:t>07 </a:t>
            </a:r>
            <a:r>
              <a:rPr lang="ru-RU" dirty="0">
                <a:solidFill>
                  <a:schemeClr val="bg1"/>
                </a:solidFill>
                <a:ea typeface="Verdana" panose="020B0604030504040204" pitchFamily="34" charset="0"/>
              </a:rPr>
              <a:t>Динамика развития</a:t>
            </a:r>
            <a:r>
              <a:rPr lang="ru-RU" sz="2000" dirty="0">
                <a:solidFill>
                  <a:schemeClr val="bg1"/>
                </a:solidFill>
                <a:ea typeface="Verdana" panose="020B0604030504040204" pitchFamily="34" charset="0"/>
              </a:rPr>
              <a:t>. </a:t>
            </a:r>
            <a:r>
              <a:rPr lang="ru-RU" sz="2000" dirty="0" smtClean="0">
                <a:solidFill>
                  <a:schemeClr val="bg1"/>
                </a:solidFill>
                <a:ea typeface="Verdana" panose="020B0604030504040204" pitchFamily="34" charset="0"/>
              </a:rPr>
              <a:t>  7.2</a:t>
            </a:r>
            <a:r>
              <a:rPr lang="ru-RU" sz="2000" dirty="0">
                <a:solidFill>
                  <a:schemeClr val="bg1"/>
                </a:solidFill>
                <a:ea typeface="Verdana" panose="020B0604030504040204" pitchFamily="34" charset="0"/>
              </a:rPr>
              <a:t>. Дорожная карта проекта</a:t>
            </a:r>
          </a:p>
        </p:txBody>
      </p:sp>
    </p:spTree>
    <p:extLst>
      <p:ext uri="{BB962C8B-B14F-4D97-AF65-F5344CB8AC3E}">
        <p14:creationId xmlns:p14="http://schemas.microsoft.com/office/powerpoint/2010/main" val="70383803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
        <p:cNvGrpSpPr/>
        <p:nvPr/>
      </p:nvGrpSpPr>
      <p:grpSpPr>
        <a:xfrm>
          <a:off x="0" y="0"/>
          <a:ext cx="0" cy="0"/>
          <a:chOff x="0" y="0"/>
          <a:chExt cx="0" cy="0"/>
        </a:xfrm>
      </p:grpSpPr>
      <p:sp>
        <p:nvSpPr>
          <p:cNvPr id="47" name="Прямоугольник: скругленные углы 13">
            <a:extLst>
              <a:ext uri="{FF2B5EF4-FFF2-40B4-BE49-F238E27FC236}">
                <a16:creationId xmlns:a16="http://schemas.microsoft.com/office/drawing/2014/main" xmlns="" id="{A7377AF5-EC14-4E3E-869F-BDD51AF8F69F}"/>
              </a:ext>
            </a:extLst>
          </p:cNvPr>
          <p:cNvSpPr/>
          <p:nvPr/>
        </p:nvSpPr>
        <p:spPr>
          <a:xfrm>
            <a:off x="307975" y="926123"/>
            <a:ext cx="11537950" cy="5490551"/>
          </a:xfrm>
          <a:prstGeom prst="roundRect">
            <a:avLst>
              <a:gd name="adj" fmla="val 11225"/>
            </a:avLst>
          </a:prstGeom>
          <a:solidFill>
            <a:srgbClr val="B48CFE">
              <a:alpha val="5000"/>
            </a:srgbClr>
          </a:solidFill>
          <a:ln>
            <a:gradFill>
              <a:gsLst>
                <a:gs pos="0">
                  <a:schemeClr val="bg1"/>
                </a:gs>
                <a:gs pos="100000">
                  <a:schemeClr val="bg1">
                    <a:alpha val="0"/>
                  </a:schemeClr>
                </a:gs>
              </a:gsLst>
              <a:lin ang="4200000" scaled="0"/>
            </a:grad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72000" rtlCol="0" anchor="t" anchorCtr="0"/>
          <a:lstStyle/>
          <a:p>
            <a:pPr>
              <a:spcAft>
                <a:spcPts val="1200"/>
              </a:spcAft>
            </a:pPr>
            <a:r>
              <a:rPr lang="ru-RU" sz="1000" dirty="0" smtClean="0"/>
              <a:t>   Проблематика </a:t>
            </a:r>
            <a:r>
              <a:rPr lang="ru-RU" sz="1000" dirty="0"/>
              <a:t>нова для науки, теории и практики её разрешения пока нет никакой, посему вполне вероятны не могущие быть прогнозируемыми препятствия и неожиданные проблемы, предугадать которых одними лишь размышлениями (мысленным экспериментом) невозможно и на разрешение которых могут потребоваться дополнительные, помимо планируемых, исследования. </a:t>
            </a:r>
          </a:p>
          <a:p>
            <a:r>
              <a:rPr lang="ru-RU" sz="1000" dirty="0"/>
              <a:t> </a:t>
            </a:r>
            <a:r>
              <a:rPr lang="ru-RU" sz="1000" dirty="0" smtClean="0"/>
              <a:t>  Прототип </a:t>
            </a:r>
            <a:r>
              <a:rPr lang="ru-RU" sz="1000" dirty="0"/>
              <a:t>платформы необходим не для проверки бизнес-модели или каких-то иных типовых для стартапов уяснений ответов на вопросы о востребованности возможностей платформы и готовности потенциального потребителя платить за предлагаемую услугу, хотя и это также полезно, но рановато, а для проверки заложенных в технологию гипотез о способностях пользователей совершить то или иное действие, о восприятии ими этих действий, их правомерности и справедливости, способности делать некие умозаключения и логические операции, вопросов, для ответа на которые придётся проводить многочисленные натурные испытания, то есть НИОКР, проверяя различные гипотезы и при неоправданности меняя их на альтернативные или придумывая новые.</a:t>
            </a:r>
          </a:p>
          <a:p>
            <a:r>
              <a:rPr lang="ru-RU" sz="1000" dirty="0"/>
              <a:t> </a:t>
            </a:r>
            <a:r>
              <a:rPr lang="ru-RU" sz="1000" dirty="0" smtClean="0"/>
              <a:t>  Мыслимая </a:t>
            </a:r>
            <a:r>
              <a:rPr lang="ru-RU" sz="1000" dirty="0"/>
              <a:t>платформа - веб-приложение довольно сложное и объемное, намного сложнее тех платформ, с которыми пользователь интернета привык взаимодействовать, к тому же предполагает некие пользовательские сервисы, каковых мне пока не приходилось видеть в интернет, возможно таковых и вовсе пока нет.  В каком-то смысле она будет напоминать некий программный продукт взаимодействия с непривычно большим количеством всевозможных таблиц, коих с техническими, созданными для обеспечения необходимого функционала, может набраться и более сотни.</a:t>
            </a:r>
          </a:p>
          <a:p>
            <a:r>
              <a:rPr lang="ru-RU" sz="1000" dirty="0"/>
              <a:t>   В принципе, я уже готов начать создавать необходимый прототип (хотя зрение уже создает проблемы, не просматриваются мелкие детали, приходится пользоваться увеличилкой), но основное препятствие - отсутствие средств на аренду всевозможных необходимых для этого облачных ресурсов (по моим прикидкам затраты могут составлять сумму большую, чем моя пенсия, а других финансовых средств пока нет), к тому же кое-какие типовые задачи создания приложения стоит передавать на аутсорс, на что также необходимы финансы, ибо найти специалистов, готовых вкладываться своими усилиями ради будущей отдачи не обнаруживаю. Именно по этой причине я и намерен воспользоваться грантами, аналогичных грантам Фонда содействия инновациям, найдя под их финансирование заинтересованных специалистов.</a:t>
            </a:r>
          </a:p>
          <a:p>
            <a:r>
              <a:rPr lang="ru-RU" sz="1000" dirty="0"/>
              <a:t>  Создать же дорожную карту с подробным указанием всех предстоящих действий, тем более с указанием дат, затрудняюсь, ибо слишком много придётся делать такого, что никем никогда не делалось, поэтому не на что опираться в прогнозах.</a:t>
            </a:r>
          </a:p>
          <a:p>
            <a:endParaRPr lang="ru-RU" sz="1000" dirty="0"/>
          </a:p>
          <a:p>
            <a:r>
              <a:rPr lang="ru-RU" sz="1000" dirty="0"/>
              <a:t>  Из наиболее неопределенных в оценке шансов на успех задач, которые предстоит решить на этапе проведения НИОКР, выделю две:</a:t>
            </a:r>
          </a:p>
          <a:p>
            <a:r>
              <a:rPr lang="ru-RU" sz="1000" dirty="0"/>
              <a:t>  а) Главное - детализировать ядро технологии, а именно, набрав при эксплуатации прототипа платформы (иначе это невозможно сделать, умственный эксперимент здесь бесполезен!) необходимый практический материал проблематик (возникающих препятствий), создать и отладить (формализовать) механизм разблокировки действий по реализации намерений и удовлетворению потребностей участников процесса конструирования совместного решения (нечто, похожее на приемы из ТРИЗ), - это серьезная творческая работа и проверка на изворотливость ума, на этом этапе я намерен привлечь лучших в мире на сегодня специалистов в ТРИЗ, и если она завершится приемлемо, то резко поднимет шансы данной технологии на её повсеместное использование (естественно, при отсутствии организованного противодействия людей, в чьих интересах отсутствие подобной технологии).</a:t>
            </a:r>
          </a:p>
          <a:p>
            <a:r>
              <a:rPr lang="ru-RU" sz="1000" dirty="0"/>
              <a:t>  б) Исследовать и формализовать процесс и методику расчёта сумм компенсаций ущерба/вреда, могущего наверняка или потенциально быть нанесенным сторонним лицам, не являющимся участниками процесса принятия согласованного общеприемлемого решения (т.н. “адская таблица” детально спроектированная в другом моём проекте онлайн платформы, но её реализуемость на практике необходимо проверить и адаптировать), - эту задачу тоже сложно решить одним лишь напряжением способностей интеллекта в проведении мыслительных экспериментов, нужны т.н. полевые исследования</a:t>
            </a:r>
            <a:r>
              <a:rPr lang="ru-RU" sz="1000" dirty="0" smtClean="0"/>
              <a:t>.</a:t>
            </a:r>
            <a:endParaRPr lang="ru-RU" sz="1100" b="1" dirty="0" smtClean="0">
              <a:ea typeface="Verdana"/>
              <a:cs typeface="Verdana"/>
              <a:sym typeface="Verdana"/>
            </a:endParaRPr>
          </a:p>
        </p:txBody>
      </p:sp>
      <p:sp>
        <p:nvSpPr>
          <p:cNvPr id="4" name="AutoShape 4" descr="ВЭБ.РФ - продукты финансирования бизнеса от государственной корпорации  развития России"/>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10" name="Номер слайда 9">
            <a:extLst>
              <a:ext uri="{FF2B5EF4-FFF2-40B4-BE49-F238E27FC236}">
                <a16:creationId xmlns:a16="http://schemas.microsoft.com/office/drawing/2014/main" xmlns="" id="{DD6A7A25-1C27-410F-8006-1973D6E19CDA}"/>
              </a:ext>
            </a:extLst>
          </p:cNvPr>
          <p:cNvSpPr>
            <a:spLocks noGrp="1"/>
          </p:cNvSpPr>
          <p:nvPr>
            <p:ph type="sldNum" sz="quarter" idx="12"/>
          </p:nvPr>
        </p:nvSpPr>
        <p:spPr/>
        <p:txBody>
          <a:bodyPr/>
          <a:lstStyle/>
          <a:p>
            <a:pPr marL="0" marR="0" lvl="0" indent="0" algn="ctr" defTabSz="914220" rtl="0" eaLnBrk="1" fontAlgn="auto" latinLnBrk="0" hangingPunct="1">
              <a:lnSpc>
                <a:spcPct val="100000"/>
              </a:lnSpc>
              <a:spcBef>
                <a:spcPts val="0"/>
              </a:spcBef>
              <a:spcAft>
                <a:spcPts val="0"/>
              </a:spcAft>
              <a:buClrTx/>
              <a:buSzTx/>
              <a:buFontTx/>
              <a:buNone/>
              <a:tabLst/>
              <a:defRPr/>
            </a:pPr>
            <a:fld id="{F4B77357-3DE0-4187-8384-A70FA83CB55C}" type="slidenum">
              <a:rPr kumimoji="0" lang="ru-RU" sz="997" b="0" i="0" u="none" strike="noStrike" kern="1200" cap="none" spc="0" normalizeH="0" baseline="0" noProof="0" smtClean="0">
                <a:ln>
                  <a:noFill/>
                </a:ln>
                <a:solidFill>
                  <a:srgbClr val="44546A"/>
                </a:solidFill>
                <a:effectLst/>
                <a:uLnTx/>
                <a:uFillTx/>
                <a:latin typeface="Cera Pro"/>
                <a:ea typeface="+mn-ea"/>
                <a:cs typeface="+mn-cs"/>
              </a:rPr>
              <a:pPr marL="0" marR="0" lvl="0" indent="0" algn="ctr" defTabSz="914220" rtl="0" eaLnBrk="1" fontAlgn="auto" latinLnBrk="0" hangingPunct="1">
                <a:lnSpc>
                  <a:spcPct val="100000"/>
                </a:lnSpc>
                <a:spcBef>
                  <a:spcPts val="0"/>
                </a:spcBef>
                <a:spcAft>
                  <a:spcPts val="0"/>
                </a:spcAft>
                <a:buClrTx/>
                <a:buSzTx/>
                <a:buFontTx/>
                <a:buNone/>
                <a:tabLst/>
                <a:defRPr/>
              </a:pPr>
              <a:t>20</a:t>
            </a:fld>
            <a:endParaRPr kumimoji="0" lang="ru-RU" sz="997" b="0" i="0" u="none" strike="noStrike" kern="1200" cap="none" spc="0" normalizeH="0" baseline="0" noProof="0">
              <a:ln>
                <a:noFill/>
              </a:ln>
              <a:solidFill>
                <a:srgbClr val="44546A"/>
              </a:solidFill>
              <a:effectLst/>
              <a:uLnTx/>
              <a:uFillTx/>
              <a:latin typeface="Cera Pro"/>
              <a:ea typeface="+mn-ea"/>
              <a:cs typeface="+mn-cs"/>
            </a:endParaRPr>
          </a:p>
        </p:txBody>
      </p:sp>
      <p:sp>
        <p:nvSpPr>
          <p:cNvPr id="41" name="Заголовок 5">
            <a:extLst>
              <a:ext uri="{FF2B5EF4-FFF2-40B4-BE49-F238E27FC236}">
                <a16:creationId xmlns:a16="http://schemas.microsoft.com/office/drawing/2014/main" xmlns="" id="{BF81687F-2616-4BA8-B50C-C1C05B322B7B}"/>
              </a:ext>
            </a:extLst>
          </p:cNvPr>
          <p:cNvSpPr>
            <a:spLocks noGrp="1"/>
          </p:cNvSpPr>
          <p:nvPr>
            <p:ph type="title"/>
          </p:nvPr>
        </p:nvSpPr>
        <p:spPr/>
        <p:txBody>
          <a:bodyPr>
            <a:normAutofit fontScale="90000"/>
          </a:bodyPr>
          <a:lstStyle/>
          <a:p>
            <a:r>
              <a:rPr lang="ru-RU" dirty="0" smtClean="0">
                <a:solidFill>
                  <a:schemeClr val="bg1"/>
                </a:solidFill>
                <a:ea typeface="Verdana" panose="020B0604030504040204" pitchFamily="34" charset="0"/>
              </a:rPr>
              <a:t>07 </a:t>
            </a:r>
            <a:r>
              <a:rPr lang="ru-RU" dirty="0">
                <a:solidFill>
                  <a:schemeClr val="bg1"/>
                </a:solidFill>
                <a:ea typeface="Verdana" panose="020B0604030504040204" pitchFamily="34" charset="0"/>
              </a:rPr>
              <a:t>Динамика развития</a:t>
            </a:r>
            <a:r>
              <a:rPr lang="ru-RU" sz="2000" dirty="0">
                <a:solidFill>
                  <a:schemeClr val="bg1"/>
                </a:solidFill>
                <a:ea typeface="Verdana" panose="020B0604030504040204" pitchFamily="34" charset="0"/>
              </a:rPr>
              <a:t>. </a:t>
            </a:r>
            <a:r>
              <a:rPr lang="ru-RU" sz="2000" dirty="0" smtClean="0">
                <a:solidFill>
                  <a:schemeClr val="bg1"/>
                </a:solidFill>
                <a:ea typeface="Verdana" panose="020B0604030504040204" pitchFamily="34" charset="0"/>
              </a:rPr>
              <a:t>  7.3</a:t>
            </a:r>
            <a:r>
              <a:rPr lang="ru-RU" sz="2000" dirty="0">
                <a:solidFill>
                  <a:schemeClr val="bg1"/>
                </a:solidFill>
                <a:ea typeface="Verdana" panose="020B0604030504040204" pitchFamily="34" charset="0"/>
              </a:rPr>
              <a:t>. Дальнейшие этапы </a:t>
            </a:r>
            <a:r>
              <a:rPr lang="ru-RU" sz="2000" dirty="0" smtClean="0">
                <a:solidFill>
                  <a:schemeClr val="bg1"/>
                </a:solidFill>
                <a:ea typeface="Verdana" panose="020B0604030504040204" pitchFamily="34" charset="0"/>
              </a:rPr>
              <a:t>развития</a:t>
            </a:r>
            <a:r>
              <a:rPr lang="ru-RU" sz="2000" b="0" dirty="0" smtClean="0">
                <a:solidFill>
                  <a:schemeClr val="bg1"/>
                </a:solidFill>
                <a:ea typeface="Verdana" panose="020B0604030504040204" pitchFamily="34" charset="0"/>
              </a:rPr>
              <a:t>  </a:t>
            </a:r>
            <a:r>
              <a:rPr lang="ru-RU" sz="1300" b="0" dirty="0" smtClean="0">
                <a:solidFill>
                  <a:schemeClr val="bg1"/>
                </a:solidFill>
                <a:ea typeface="Verdana" panose="020B0604030504040204" pitchFamily="34" charset="0"/>
              </a:rPr>
              <a:t>(</a:t>
            </a:r>
            <a:r>
              <a:rPr lang="ru-RU" sz="1300" b="0" dirty="0">
                <a:solidFill>
                  <a:schemeClr val="bg1"/>
                </a:solidFill>
                <a:ea typeface="Verdana" panose="020B0604030504040204" pitchFamily="34" charset="0"/>
              </a:rPr>
              <a:t>Какие у вас планы по развитию?)</a:t>
            </a:r>
            <a:r>
              <a:rPr lang="ru-RU" sz="1300" b="0" dirty="0">
                <a:ea typeface="Verdana"/>
                <a:cs typeface="Verdana"/>
                <a:sym typeface="Verdana"/>
              </a:rPr>
              <a:t> </a:t>
            </a:r>
            <a:endParaRPr lang="ru-RU" sz="1300" dirty="0">
              <a:solidFill>
                <a:schemeClr val="bg1"/>
              </a:solidFill>
              <a:ea typeface="Verdana" panose="020B0604030504040204" pitchFamily="34" charset="0"/>
            </a:endParaRPr>
          </a:p>
        </p:txBody>
      </p:sp>
    </p:spTree>
    <p:extLst>
      <p:ext uri="{BB962C8B-B14F-4D97-AF65-F5344CB8AC3E}">
        <p14:creationId xmlns:p14="http://schemas.microsoft.com/office/powerpoint/2010/main" val="391613172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
        <p:cNvGrpSpPr/>
        <p:nvPr/>
      </p:nvGrpSpPr>
      <p:grpSpPr>
        <a:xfrm>
          <a:off x="0" y="0"/>
          <a:ext cx="0" cy="0"/>
          <a:chOff x="0" y="0"/>
          <a:chExt cx="0" cy="0"/>
        </a:xfrm>
      </p:grpSpPr>
      <p:sp>
        <p:nvSpPr>
          <p:cNvPr id="47" name="Прямоугольник: скругленные углы 13">
            <a:extLst>
              <a:ext uri="{FF2B5EF4-FFF2-40B4-BE49-F238E27FC236}">
                <a16:creationId xmlns:a16="http://schemas.microsoft.com/office/drawing/2014/main" xmlns="" id="{A7377AF5-EC14-4E3E-869F-BDD51AF8F69F}"/>
              </a:ext>
            </a:extLst>
          </p:cNvPr>
          <p:cNvSpPr/>
          <p:nvPr/>
        </p:nvSpPr>
        <p:spPr>
          <a:xfrm>
            <a:off x="307975" y="926123"/>
            <a:ext cx="11537950" cy="5490551"/>
          </a:xfrm>
          <a:prstGeom prst="roundRect">
            <a:avLst>
              <a:gd name="adj" fmla="val 11225"/>
            </a:avLst>
          </a:prstGeom>
          <a:solidFill>
            <a:srgbClr val="B48CFE">
              <a:alpha val="5000"/>
            </a:srgbClr>
          </a:solidFill>
          <a:ln>
            <a:gradFill>
              <a:gsLst>
                <a:gs pos="0">
                  <a:schemeClr val="bg1"/>
                </a:gs>
                <a:gs pos="100000">
                  <a:schemeClr val="bg1">
                    <a:alpha val="0"/>
                  </a:schemeClr>
                </a:gs>
              </a:gsLst>
              <a:lin ang="4200000" scaled="0"/>
            </a:grad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72000" rtlCol="0" anchor="t" anchorCtr="0"/>
          <a:lstStyle/>
          <a:p>
            <a:pPr marL="171450" indent="-171450">
              <a:spcAft>
                <a:spcPts val="1200"/>
              </a:spcAft>
              <a:buFont typeface="Arial" panose="020B0604020202020204" pitchFamily="34" charset="0"/>
              <a:buChar char="•"/>
            </a:pPr>
            <a:r>
              <a:rPr lang="ru-RU" sz="1000" dirty="0"/>
              <a:t>(Все, что вы хотели дополнительно рассказать о вашем проекте: премии, победы в конкурсах, поддержка организаций и т.п</a:t>
            </a:r>
            <a:r>
              <a:rPr lang="ru-RU" sz="1000" dirty="0" smtClean="0"/>
              <a:t>.)</a:t>
            </a:r>
            <a:endParaRPr lang="ru-RU" sz="1100" b="1" dirty="0">
              <a:ea typeface="Verdana"/>
              <a:cs typeface="Verdana"/>
              <a:sym typeface="Verdana"/>
            </a:endParaRPr>
          </a:p>
          <a:p>
            <a:r>
              <a:rPr lang="ru-RU" sz="1200" dirty="0" smtClean="0"/>
              <a:t>  Более </a:t>
            </a:r>
            <a:r>
              <a:rPr lang="ru-RU" sz="1200" dirty="0"/>
              <a:t>всего, что я хотел бы донести читателю данной презентации и, особенно, эксперту, оценивающему потенциал моего проекта, который явно не в премиях и не в победах в конкурсах, - это ссылки на разнообразный контент по технологии, поскольку заявка не предполагает загрузку </a:t>
            </a:r>
            <a:r>
              <a:rPr lang="ru-RU" sz="1200" dirty="0" smtClean="0"/>
              <a:t>доп. материалов.</a:t>
            </a:r>
          </a:p>
          <a:p>
            <a:endParaRPr lang="ru-RU" sz="1200" dirty="0"/>
          </a:p>
          <a:p>
            <a:r>
              <a:rPr lang="ru-RU" sz="1200" dirty="0" smtClean="0"/>
              <a:t>  Введение </a:t>
            </a:r>
            <a:r>
              <a:rPr lang="ru-RU" sz="1200" dirty="0"/>
              <a:t>в разработку прототипа онлайн-платформы, реализующей технологию СоКрат&amp;Я (Сократия) - </a:t>
            </a:r>
            <a:r>
              <a:rPr lang="ru-RU" sz="1200" u="sng" dirty="0">
                <a:hlinkClick r:id="rId3"/>
              </a:rPr>
              <a:t>https://docs.google.com/document/d/10VwmnbyX3ifwFhtrTvdJ5oy6ic9yYra-/edit</a:t>
            </a:r>
            <a:r>
              <a:rPr lang="ru-RU" sz="1200" dirty="0"/>
              <a:t>  (по сути это и есть презентация в форме текста, и некоторые его разделы дублируются в данной презентации).</a:t>
            </a:r>
          </a:p>
          <a:p>
            <a:r>
              <a:rPr lang="ru-RU" sz="1200" dirty="0"/>
              <a:t>В этом тексте собираются ссылки на все самые важные наработки по теме данной технологии по мере их выхода, за исключением тех, которые могут составить коммерческую тайну (черновые наброски для команды программистов, структура БД, весь фронтэнд, ТЗ и разнообразные алгоритмы и процедуры, коих также немало) или быть оформлены в интеллектуальную собственность как ноу хау и иного рода инновации. </a:t>
            </a:r>
          </a:p>
          <a:p>
            <a:r>
              <a:rPr lang="ru-RU" sz="1200" dirty="0"/>
              <a:t>Приведу лишь</a:t>
            </a:r>
            <a:r>
              <a:rPr lang="ru-RU" sz="1200" b="1" dirty="0"/>
              <a:t> самые важные и</a:t>
            </a:r>
            <a:r>
              <a:rPr lang="ru-RU" sz="1200" dirty="0"/>
              <a:t>з них.</a:t>
            </a:r>
          </a:p>
          <a:p>
            <a:r>
              <a:rPr lang="ru-RU" sz="1200" dirty="0"/>
              <a:t/>
            </a:r>
            <a:br>
              <a:rPr lang="ru-RU" sz="1200" dirty="0"/>
            </a:br>
            <a:r>
              <a:rPr lang="ru-RU" sz="1200" dirty="0" smtClean="0"/>
              <a:t>    Для </a:t>
            </a:r>
            <a:r>
              <a:rPr lang="ru-RU" sz="1200" dirty="0"/>
              <a:t>более полного знакомства с этой технологией существуют </a:t>
            </a:r>
            <a:r>
              <a:rPr lang="ru-RU" sz="1200" b="1" dirty="0"/>
              <a:t>описания </a:t>
            </a:r>
            <a:r>
              <a:rPr lang="ru-RU" sz="1200" dirty="0"/>
              <a:t>: </a:t>
            </a:r>
          </a:p>
          <a:p>
            <a:r>
              <a:rPr lang="ru-RU" sz="1200" dirty="0" smtClean="0"/>
              <a:t>     популярно </a:t>
            </a:r>
            <a:r>
              <a:rPr lang="ru-RU" sz="1200" dirty="0"/>
              <a:t>о том, </a:t>
            </a:r>
            <a:r>
              <a:rPr lang="ru-RU" sz="1200" b="1" dirty="0"/>
              <a:t>как достигаются эффекты </a:t>
            </a:r>
            <a:r>
              <a:rPr lang="ru-RU" sz="1200" dirty="0"/>
              <a:t>технологии СоКратиЯ, -</a:t>
            </a:r>
            <a:r>
              <a:rPr lang="ru-RU" sz="1200" dirty="0">
                <a:hlinkClick r:id="rId4"/>
              </a:rPr>
              <a:t> </a:t>
            </a:r>
            <a:r>
              <a:rPr lang="ru-RU" sz="1200" u="sng" dirty="0">
                <a:hlinkClick r:id="rId4"/>
              </a:rPr>
              <a:t>https://docs.google.com/document/d/1emgqoqvArWb4WJZik2WMa1XyQVOyIF7UeSWAbPIp8kM/edit?usp=sharing</a:t>
            </a:r>
            <a:r>
              <a:rPr lang="ru-RU" sz="1200" dirty="0"/>
              <a:t>,</a:t>
            </a:r>
          </a:p>
          <a:p>
            <a:r>
              <a:rPr lang="ru-RU" sz="1200" b="1" dirty="0" smtClean="0"/>
              <a:t>     краткое </a:t>
            </a:r>
            <a:r>
              <a:rPr lang="ru-RU" sz="1200" dirty="0"/>
              <a:t>в 4 страницы (для ленивых и не очень любознательных), -</a:t>
            </a:r>
            <a:r>
              <a:rPr lang="ru-RU" sz="1200" dirty="0">
                <a:hlinkClick r:id="rId5"/>
              </a:rPr>
              <a:t> </a:t>
            </a:r>
            <a:r>
              <a:rPr lang="ru-RU" sz="1200" u="sng" dirty="0">
                <a:hlinkClick r:id="rId5"/>
              </a:rPr>
              <a:t>https://docs.google.com/document/d/1wCBRxiP7la4F8sHSBClP7eNWbRXM1q_URqo8bfD8Sq8/edit?usp=sharing</a:t>
            </a:r>
            <a:r>
              <a:rPr lang="ru-RU" sz="1200" dirty="0"/>
              <a:t> ,</a:t>
            </a:r>
          </a:p>
          <a:p>
            <a:r>
              <a:rPr lang="ru-RU" sz="1200" b="1" dirty="0" smtClean="0"/>
              <a:t>     полное </a:t>
            </a:r>
            <a:r>
              <a:rPr lang="ru-RU" sz="1200" dirty="0"/>
              <a:t>в 70 страниц (включая ответы на наиболее интересные ранее заданные мне вопросы) плюс объемный </a:t>
            </a:r>
            <a:r>
              <a:rPr lang="ru-RU" sz="1200" b="1" dirty="0"/>
              <a:t>макет </a:t>
            </a:r>
            <a:r>
              <a:rPr lang="ru-RU" sz="1200" dirty="0"/>
              <a:t>одного из ключевых элементов технологии в формате эл.таблицы на нескольких страницах</a:t>
            </a:r>
          </a:p>
          <a:p>
            <a:r>
              <a:rPr lang="ru-RU" sz="1200" u="sng" dirty="0">
                <a:hlinkClick r:id="rId6"/>
              </a:rPr>
              <a:t>https://docs.google.com/document/d/1Bo9acMZjtCcKFhnYMyLckyFxBiYxtjxBAGGRVC7sVdc/edit#heading=h.o5g1xi55x1f4</a:t>
            </a:r>
            <a:r>
              <a:rPr lang="ru-RU" sz="1200" u="sng" dirty="0"/>
              <a:t> </a:t>
            </a:r>
            <a:endParaRPr lang="ru-RU" sz="1200" dirty="0"/>
          </a:p>
          <a:p>
            <a:r>
              <a:rPr lang="ru-RU" sz="1200" b="1" dirty="0"/>
              <a:t> </a:t>
            </a:r>
            <a:r>
              <a:rPr lang="ru-RU" sz="1200" b="1" dirty="0" smtClean="0"/>
              <a:t>    </a:t>
            </a:r>
            <a:r>
              <a:rPr lang="ru-RU" sz="1200" dirty="0" smtClean="0"/>
              <a:t>полезное </a:t>
            </a:r>
            <a:r>
              <a:rPr lang="ru-RU" sz="1200" dirty="0"/>
              <a:t>для понимания проекта (с акцентом на </a:t>
            </a:r>
            <a:r>
              <a:rPr lang="ru-RU" sz="1200" b="1" dirty="0"/>
              <a:t>инновационность</a:t>
            </a:r>
            <a:r>
              <a:rPr lang="ru-RU" sz="1200" dirty="0"/>
              <a:t>) письмо “Запрос И.Л.Викентьеву” -  </a:t>
            </a:r>
            <a:r>
              <a:rPr lang="ru-RU" sz="1200" dirty="0">
                <a:hlinkClick r:id="rId7"/>
              </a:rPr>
              <a:t>  </a:t>
            </a:r>
            <a:r>
              <a:rPr lang="ru-RU" sz="1200" u="sng" dirty="0">
                <a:hlinkClick r:id="rId7"/>
              </a:rPr>
              <a:t>https://docs.google.com/document/d/1iFlBXrm3ZRVAI2oHbuB-M3DnKSVrz1FYc5MWK2M69Zs/edit#heading=h.ps9hr19eu8so</a:t>
            </a:r>
            <a:r>
              <a:rPr lang="ru-RU" sz="1200" dirty="0"/>
              <a:t> </a:t>
            </a:r>
            <a:r>
              <a:rPr lang="ru-RU" sz="1200" dirty="0" smtClean="0"/>
              <a:t>.</a:t>
            </a:r>
            <a:r>
              <a:rPr lang="ru-RU" sz="1100" dirty="0"/>
              <a:t/>
            </a:r>
            <a:br>
              <a:rPr lang="ru-RU" sz="1100" dirty="0"/>
            </a:br>
            <a:endParaRPr lang="ru-RU" sz="1100" b="1" dirty="0" smtClean="0">
              <a:ea typeface="Verdana"/>
              <a:cs typeface="Verdana"/>
              <a:sym typeface="Verdana"/>
            </a:endParaRPr>
          </a:p>
        </p:txBody>
      </p:sp>
      <p:sp>
        <p:nvSpPr>
          <p:cNvPr id="4" name="AutoShape 4" descr="ВЭБ.РФ - продукты финансирования бизнеса от государственной корпорации  развития России"/>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10" name="Номер слайда 9">
            <a:extLst>
              <a:ext uri="{FF2B5EF4-FFF2-40B4-BE49-F238E27FC236}">
                <a16:creationId xmlns:a16="http://schemas.microsoft.com/office/drawing/2014/main" xmlns="" id="{DD6A7A25-1C27-410F-8006-1973D6E19CDA}"/>
              </a:ext>
            </a:extLst>
          </p:cNvPr>
          <p:cNvSpPr>
            <a:spLocks noGrp="1"/>
          </p:cNvSpPr>
          <p:nvPr>
            <p:ph type="sldNum" sz="quarter" idx="12"/>
          </p:nvPr>
        </p:nvSpPr>
        <p:spPr/>
        <p:txBody>
          <a:bodyPr/>
          <a:lstStyle/>
          <a:p>
            <a:pPr marL="0" marR="0" lvl="0" indent="0" algn="ctr" defTabSz="914220" rtl="0" eaLnBrk="1" fontAlgn="auto" latinLnBrk="0" hangingPunct="1">
              <a:lnSpc>
                <a:spcPct val="100000"/>
              </a:lnSpc>
              <a:spcBef>
                <a:spcPts val="0"/>
              </a:spcBef>
              <a:spcAft>
                <a:spcPts val="0"/>
              </a:spcAft>
              <a:buClrTx/>
              <a:buSzTx/>
              <a:buFontTx/>
              <a:buNone/>
              <a:tabLst/>
              <a:defRPr/>
            </a:pPr>
            <a:fld id="{F4B77357-3DE0-4187-8384-A70FA83CB55C}" type="slidenum">
              <a:rPr kumimoji="0" lang="ru-RU" sz="997" b="0" i="0" u="none" strike="noStrike" kern="1200" cap="none" spc="0" normalizeH="0" baseline="0" noProof="0" smtClean="0">
                <a:ln>
                  <a:noFill/>
                </a:ln>
                <a:solidFill>
                  <a:srgbClr val="44546A"/>
                </a:solidFill>
                <a:effectLst/>
                <a:uLnTx/>
                <a:uFillTx/>
                <a:latin typeface="Cera Pro"/>
                <a:ea typeface="+mn-ea"/>
                <a:cs typeface="+mn-cs"/>
              </a:rPr>
              <a:pPr marL="0" marR="0" lvl="0" indent="0" algn="ctr" defTabSz="914220" rtl="0" eaLnBrk="1" fontAlgn="auto" latinLnBrk="0" hangingPunct="1">
                <a:lnSpc>
                  <a:spcPct val="100000"/>
                </a:lnSpc>
                <a:spcBef>
                  <a:spcPts val="0"/>
                </a:spcBef>
                <a:spcAft>
                  <a:spcPts val="0"/>
                </a:spcAft>
                <a:buClrTx/>
                <a:buSzTx/>
                <a:buFontTx/>
                <a:buNone/>
                <a:tabLst/>
                <a:defRPr/>
              </a:pPr>
              <a:t>21</a:t>
            </a:fld>
            <a:endParaRPr kumimoji="0" lang="ru-RU" sz="997" b="0" i="0" u="none" strike="noStrike" kern="1200" cap="none" spc="0" normalizeH="0" baseline="0" noProof="0">
              <a:ln>
                <a:noFill/>
              </a:ln>
              <a:solidFill>
                <a:srgbClr val="44546A"/>
              </a:solidFill>
              <a:effectLst/>
              <a:uLnTx/>
              <a:uFillTx/>
              <a:latin typeface="Cera Pro"/>
              <a:ea typeface="+mn-ea"/>
              <a:cs typeface="+mn-cs"/>
            </a:endParaRPr>
          </a:p>
        </p:txBody>
      </p:sp>
      <p:sp>
        <p:nvSpPr>
          <p:cNvPr id="41" name="Заголовок 5">
            <a:extLst>
              <a:ext uri="{FF2B5EF4-FFF2-40B4-BE49-F238E27FC236}">
                <a16:creationId xmlns:a16="http://schemas.microsoft.com/office/drawing/2014/main" xmlns="" id="{BF81687F-2616-4BA8-B50C-C1C05B322B7B}"/>
              </a:ext>
            </a:extLst>
          </p:cNvPr>
          <p:cNvSpPr>
            <a:spLocks noGrp="1"/>
          </p:cNvSpPr>
          <p:nvPr>
            <p:ph type="title"/>
          </p:nvPr>
        </p:nvSpPr>
        <p:spPr/>
        <p:txBody>
          <a:bodyPr>
            <a:normAutofit fontScale="90000"/>
          </a:bodyPr>
          <a:lstStyle/>
          <a:p>
            <a:r>
              <a:rPr lang="ru-RU" dirty="0">
                <a:solidFill>
                  <a:schemeClr val="bg1"/>
                </a:solidFill>
                <a:ea typeface="Verdana" panose="020B0604030504040204" pitchFamily="34" charset="0"/>
              </a:rPr>
              <a:t>08  Дополнительная информация о </a:t>
            </a:r>
            <a:r>
              <a:rPr lang="ru-RU" dirty="0" smtClean="0">
                <a:solidFill>
                  <a:schemeClr val="bg1"/>
                </a:solidFill>
                <a:ea typeface="Verdana" panose="020B0604030504040204" pitchFamily="34" charset="0"/>
              </a:rPr>
              <a:t>проекте</a:t>
            </a:r>
            <a:r>
              <a:rPr lang="ru-RU" sz="2000" dirty="0" smtClean="0">
                <a:solidFill>
                  <a:schemeClr val="bg1"/>
                </a:solidFill>
                <a:ea typeface="Verdana" panose="020B0604030504040204" pitchFamily="34" charset="0"/>
              </a:rPr>
              <a:t>,  ч.1</a:t>
            </a:r>
            <a:endParaRPr lang="ru-RU" sz="2000" dirty="0">
              <a:solidFill>
                <a:schemeClr val="bg1"/>
              </a:solidFill>
              <a:ea typeface="Verdana" panose="020B0604030504040204" pitchFamily="34" charset="0"/>
            </a:endParaRPr>
          </a:p>
        </p:txBody>
      </p:sp>
    </p:spTree>
    <p:extLst>
      <p:ext uri="{BB962C8B-B14F-4D97-AF65-F5344CB8AC3E}">
        <p14:creationId xmlns:p14="http://schemas.microsoft.com/office/powerpoint/2010/main" val="23929538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
        <p:cNvGrpSpPr/>
        <p:nvPr/>
      </p:nvGrpSpPr>
      <p:grpSpPr>
        <a:xfrm>
          <a:off x="0" y="0"/>
          <a:ext cx="0" cy="0"/>
          <a:chOff x="0" y="0"/>
          <a:chExt cx="0" cy="0"/>
        </a:xfrm>
      </p:grpSpPr>
      <p:sp>
        <p:nvSpPr>
          <p:cNvPr id="47" name="Прямоугольник: скругленные углы 13">
            <a:extLst>
              <a:ext uri="{FF2B5EF4-FFF2-40B4-BE49-F238E27FC236}">
                <a16:creationId xmlns:a16="http://schemas.microsoft.com/office/drawing/2014/main" xmlns="" id="{A7377AF5-EC14-4E3E-869F-BDD51AF8F69F}"/>
              </a:ext>
            </a:extLst>
          </p:cNvPr>
          <p:cNvSpPr/>
          <p:nvPr/>
        </p:nvSpPr>
        <p:spPr>
          <a:xfrm>
            <a:off x="307975" y="926123"/>
            <a:ext cx="11537950" cy="5490551"/>
          </a:xfrm>
          <a:prstGeom prst="roundRect">
            <a:avLst>
              <a:gd name="adj" fmla="val 11225"/>
            </a:avLst>
          </a:prstGeom>
          <a:solidFill>
            <a:srgbClr val="B48CFE">
              <a:alpha val="5000"/>
            </a:srgbClr>
          </a:solidFill>
          <a:ln>
            <a:gradFill>
              <a:gsLst>
                <a:gs pos="0">
                  <a:schemeClr val="bg1"/>
                </a:gs>
                <a:gs pos="100000">
                  <a:schemeClr val="bg1">
                    <a:alpha val="0"/>
                  </a:schemeClr>
                </a:gs>
              </a:gsLst>
              <a:lin ang="4200000" scaled="0"/>
            </a:grad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72000" rtlCol="0" anchor="t" anchorCtr="0"/>
          <a:lstStyle/>
          <a:p>
            <a:pPr marL="171450" indent="-171450">
              <a:spcAft>
                <a:spcPts val="1200"/>
              </a:spcAft>
              <a:buFont typeface="Arial" panose="020B0604020202020204" pitchFamily="34" charset="0"/>
              <a:buChar char="•"/>
            </a:pPr>
            <a:r>
              <a:rPr lang="ru-RU" sz="1000" dirty="0"/>
              <a:t>(Все, что вы хотели дополнительно рассказать о вашем проекте: премии, победы в конкурсах, поддержка организаций и т.п</a:t>
            </a:r>
            <a:r>
              <a:rPr lang="ru-RU" sz="1000" dirty="0" smtClean="0"/>
              <a:t>.)</a:t>
            </a:r>
            <a:endParaRPr lang="ru-RU" sz="1200" b="1" dirty="0">
              <a:ea typeface="Verdana"/>
              <a:cs typeface="Verdana"/>
              <a:sym typeface="Verdana"/>
            </a:endParaRPr>
          </a:p>
          <a:p>
            <a:r>
              <a:rPr lang="ru-RU" sz="1200" b="1" dirty="0"/>
              <a:t>  </a:t>
            </a:r>
            <a:r>
              <a:rPr lang="ru-RU" sz="1200" b="1" dirty="0" smtClean="0"/>
              <a:t> Макет </a:t>
            </a:r>
            <a:r>
              <a:rPr lang="ru-RU" sz="1200" b="1" dirty="0"/>
              <a:t>Модернизированного</a:t>
            </a:r>
            <a:r>
              <a:rPr lang="ru-RU" sz="1200" dirty="0"/>
              <a:t> (для случая выбора из многих альтернатив)</a:t>
            </a:r>
            <a:r>
              <a:rPr lang="ru-RU" sz="1200" b="1" dirty="0"/>
              <a:t> Метода сбалансированных выгод</a:t>
            </a:r>
            <a:r>
              <a:rPr lang="ru-RU" sz="1200" dirty="0"/>
              <a:t> - человечная альтернатива голосованию (доступ к экспериментированию отключен) в формате эл.таблицы - </a:t>
            </a:r>
            <a:r>
              <a:rPr lang="ru-RU" sz="1200" u="sng" dirty="0">
                <a:hlinkClick r:id="rId3"/>
              </a:rPr>
              <a:t>https://docs.google.com/spreadsheets/d/1CvumRipaMR4qlslz_2J6rBSP8yBh9No0iAGik5ogLGc/edit?usp=sharing</a:t>
            </a:r>
            <a:r>
              <a:rPr lang="ru-RU" sz="1200" dirty="0"/>
              <a:t>  и описание к нему </a:t>
            </a:r>
            <a:r>
              <a:rPr lang="ru-RU" sz="1200" u="sng" dirty="0">
                <a:hlinkClick r:id="rId4"/>
              </a:rPr>
              <a:t>https://docs.google.com/document/d/1F0f1qqYYifuY7lLBtAwcbJGLK2lGs4zR/edit</a:t>
            </a:r>
            <a:endParaRPr lang="ru-RU" sz="1200" dirty="0"/>
          </a:p>
          <a:p>
            <a:r>
              <a:rPr lang="ru-RU" sz="1200" b="1" dirty="0"/>
              <a:t>  </a:t>
            </a:r>
            <a:r>
              <a:rPr lang="ru-RU" sz="1200" b="1" dirty="0" smtClean="0"/>
              <a:t> Архив </a:t>
            </a:r>
            <a:r>
              <a:rPr lang="ru-RU" sz="1200" dirty="0"/>
              <a:t>наиболее ценного по данной теме и иным моим проектам (почти 3 десятка видео и не меньшее число ссылок на тексты) в формате канала в </a:t>
            </a:r>
            <a:r>
              <a:rPr lang="ru-RU" sz="1200" b="1" dirty="0"/>
              <a:t>Телеграм</a:t>
            </a:r>
            <a:r>
              <a:rPr lang="ru-RU" sz="1200" dirty="0"/>
              <a:t> -</a:t>
            </a:r>
            <a:r>
              <a:rPr lang="ru-RU" sz="1200" dirty="0">
                <a:hlinkClick r:id="rId5"/>
              </a:rPr>
              <a:t> </a:t>
            </a:r>
            <a:r>
              <a:rPr lang="ru-RU" sz="1200" u="sng" dirty="0">
                <a:hlinkClick r:id="rId5"/>
              </a:rPr>
              <a:t>https://t.me/socratiya</a:t>
            </a:r>
            <a:r>
              <a:rPr lang="ru-RU" sz="1200" dirty="0"/>
              <a:t> , а с 23.05.2024 при канале открыт</a:t>
            </a:r>
            <a:r>
              <a:rPr lang="ru-RU" sz="1200" b="1" dirty="0"/>
              <a:t> чат для обсуждений</a:t>
            </a:r>
            <a:r>
              <a:rPr lang="ru-RU" sz="1200" dirty="0"/>
              <a:t> начатого этапа формирования под проект </a:t>
            </a:r>
            <a:r>
              <a:rPr lang="ru-RU" sz="1200" b="1" dirty="0"/>
              <a:t>стартапа </a:t>
            </a:r>
            <a:r>
              <a:rPr lang="ru-RU" sz="1200" dirty="0"/>
              <a:t>- </a:t>
            </a:r>
            <a:r>
              <a:rPr lang="ru-RU" sz="1200" u="sng" dirty="0">
                <a:hlinkClick r:id="rId6"/>
              </a:rPr>
              <a:t>https://t.me/chat_socratija/4</a:t>
            </a:r>
            <a:r>
              <a:rPr lang="ru-RU" sz="1200" dirty="0"/>
              <a:t> </a:t>
            </a:r>
            <a:r>
              <a:rPr lang="ru-RU" sz="1200" dirty="0" smtClean="0"/>
              <a:t>.</a:t>
            </a:r>
          </a:p>
          <a:p>
            <a:endParaRPr lang="ru-RU" sz="1200" dirty="0"/>
          </a:p>
          <a:p>
            <a:r>
              <a:rPr lang="ru-RU" sz="1200" dirty="0"/>
              <a:t>  </a:t>
            </a:r>
            <a:r>
              <a:rPr lang="ru-RU" sz="1200" dirty="0" smtClean="0"/>
              <a:t> Заявка </a:t>
            </a:r>
            <a:r>
              <a:rPr lang="ru-RU" sz="1200" dirty="0"/>
              <a:t>на </a:t>
            </a:r>
            <a:r>
              <a:rPr lang="ru-RU" sz="1200" b="1" dirty="0"/>
              <a:t>конкурс концепций общества будущего в НИР</a:t>
            </a:r>
            <a:r>
              <a:rPr lang="ru-RU" sz="1200" dirty="0"/>
              <a:t> (2-й этап), в центре которого данная технология и соответствующая парадигма, и глава “V. Ключевое содержимое заявки на грант проекта частичной реализации данной технологии” (13 </a:t>
            </a:r>
            <a:r>
              <a:rPr lang="ru-RU" sz="1200" dirty="0" err="1"/>
              <a:t>стр</a:t>
            </a:r>
            <a:r>
              <a:rPr lang="ru-RU" sz="1200" dirty="0"/>
              <a:t> из 36) которой посвящена именно данной технологии (ее отдельной компоненте) -</a:t>
            </a:r>
            <a:r>
              <a:rPr lang="ru-RU" sz="1200" dirty="0">
                <a:hlinkClick r:id="rId7"/>
              </a:rPr>
              <a:t> </a:t>
            </a:r>
            <a:r>
              <a:rPr lang="ru-RU" sz="1200" u="sng" dirty="0">
                <a:hlinkClick r:id="rId7"/>
              </a:rPr>
              <a:t>https://docs.google.com/document/d/18qkV36xe86PlxiFjAkdhlgLHMCoKgi2v/edit</a:t>
            </a:r>
            <a:r>
              <a:rPr lang="ru-RU" sz="1200" dirty="0"/>
              <a:t> . </a:t>
            </a:r>
          </a:p>
          <a:p>
            <a:r>
              <a:rPr lang="ru-RU" sz="1200" dirty="0"/>
              <a:t>  Полный же файл “СоКрат&amp;Я на конкурс НИР” - </a:t>
            </a:r>
            <a:r>
              <a:rPr lang="ru-RU" sz="1200" u="sng" dirty="0">
                <a:hlinkClick r:id="rId8"/>
              </a:rPr>
              <a:t>https://docs.google.com/document/d/18qkV36xe86PlxiFjAkdhlgLHMCoKgi2v/edit#heading=h.ywn2e0hphmeu</a:t>
            </a:r>
            <a:r>
              <a:rPr lang="ru-RU" sz="1200" dirty="0"/>
              <a:t> .</a:t>
            </a:r>
          </a:p>
          <a:p>
            <a:r>
              <a:rPr lang="ru-RU" sz="1200" dirty="0"/>
              <a:t>  Заявка на</a:t>
            </a:r>
            <a:r>
              <a:rPr lang="ru-RU" sz="1200" b="1" dirty="0"/>
              <a:t> грант в Фонд содействия инновациям</a:t>
            </a:r>
            <a:r>
              <a:rPr lang="ru-RU" sz="1200" dirty="0"/>
              <a:t> на НИОКР в </a:t>
            </a:r>
            <a:r>
              <a:rPr lang="ru-RU" sz="1200" b="1" dirty="0"/>
              <a:t>2022г</a:t>
            </a:r>
            <a:r>
              <a:rPr lang="ru-RU" sz="1200" dirty="0"/>
              <a:t>. (26 страниц, содержательная часть выделена желтым маркером) -</a:t>
            </a:r>
            <a:r>
              <a:rPr lang="ru-RU" sz="1200" dirty="0">
                <a:hlinkClick r:id="rId9"/>
              </a:rPr>
              <a:t> </a:t>
            </a:r>
            <a:r>
              <a:rPr lang="ru-RU" sz="1200" u="sng" dirty="0">
                <a:hlinkClick r:id="rId9"/>
              </a:rPr>
              <a:t>https://docs.google.com/document/d/17szTJwitcp0dj7t6jCSgb5fyZaRIjdXE/edit#heading=h.w70zdxgivo8k</a:t>
            </a:r>
            <a:endParaRPr lang="ru-RU" sz="1200" dirty="0"/>
          </a:p>
          <a:p>
            <a:r>
              <a:rPr lang="ru-RU" sz="1200" dirty="0"/>
              <a:t>  Инициативы, среди которых 2 первые по данной теме, на</a:t>
            </a:r>
            <a:r>
              <a:rPr lang="ru-RU" sz="1200" b="1" dirty="0"/>
              <a:t> конкурс “Сильные идеи для нового времени”</a:t>
            </a:r>
            <a:r>
              <a:rPr lang="ru-RU" sz="1200" dirty="0"/>
              <a:t> -</a:t>
            </a:r>
            <a:r>
              <a:rPr lang="ru-RU" sz="1200" dirty="0">
                <a:hlinkClick r:id="rId10"/>
              </a:rPr>
              <a:t> </a:t>
            </a:r>
            <a:r>
              <a:rPr lang="ru-RU" sz="1200" u="sng" dirty="0">
                <a:hlinkClick r:id="rId10"/>
              </a:rPr>
              <a:t>https://docs.google.com/document/d/1D1Vx8VpkE2-fVgOZVBgI8gKr6Q2wCbK9AmnfdmQUNac/edit#heading=h.d4i5bkmmw22j</a:t>
            </a:r>
            <a:r>
              <a:rPr lang="ru-RU" sz="1200" dirty="0"/>
              <a:t> </a:t>
            </a:r>
          </a:p>
          <a:p>
            <a:r>
              <a:rPr lang="ru-RU" sz="1200" b="1" dirty="0"/>
              <a:t>  Конкурентный анализ</a:t>
            </a:r>
            <a:r>
              <a:rPr lang="ru-RU" sz="1200" dirty="0"/>
              <a:t> в формате эл.таблицы (в ней ссылки на часть использованного материала) -</a:t>
            </a:r>
            <a:r>
              <a:rPr lang="ru-RU" sz="1200" dirty="0">
                <a:hlinkClick r:id="rId11"/>
              </a:rPr>
              <a:t> </a:t>
            </a:r>
            <a:r>
              <a:rPr lang="ru-RU" sz="1200" u="sng" dirty="0">
                <a:hlinkClick r:id="rId11"/>
              </a:rPr>
              <a:t>https://docs.google.com/spreadsheets/d/1DYtyQBKXNuzAfjCu2xlEruxFW9p-_DG4/edit#gid=1625229144</a:t>
            </a:r>
            <a:r>
              <a:rPr lang="ru-RU" sz="1200" dirty="0"/>
              <a:t> и прилагаемый к ней текст "Параметры (критерии, характеристики) Конкурентного анализа с пояснениями ..." (работа не завершена) - </a:t>
            </a:r>
            <a:r>
              <a:rPr lang="ru-RU" sz="1200" u="sng" dirty="0">
                <a:hlinkClick r:id="rId12"/>
              </a:rPr>
              <a:t>https://docs.google.com/document/d/1rjz4CxZpH1KQEZx3IRyXxjoV7QdaOzamZZQC5Q1FGt0/edit</a:t>
            </a:r>
            <a:r>
              <a:rPr lang="ru-RU" sz="1200" dirty="0"/>
              <a:t> .</a:t>
            </a:r>
          </a:p>
          <a:p>
            <a:r>
              <a:rPr lang="ru-RU" sz="1200" dirty="0"/>
              <a:t/>
            </a:r>
            <a:br>
              <a:rPr lang="ru-RU" sz="1200" dirty="0"/>
            </a:br>
            <a:r>
              <a:rPr lang="ru-RU" sz="1200" dirty="0"/>
              <a:t>  Ссылки на заготовки для непосредственной реализации платформы (схемы структуры БД и макеты сервисов доступа к ней, </a:t>
            </a:r>
            <a:r>
              <a:rPr lang="ru-RU" sz="1200" dirty="0" err="1"/>
              <a:t>backend</a:t>
            </a:r>
            <a:r>
              <a:rPr lang="ru-RU" sz="1200" dirty="0"/>
              <a:t> и </a:t>
            </a:r>
            <a:r>
              <a:rPr lang="ru-RU" sz="1200" dirty="0" err="1"/>
              <a:t>frontend</a:t>
            </a:r>
            <a:r>
              <a:rPr lang="ru-RU" sz="1200" dirty="0"/>
              <a:t>) и на алгоритмы коммерческих блоков технологии по понятным причинам </a:t>
            </a:r>
            <a:r>
              <a:rPr lang="ru-RU" sz="1200" b="1" dirty="0"/>
              <a:t>пока </a:t>
            </a:r>
            <a:r>
              <a:rPr lang="ru-RU" sz="1200" dirty="0"/>
              <a:t>нигде не привожу, как и суть ядра технологии</a:t>
            </a:r>
            <a:br>
              <a:rPr lang="ru-RU" sz="1200" dirty="0"/>
            </a:br>
            <a:endParaRPr lang="ru-RU" sz="1200" b="1" dirty="0" smtClean="0">
              <a:ea typeface="Verdana"/>
              <a:cs typeface="Verdana"/>
              <a:sym typeface="Verdana"/>
            </a:endParaRPr>
          </a:p>
        </p:txBody>
      </p:sp>
      <p:sp>
        <p:nvSpPr>
          <p:cNvPr id="4" name="AutoShape 4" descr="ВЭБ.РФ - продукты финансирования бизнеса от государственной корпорации  развития России"/>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10" name="Номер слайда 9">
            <a:extLst>
              <a:ext uri="{FF2B5EF4-FFF2-40B4-BE49-F238E27FC236}">
                <a16:creationId xmlns:a16="http://schemas.microsoft.com/office/drawing/2014/main" xmlns="" id="{DD6A7A25-1C27-410F-8006-1973D6E19CDA}"/>
              </a:ext>
            </a:extLst>
          </p:cNvPr>
          <p:cNvSpPr>
            <a:spLocks noGrp="1"/>
          </p:cNvSpPr>
          <p:nvPr>
            <p:ph type="sldNum" sz="quarter" idx="12"/>
          </p:nvPr>
        </p:nvSpPr>
        <p:spPr/>
        <p:txBody>
          <a:bodyPr/>
          <a:lstStyle/>
          <a:p>
            <a:pPr marL="0" marR="0" lvl="0" indent="0" algn="ctr" defTabSz="914220" rtl="0" eaLnBrk="1" fontAlgn="auto" latinLnBrk="0" hangingPunct="1">
              <a:lnSpc>
                <a:spcPct val="100000"/>
              </a:lnSpc>
              <a:spcBef>
                <a:spcPts val="0"/>
              </a:spcBef>
              <a:spcAft>
                <a:spcPts val="0"/>
              </a:spcAft>
              <a:buClrTx/>
              <a:buSzTx/>
              <a:buFontTx/>
              <a:buNone/>
              <a:tabLst/>
              <a:defRPr/>
            </a:pPr>
            <a:fld id="{F4B77357-3DE0-4187-8384-A70FA83CB55C}" type="slidenum">
              <a:rPr kumimoji="0" lang="ru-RU" sz="997" b="0" i="0" u="none" strike="noStrike" kern="1200" cap="none" spc="0" normalizeH="0" baseline="0" noProof="0" smtClean="0">
                <a:ln>
                  <a:noFill/>
                </a:ln>
                <a:solidFill>
                  <a:srgbClr val="44546A"/>
                </a:solidFill>
                <a:effectLst/>
                <a:uLnTx/>
                <a:uFillTx/>
                <a:latin typeface="Cera Pro"/>
                <a:ea typeface="+mn-ea"/>
                <a:cs typeface="+mn-cs"/>
              </a:rPr>
              <a:pPr marL="0" marR="0" lvl="0" indent="0" algn="ctr" defTabSz="914220" rtl="0" eaLnBrk="1" fontAlgn="auto" latinLnBrk="0" hangingPunct="1">
                <a:lnSpc>
                  <a:spcPct val="100000"/>
                </a:lnSpc>
                <a:spcBef>
                  <a:spcPts val="0"/>
                </a:spcBef>
                <a:spcAft>
                  <a:spcPts val="0"/>
                </a:spcAft>
                <a:buClrTx/>
                <a:buSzTx/>
                <a:buFontTx/>
                <a:buNone/>
                <a:tabLst/>
                <a:defRPr/>
              </a:pPr>
              <a:t>22</a:t>
            </a:fld>
            <a:endParaRPr kumimoji="0" lang="ru-RU" sz="997" b="0" i="0" u="none" strike="noStrike" kern="1200" cap="none" spc="0" normalizeH="0" baseline="0" noProof="0">
              <a:ln>
                <a:noFill/>
              </a:ln>
              <a:solidFill>
                <a:srgbClr val="44546A"/>
              </a:solidFill>
              <a:effectLst/>
              <a:uLnTx/>
              <a:uFillTx/>
              <a:latin typeface="Cera Pro"/>
              <a:ea typeface="+mn-ea"/>
              <a:cs typeface="+mn-cs"/>
            </a:endParaRPr>
          </a:p>
        </p:txBody>
      </p:sp>
      <p:sp>
        <p:nvSpPr>
          <p:cNvPr id="41" name="Заголовок 5">
            <a:extLst>
              <a:ext uri="{FF2B5EF4-FFF2-40B4-BE49-F238E27FC236}">
                <a16:creationId xmlns:a16="http://schemas.microsoft.com/office/drawing/2014/main" xmlns="" id="{BF81687F-2616-4BA8-B50C-C1C05B322B7B}"/>
              </a:ext>
            </a:extLst>
          </p:cNvPr>
          <p:cNvSpPr>
            <a:spLocks noGrp="1"/>
          </p:cNvSpPr>
          <p:nvPr>
            <p:ph type="title"/>
          </p:nvPr>
        </p:nvSpPr>
        <p:spPr/>
        <p:txBody>
          <a:bodyPr>
            <a:normAutofit fontScale="90000"/>
          </a:bodyPr>
          <a:lstStyle/>
          <a:p>
            <a:r>
              <a:rPr lang="ru-RU" dirty="0">
                <a:solidFill>
                  <a:schemeClr val="bg1"/>
                </a:solidFill>
                <a:ea typeface="Verdana" panose="020B0604030504040204" pitchFamily="34" charset="0"/>
              </a:rPr>
              <a:t>08  Дополнительная информация о </a:t>
            </a:r>
            <a:r>
              <a:rPr lang="ru-RU" dirty="0" smtClean="0">
                <a:solidFill>
                  <a:schemeClr val="bg1"/>
                </a:solidFill>
                <a:ea typeface="Verdana" panose="020B0604030504040204" pitchFamily="34" charset="0"/>
              </a:rPr>
              <a:t>проекте,  </a:t>
            </a:r>
            <a:r>
              <a:rPr lang="ru-RU" sz="2000" dirty="0">
                <a:solidFill>
                  <a:schemeClr val="bg1"/>
                </a:solidFill>
                <a:ea typeface="Verdana" panose="020B0604030504040204" pitchFamily="34" charset="0"/>
              </a:rPr>
              <a:t>ч</a:t>
            </a:r>
            <a:r>
              <a:rPr lang="ru-RU" sz="2000" dirty="0" smtClean="0">
                <a:solidFill>
                  <a:schemeClr val="bg1"/>
                </a:solidFill>
                <a:ea typeface="Verdana" panose="020B0604030504040204" pitchFamily="34" charset="0"/>
              </a:rPr>
              <a:t>.2</a:t>
            </a:r>
            <a:endParaRPr lang="ru-RU" sz="2000" dirty="0">
              <a:solidFill>
                <a:schemeClr val="bg1"/>
              </a:solidFill>
              <a:ea typeface="Verdana" panose="020B0604030504040204" pitchFamily="34" charset="0"/>
            </a:endParaRPr>
          </a:p>
        </p:txBody>
      </p:sp>
    </p:spTree>
    <p:extLst>
      <p:ext uri="{BB962C8B-B14F-4D97-AF65-F5344CB8AC3E}">
        <p14:creationId xmlns:p14="http://schemas.microsoft.com/office/powerpoint/2010/main" val="219253943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
        <p:cNvGrpSpPr/>
        <p:nvPr/>
      </p:nvGrpSpPr>
      <p:grpSpPr>
        <a:xfrm>
          <a:off x="0" y="0"/>
          <a:ext cx="0" cy="0"/>
          <a:chOff x="0" y="0"/>
          <a:chExt cx="0" cy="0"/>
        </a:xfrm>
      </p:grpSpPr>
      <p:sp>
        <p:nvSpPr>
          <p:cNvPr id="47" name="Прямоугольник: скругленные углы 13">
            <a:extLst>
              <a:ext uri="{FF2B5EF4-FFF2-40B4-BE49-F238E27FC236}">
                <a16:creationId xmlns:a16="http://schemas.microsoft.com/office/drawing/2014/main" xmlns="" id="{A7377AF5-EC14-4E3E-869F-BDD51AF8F69F}"/>
              </a:ext>
            </a:extLst>
          </p:cNvPr>
          <p:cNvSpPr/>
          <p:nvPr/>
        </p:nvSpPr>
        <p:spPr>
          <a:xfrm>
            <a:off x="2911643" y="926121"/>
            <a:ext cx="8783053" cy="5580185"/>
          </a:xfrm>
          <a:prstGeom prst="roundRect">
            <a:avLst>
              <a:gd name="adj" fmla="val 11225"/>
            </a:avLst>
          </a:prstGeom>
          <a:solidFill>
            <a:srgbClr val="B48CFE">
              <a:alpha val="5000"/>
            </a:srgbClr>
          </a:solidFill>
          <a:ln>
            <a:gradFill>
              <a:gsLst>
                <a:gs pos="0">
                  <a:schemeClr val="bg1"/>
                </a:gs>
                <a:gs pos="100000">
                  <a:schemeClr val="bg1">
                    <a:alpha val="0"/>
                  </a:schemeClr>
                </a:gs>
              </a:gsLst>
              <a:lin ang="4200000" scaled="0"/>
            </a:grad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72000" rtlCol="0" anchor="t" anchorCtr="0"/>
          <a:lstStyle/>
          <a:p>
            <a:pPr marL="171450" indent="-171450">
              <a:spcAft>
                <a:spcPts val="1200"/>
              </a:spcAft>
              <a:buFont typeface="Arial" panose="020B0604020202020204" pitchFamily="34" charset="0"/>
              <a:buChar char="•"/>
            </a:pPr>
            <a:r>
              <a:rPr lang="ru-RU" sz="1000" dirty="0" smtClean="0">
                <a:solidFill>
                  <a:schemeClr val="bg1"/>
                </a:solidFill>
                <a:ea typeface="Verdana" panose="020B0604030504040204" pitchFamily="34" charset="0"/>
              </a:rPr>
              <a:t>Список </a:t>
            </a:r>
            <a:r>
              <a:rPr lang="ru-RU" sz="1000" dirty="0">
                <a:solidFill>
                  <a:schemeClr val="bg1"/>
                </a:solidFill>
                <a:ea typeface="Verdana" panose="020B0604030504040204" pitchFamily="34" charset="0"/>
              </a:rPr>
              <a:t>участников проекта </a:t>
            </a:r>
            <a:r>
              <a:rPr lang="ru-RU" sz="1000" dirty="0">
                <a:solidFill>
                  <a:schemeClr val="accent6"/>
                </a:solidFill>
                <a:ea typeface="Verdana" panose="020B0604030504040204" pitchFamily="34" charset="0"/>
              </a:rPr>
              <a:t>(Фото, ФИО, роль к команде</a:t>
            </a:r>
            <a:r>
              <a:rPr lang="ru-RU" sz="1000" dirty="0" smtClean="0">
                <a:solidFill>
                  <a:schemeClr val="accent6"/>
                </a:solidFill>
                <a:ea typeface="Verdana" panose="020B0604030504040204" pitchFamily="34" charset="0"/>
              </a:rPr>
              <a:t>)</a:t>
            </a:r>
            <a:endParaRPr lang="ru-RU" sz="900" dirty="0"/>
          </a:p>
          <a:p>
            <a:r>
              <a:rPr lang="ru-RU" sz="900" b="1" dirty="0"/>
              <a:t>  </a:t>
            </a:r>
            <a:r>
              <a:rPr lang="ru-RU" sz="1100" b="1" dirty="0"/>
              <a:t>1. Предполагаемые роли в команде:</a:t>
            </a:r>
            <a:endParaRPr lang="ru-RU" sz="1100" dirty="0"/>
          </a:p>
          <a:p>
            <a:r>
              <a:rPr lang="ru-RU" sz="1100" dirty="0"/>
              <a:t>фаундер, идеолог/евангелист, разработчик технологии и проектировщик веб-приложения/онлайн-платформы, создатель платформы, программист и все остальное, видимо, создать юрлицо/МТК и администрировать его придется тоже мне</a:t>
            </a:r>
            <a:r>
              <a:rPr lang="ru-RU" sz="1100" dirty="0" smtClean="0"/>
              <a:t>.</a:t>
            </a:r>
          </a:p>
          <a:p>
            <a:endParaRPr lang="ru-RU" sz="1100" dirty="0"/>
          </a:p>
          <a:p>
            <a:r>
              <a:rPr lang="ru-RU" sz="1100" b="1" dirty="0"/>
              <a:t>  2. Компетенции.</a:t>
            </a:r>
            <a:r>
              <a:rPr lang="ru-RU" sz="1100" dirty="0"/>
              <a:t> </a:t>
            </a:r>
          </a:p>
          <a:p>
            <a:r>
              <a:rPr lang="ru-RU" sz="1100" b="1" dirty="0"/>
              <a:t>  Образование</a:t>
            </a:r>
            <a:r>
              <a:rPr lang="ru-RU" sz="1100" dirty="0"/>
              <a:t>: а) прикладная математика (численные методы) на механико-математическом факультете Одесского госуниверситета с завершением в 1981-м году и</a:t>
            </a:r>
          </a:p>
          <a:p>
            <a:r>
              <a:rPr lang="ru-RU" sz="1100" dirty="0"/>
              <a:t>  б) автоматизация проектирования (проектирование интеллектуальных систем, точнее, экспертных) на спецфакультете в Московском физико-техническом институте (г. Долгопрудный, стажировка в ВЦ АН СССР, завершена учеба в 1988-м году на отлично, а дипломная работа по теме, из которой и родилась постепенно в долгих мучительных поисках и многочисленных озарениях предлагаемая технология). </a:t>
            </a:r>
          </a:p>
          <a:p>
            <a:r>
              <a:rPr lang="ru-RU" sz="1100" b="1" dirty="0"/>
              <a:t>  Навыки. </a:t>
            </a:r>
            <a:r>
              <a:rPr lang="ru-RU" sz="1100" dirty="0"/>
              <a:t>В свою бытность программистом (в 90-е и в начале нулевых повелось побыть много кем, от биржевика до главбуха и проектировщика первой русскоязычной на основе базы данных онлайн сервиса знакомств “Фортуна”), как я уже ранее описывал, единолично, без какой либо помощи создавал всевозможные учетные системы сначала в электронных таблицах, а затем с помощью СУБД в самых разных сферах экономики (со своим кавказским происхождением в Питере я не был конкурентоспособен на рынке, несмотря на свои способности, брался за то, что не могли сделать или не брались делать специализированные программистские компании, посему навыки в создании платформ разнообразные, хотя не в интернет, а в корпоративных продуктах). Системность мышления и изворотливость ума - эти навыки еще при мне, хотя здоровье подводит часто, особенно зрение. </a:t>
            </a:r>
            <a:endParaRPr lang="ru-RU" sz="1100" dirty="0" smtClean="0"/>
          </a:p>
          <a:p>
            <a:endParaRPr lang="ru-RU" sz="1100" dirty="0"/>
          </a:p>
          <a:p>
            <a:r>
              <a:rPr lang="ru-RU" sz="1100" b="1" dirty="0"/>
              <a:t>  3. Формирование команды. </a:t>
            </a:r>
            <a:r>
              <a:rPr lang="ru-RU" sz="1100" dirty="0"/>
              <a:t>Этим вопросом целенаправленно пока не занимался, но теперь, когда технология в целом детально проработана и вчерне практически все спроектировано, у меня уже есть, чем привлекать компаньонов, помимо устных и письменных рассказов о технологии и желанном проекте. Теперь эта задача становится приоритетной, иначе гранты на НИОКР и финансирование не получить. </a:t>
            </a:r>
          </a:p>
          <a:p>
            <a:r>
              <a:rPr lang="ru-RU" sz="1100" dirty="0"/>
              <a:t> </a:t>
            </a:r>
            <a:r>
              <a:rPr lang="ru-RU" sz="1100" dirty="0"/>
              <a:t>  Первые попытки, предпринятые совсем недавно, оказались безуспешными, но четче стала вся проблематика формирования команды стартапа и яснее, что и где/кому аутсорсить.</a:t>
            </a:r>
            <a:endParaRPr lang="ru-RU" sz="1100" b="1" dirty="0" smtClean="0">
              <a:ea typeface="Verdana"/>
              <a:cs typeface="Verdana"/>
              <a:sym typeface="Verdana"/>
            </a:endParaRPr>
          </a:p>
        </p:txBody>
      </p:sp>
      <p:sp>
        <p:nvSpPr>
          <p:cNvPr id="4" name="AutoShape 4" descr="ВЭБ.РФ - продукты финансирования бизнеса от государственной корпорации  развития России"/>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10" name="Номер слайда 9">
            <a:extLst>
              <a:ext uri="{FF2B5EF4-FFF2-40B4-BE49-F238E27FC236}">
                <a16:creationId xmlns:a16="http://schemas.microsoft.com/office/drawing/2014/main" xmlns="" id="{DD6A7A25-1C27-410F-8006-1973D6E19CDA}"/>
              </a:ext>
            </a:extLst>
          </p:cNvPr>
          <p:cNvSpPr>
            <a:spLocks noGrp="1"/>
          </p:cNvSpPr>
          <p:nvPr>
            <p:ph type="sldNum" sz="quarter" idx="12"/>
          </p:nvPr>
        </p:nvSpPr>
        <p:spPr/>
        <p:txBody>
          <a:bodyPr/>
          <a:lstStyle/>
          <a:p>
            <a:pPr marL="0" marR="0" lvl="0" indent="0" algn="ctr" defTabSz="914220" rtl="0" eaLnBrk="1" fontAlgn="auto" latinLnBrk="0" hangingPunct="1">
              <a:lnSpc>
                <a:spcPct val="100000"/>
              </a:lnSpc>
              <a:spcBef>
                <a:spcPts val="0"/>
              </a:spcBef>
              <a:spcAft>
                <a:spcPts val="0"/>
              </a:spcAft>
              <a:buClrTx/>
              <a:buSzTx/>
              <a:buFontTx/>
              <a:buNone/>
              <a:tabLst/>
              <a:defRPr/>
            </a:pPr>
            <a:fld id="{F4B77357-3DE0-4187-8384-A70FA83CB55C}" type="slidenum">
              <a:rPr kumimoji="0" lang="ru-RU" sz="997" b="0" i="0" u="none" strike="noStrike" kern="1200" cap="none" spc="0" normalizeH="0" baseline="0" noProof="0" smtClean="0">
                <a:ln>
                  <a:noFill/>
                </a:ln>
                <a:solidFill>
                  <a:srgbClr val="44546A"/>
                </a:solidFill>
                <a:effectLst/>
                <a:uLnTx/>
                <a:uFillTx/>
                <a:latin typeface="Cera Pro"/>
                <a:ea typeface="+mn-ea"/>
                <a:cs typeface="+mn-cs"/>
              </a:rPr>
              <a:pPr marL="0" marR="0" lvl="0" indent="0" algn="ctr" defTabSz="914220" rtl="0" eaLnBrk="1" fontAlgn="auto" latinLnBrk="0" hangingPunct="1">
                <a:lnSpc>
                  <a:spcPct val="100000"/>
                </a:lnSpc>
                <a:spcBef>
                  <a:spcPts val="0"/>
                </a:spcBef>
                <a:spcAft>
                  <a:spcPts val="0"/>
                </a:spcAft>
                <a:buClrTx/>
                <a:buSzTx/>
                <a:buFontTx/>
                <a:buNone/>
                <a:tabLst/>
                <a:defRPr/>
              </a:pPr>
              <a:t>23</a:t>
            </a:fld>
            <a:endParaRPr kumimoji="0" lang="ru-RU" sz="997" b="0" i="0" u="none" strike="noStrike" kern="1200" cap="none" spc="0" normalizeH="0" baseline="0" noProof="0">
              <a:ln>
                <a:noFill/>
              </a:ln>
              <a:solidFill>
                <a:srgbClr val="44546A"/>
              </a:solidFill>
              <a:effectLst/>
              <a:uLnTx/>
              <a:uFillTx/>
              <a:latin typeface="Cera Pro"/>
              <a:ea typeface="+mn-ea"/>
              <a:cs typeface="+mn-cs"/>
            </a:endParaRPr>
          </a:p>
        </p:txBody>
      </p:sp>
      <p:sp>
        <p:nvSpPr>
          <p:cNvPr id="41" name="Заголовок 5">
            <a:extLst>
              <a:ext uri="{FF2B5EF4-FFF2-40B4-BE49-F238E27FC236}">
                <a16:creationId xmlns:a16="http://schemas.microsoft.com/office/drawing/2014/main" xmlns="" id="{BF81687F-2616-4BA8-B50C-C1C05B322B7B}"/>
              </a:ext>
            </a:extLst>
          </p:cNvPr>
          <p:cNvSpPr>
            <a:spLocks noGrp="1"/>
          </p:cNvSpPr>
          <p:nvPr>
            <p:ph type="title"/>
          </p:nvPr>
        </p:nvSpPr>
        <p:spPr/>
        <p:txBody>
          <a:bodyPr>
            <a:normAutofit fontScale="90000"/>
          </a:bodyPr>
          <a:lstStyle/>
          <a:p>
            <a:r>
              <a:rPr lang="ru-RU" dirty="0" smtClean="0">
                <a:solidFill>
                  <a:schemeClr val="bg1"/>
                </a:solidFill>
                <a:ea typeface="Verdana" panose="020B0604030504040204" pitchFamily="34" charset="0"/>
              </a:rPr>
              <a:t>09 Команда</a:t>
            </a:r>
            <a:endParaRPr lang="ru-RU" dirty="0">
              <a:solidFill>
                <a:schemeClr val="bg1"/>
              </a:solidFill>
              <a:ea typeface="Verdana" panose="020B0604030504040204" pitchFamily="34" charset="0"/>
            </a:endParaRPr>
          </a:p>
        </p:txBody>
      </p:sp>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0375" y="1154413"/>
            <a:ext cx="2296826" cy="25618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Прямоугольник 1"/>
          <p:cNvSpPr/>
          <p:nvPr/>
        </p:nvSpPr>
        <p:spPr>
          <a:xfrm>
            <a:off x="368134" y="4002323"/>
            <a:ext cx="2427204" cy="461665"/>
          </a:xfrm>
          <a:prstGeom prst="rect">
            <a:avLst/>
          </a:prstGeom>
        </p:spPr>
        <p:txBody>
          <a:bodyPr wrap="square">
            <a:spAutoFit/>
          </a:bodyPr>
          <a:lstStyle/>
          <a:p>
            <a:pPr algn="ctr"/>
            <a:r>
              <a:rPr lang="ru-RU" sz="1200" b="1" dirty="0" smtClean="0">
                <a:solidFill>
                  <a:schemeClr val="bg1"/>
                </a:solidFill>
              </a:rPr>
              <a:t>Багомедов </a:t>
            </a:r>
            <a:r>
              <a:rPr lang="ru-RU" sz="1200" b="1" dirty="0">
                <a:solidFill>
                  <a:schemeClr val="bg1"/>
                </a:solidFill>
              </a:rPr>
              <a:t>Багомед Газибагандович.</a:t>
            </a:r>
          </a:p>
        </p:txBody>
      </p:sp>
      <p:sp>
        <p:nvSpPr>
          <p:cNvPr id="3" name="Прямоугольник 2"/>
          <p:cNvSpPr/>
          <p:nvPr/>
        </p:nvSpPr>
        <p:spPr>
          <a:xfrm>
            <a:off x="819950" y="5301734"/>
            <a:ext cx="1577676" cy="261610"/>
          </a:xfrm>
          <a:prstGeom prst="rect">
            <a:avLst/>
          </a:prstGeom>
        </p:spPr>
        <p:txBody>
          <a:bodyPr wrap="none">
            <a:spAutoFit/>
          </a:bodyPr>
          <a:lstStyle/>
          <a:p>
            <a:r>
              <a:rPr lang="ru-RU" sz="1100" dirty="0">
                <a:solidFill>
                  <a:schemeClr val="bg1"/>
                </a:solidFill>
              </a:rPr>
              <a:t>Команды пока нет.</a:t>
            </a:r>
          </a:p>
        </p:txBody>
      </p:sp>
    </p:spTree>
    <p:extLst>
      <p:ext uri="{BB962C8B-B14F-4D97-AF65-F5344CB8AC3E}">
        <p14:creationId xmlns:p14="http://schemas.microsoft.com/office/powerpoint/2010/main" val="431419531"/>
      </p:ext>
    </p:extLst>
  </p:cSld>
  <p:clrMapOvr>
    <a:masterClrMapping/>
  </p:clrMapOvr>
</p:sld>
</file>

<file path=ppt/theme/theme1.xml><?xml version="1.0" encoding="utf-8"?>
<a:theme xmlns:a="http://schemas.openxmlformats.org/drawingml/2006/main" name="2_Для Академия инноваторов 16_9">
  <a:themeElements>
    <a:clrScheme name="Другая 19">
      <a:dk1>
        <a:srgbClr val="000000"/>
      </a:dk1>
      <a:lt1>
        <a:srgbClr val="FFFFFF"/>
      </a:lt1>
      <a:dk2>
        <a:srgbClr val="0D0F0F"/>
      </a:dk2>
      <a:lt2>
        <a:srgbClr val="FFFFFF"/>
      </a:lt2>
      <a:accent1>
        <a:srgbClr val="94DEF6"/>
      </a:accent1>
      <a:accent2>
        <a:srgbClr val="29CA90"/>
      </a:accent2>
      <a:accent3>
        <a:srgbClr val="F763B4"/>
      </a:accent3>
      <a:accent4>
        <a:srgbClr val="382A4A"/>
      </a:accent4>
      <a:accent5>
        <a:srgbClr val="844DDF"/>
      </a:accent5>
      <a:accent6>
        <a:srgbClr val="B48CFD"/>
      </a:accent6>
      <a:hlink>
        <a:srgbClr val="F2108C"/>
      </a:hlink>
      <a:folHlink>
        <a:srgbClr val="94DEF7"/>
      </a:folHlink>
    </a:clrScheme>
    <a:fontScheme name="Другая 14">
      <a:majorFont>
        <a:latin typeface="Segoe UI"/>
        <a:ea typeface=""/>
        <a:cs typeface=""/>
      </a:majorFont>
      <a:minorFont>
        <a:latin typeface="Verdana"/>
        <a:ea typeface=""/>
        <a:cs typeface=""/>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Для Академия инноваторов 16_9" id="{1723B771-A24B-45DA-B7CE-887A7FB91DED}" vid="{FE7ADCA1-0705-4BF5-AEC5-34FB9D7ACE5C}"/>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13223</TotalTime>
  <Words>2410</Words>
  <Application>Microsoft Office PowerPoint</Application>
  <PresentationFormat>Произвольный</PresentationFormat>
  <Paragraphs>293</Paragraphs>
  <Slides>23</Slides>
  <Notes>22</Notes>
  <HiddenSlides>0</HiddenSlides>
  <MMClips>0</MMClips>
  <ScaleCrop>false</ScaleCrop>
  <HeadingPairs>
    <vt:vector size="4" baseType="variant">
      <vt:variant>
        <vt:lpstr>Тема</vt:lpstr>
      </vt:variant>
      <vt:variant>
        <vt:i4>1</vt:i4>
      </vt:variant>
      <vt:variant>
        <vt:lpstr>Заголовки слайдов</vt:lpstr>
      </vt:variant>
      <vt:variant>
        <vt:i4>23</vt:i4>
      </vt:variant>
    </vt:vector>
  </HeadingPairs>
  <TitlesOfParts>
    <vt:vector size="24" baseType="lpstr">
      <vt:lpstr>2_Для Академия инноваторов 16_9</vt:lpstr>
      <vt:lpstr>Презентация PowerPoint</vt:lpstr>
      <vt:lpstr>02 Проект.   2.1. Описание проекта</vt:lpstr>
      <vt:lpstr>02 Проект.   2.2. Проблема</vt:lpstr>
      <vt:lpstr>02 Проект.  2.3. Описание решения.  2.3.1. Известные подходы к решению общезначимых проблем</vt:lpstr>
      <vt:lpstr>02 Проект.    2.3. Описание решения.   2.3.2. Суть решения</vt:lpstr>
      <vt:lpstr>02 Проект.  2.3. Описание решения.   2.3.3. Этапы конструирования решения</vt:lpstr>
      <vt:lpstr>02 Проект.    2.4. Описание преимуществ</vt:lpstr>
      <vt:lpstr>03 Технология.    3.1. Технологические особенности продукта </vt:lpstr>
      <vt:lpstr>03 Технология.   3.4. Наличие интеллектуальной собственности</vt:lpstr>
      <vt:lpstr>03 Технология. 3.5. Представление о желательном разрешении проблемы собственности на проект.</vt:lpstr>
      <vt:lpstr>04 Экономика проекта.   4.1. Описание бизнес-модели</vt:lpstr>
      <vt:lpstr>04 Экономика проекта.   4.2. Описание модели монетизации</vt:lpstr>
      <vt:lpstr>04 Экономика проекта. 4.3. Объем рынка.  4.4. Ключевые показатели эффективности </vt:lpstr>
      <vt:lpstr>05 Конкуренты.    5.1. Анализ конкурентной среды</vt:lpstr>
      <vt:lpstr>05 Конкуренты.   5.2. Определение конкурентов</vt:lpstr>
      <vt:lpstr>05 Конкуренты.   5.3. Конкурентный анализ рынка</vt:lpstr>
      <vt:lpstr>06 Финансы</vt:lpstr>
      <vt:lpstr>07 Динамика развития.   7.1. Описание истории проекта</vt:lpstr>
      <vt:lpstr>07 Динамика развития.   7.2. Дорожная карта проекта</vt:lpstr>
      <vt:lpstr>07 Динамика развития.   7.3. Дальнейшие этапы развития  (Какие у вас планы по развитию?) </vt:lpstr>
      <vt:lpstr>08  Дополнительная информация о проекте,  ч.1</vt:lpstr>
      <vt:lpstr>08  Дополнительная информация о проекте,  ч.2</vt:lpstr>
      <vt:lpstr>09 Команда</vt:lpstr>
    </vt:vector>
  </TitlesOfParts>
  <Company>HP Inc.</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Спасоевич Сандра</dc:creator>
  <cp:lastModifiedBy>Пользователь</cp:lastModifiedBy>
  <cp:revision>244</cp:revision>
  <cp:lastPrinted>2023-10-18T09:49:53Z</cp:lastPrinted>
  <dcterms:created xsi:type="dcterms:W3CDTF">2023-10-12T09:01:51Z</dcterms:created>
  <dcterms:modified xsi:type="dcterms:W3CDTF">2024-06-14T05:05:19Z</dcterms:modified>
</cp:coreProperties>
</file>