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9" r:id="rId3"/>
    <p:sldId id="258" r:id="rId4"/>
    <p:sldId id="265" r:id="rId5"/>
    <p:sldId id="266" r:id="rId6"/>
    <p:sldId id="264" r:id="rId7"/>
    <p:sldId id="267" r:id="rId8"/>
    <p:sldId id="269" r:id="rId9"/>
    <p:sldId id="275" r:id="rId10"/>
    <p:sldId id="294" r:id="rId11"/>
    <p:sldId id="270" r:id="rId12"/>
    <p:sldId id="292" r:id="rId13"/>
    <p:sldId id="326" r:id="rId14"/>
    <p:sldId id="268" r:id="rId15"/>
    <p:sldId id="284" r:id="rId16"/>
    <p:sldId id="307" r:id="rId17"/>
    <p:sldId id="271" r:id="rId18"/>
    <p:sldId id="285" r:id="rId19"/>
    <p:sldId id="297" r:id="rId20"/>
    <p:sldId id="272" r:id="rId21"/>
    <p:sldId id="306" r:id="rId22"/>
    <p:sldId id="276" r:id="rId23"/>
    <p:sldId id="293" r:id="rId24"/>
    <p:sldId id="277" r:id="rId25"/>
    <p:sldId id="330" r:id="rId26"/>
    <p:sldId id="279" r:id="rId27"/>
    <p:sldId id="280" r:id="rId28"/>
    <p:sldId id="287" r:id="rId29"/>
    <p:sldId id="289" r:id="rId30"/>
    <p:sldId id="314" r:id="rId31"/>
    <p:sldId id="331" r:id="rId32"/>
    <p:sldId id="332" r:id="rId33"/>
    <p:sldId id="333" r:id="rId34"/>
    <p:sldId id="334" r:id="rId35"/>
    <p:sldId id="335" r:id="rId36"/>
    <p:sldId id="336" r:id="rId37"/>
    <p:sldId id="337" r:id="rId38"/>
    <p:sldId id="290" r:id="rId39"/>
    <p:sldId id="299" r:id="rId40"/>
    <p:sldId id="300" r:id="rId41"/>
    <p:sldId id="301" r:id="rId42"/>
    <p:sldId id="302" r:id="rId43"/>
    <p:sldId id="303" r:id="rId44"/>
    <p:sldId id="305" r:id="rId45"/>
    <p:sldId id="325" r:id="rId46"/>
    <p:sldId id="318" r:id="rId47"/>
    <p:sldId id="324" r:id="rId48"/>
    <p:sldId id="323" r:id="rId49"/>
    <p:sldId id="322" r:id="rId50"/>
    <p:sldId id="321" r:id="rId51"/>
    <p:sldId id="320" r:id="rId52"/>
    <p:sldId id="319" r:id="rId53"/>
    <p:sldId id="327" r:id="rId54"/>
    <p:sldId id="328" r:id="rId55"/>
    <p:sldId id="338" r:id="rId56"/>
    <p:sldId id="329" r:id="rId57"/>
    <p:sldId id="298" r:id="rId58"/>
    <p:sldId id="311" r:id="rId59"/>
    <p:sldId id="339" r:id="rId60"/>
    <p:sldId id="340" r:id="rId6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4FAD"/>
    <a:srgbClr val="1E409A"/>
    <a:srgbClr val="4F83AA"/>
    <a:srgbClr val="FFFFFF"/>
    <a:srgbClr val="8096E0"/>
    <a:srgbClr val="0934AA"/>
    <a:srgbClr val="2438BC"/>
    <a:srgbClr val="814FB0"/>
    <a:srgbClr val="4181AC"/>
    <a:srgbClr val="A1A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2297E8-E2BB-91A0-C34F-2A1D38A443FA}" v="833" dt="2023-12-05T16:48:59.224"/>
    <p1510:client id="{090CD176-C13E-4078-D3CC-BEEB33C3BA95}" v="2" dt="2023-11-20T14:36:30.374"/>
    <p1510:client id="{0DDEA257-F632-5212-FA83-7739A778F533}" v="17" dt="2023-12-04T20:53:59.620"/>
    <p1510:client id="{141B1044-7069-3201-213B-48C6767D1E40}" v="143" dt="2023-10-17T22:20:25.377"/>
    <p1510:client id="{28448E9D-6AEC-F853-98E9-1C36F687675F}" v="1" dt="2023-11-01T15:56:06.530"/>
    <p1510:client id="{293D5D19-ABEA-D8F6-6F04-8E1416E51F6C}" v="617" dt="2023-10-23T20:15:28.737"/>
    <p1510:client id="{2AC6F319-2867-676D-1C0B-C01B1AF04B3A}" v="48" dt="2023-10-25T07:07:38.748"/>
    <p1510:client id="{3FA744D4-A354-78D3-1929-6B967D452186}" v="330" dt="2023-11-28T21:28:56.104"/>
    <p1510:client id="{4B7AB5F9-1593-5168-FA14-D7D6406FFE80}" v="187" dt="2023-10-29T19:28:10.342"/>
    <p1510:client id="{4D83DC23-16F9-480E-A035-3115DA23AC00}" v="181" dt="2023-11-05T21:05:13.035"/>
    <p1510:client id="{4F0C82BC-3D4E-A1EA-0B54-796A13980254}" v="14" dt="2023-11-10T12:38:39.325"/>
    <p1510:client id="{5B91B519-4EB6-81CC-2749-946515AA8310}" v="35" dt="2023-10-17T21:45:17.933"/>
    <p1510:client id="{7EAA5DB5-D671-7E58-3361-BC3D30592920}" v="7" dt="2023-12-05T13:54:28.044"/>
    <p1510:client id="{8122E55E-3EB9-5D18-C476-2333C6AF4603}" v="26" dt="2023-12-02T16:33:22.076"/>
    <p1510:client id="{823D84F6-81CB-2E3D-ED65-9F6E5FDAC746}" v="95" dt="2023-11-12T21:17:26.853"/>
    <p1510:client id="{8A012BE2-AAD7-3F5C-37A2-8DD23AC43CDA}" v="20" dt="2023-12-04T17:14:29.071"/>
    <p1510:client id="{903418CB-96ED-8E1E-266B-57E8DECEA47C}" v="8" dt="2023-11-06T10:18:03.879"/>
    <p1510:client id="{91E84BC9-34AE-6A9D-46C9-AF64FF9CE44A}" v="2418" dt="2023-10-23T13:04:44.842"/>
    <p1510:client id="{A019B473-57EA-691A-9527-CA72A430AA86}" v="797" dt="2023-11-23T08:30:51.854"/>
    <p1510:client id="{ACDF8997-468A-9912-61A1-12CF4896AA43}" v="43" dt="2023-10-17T22:29:23.282"/>
    <p1510:client id="{B3CE3225-24E9-A1BD-D240-4BF050FFB2B8}" v="304" dt="2023-10-30T20:36:11.397"/>
    <p1510:client id="{B729C2BB-220F-BE0E-FBF0-D2BFA982E03E}" v="2" dt="2023-12-05T13:32:28.370"/>
    <p1510:client id="{C1506149-5EB4-B553-9287-37EA8C885822}" v="1302" dt="2023-10-30T17:39:50.590"/>
    <p1510:client id="{C5E6B13D-ACD8-8C47-84BC-42D911271EFF}" v="9" dt="2023-10-18T05:32:58.862"/>
    <p1510:client id="{C74C0EED-2217-DCFA-DA16-0F8569F4E671}" v="91" dt="2023-10-18T05:36:51.089"/>
    <p1510:client id="{EA5D61A8-6A2B-86F4-43AF-2648C657D317}" v="9" dt="2023-12-03T15:55:42.024"/>
    <p1510:client id="{F28B7EF2-600C-07C7-3B6B-20ED7CC388E7}" v="101" dt="2023-12-01T10:43:47.806"/>
    <p1510:client id="{F4A6FEF5-C80C-828F-C4AC-B28C5B9B258C}" v="29" dt="2023-10-25T08:05:06.047"/>
    <p1510:client id="{F7D5C470-4C31-179A-D1A9-DFE26CF91F53}" v="88" dt="2023-10-18T07:30:57.2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microsoft.com/office/2015/10/relationships/revisionInfo" Target="revisionInfo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sv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круг, размытие">
            <a:extLst>
              <a:ext uri="{FF2B5EF4-FFF2-40B4-BE49-F238E27FC236}">
                <a16:creationId xmlns:a16="http://schemas.microsoft.com/office/drawing/2014/main" id="{5F5AB9C5-0FA1-BDC0-52D2-88C93C070E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193" r="195" b="21735"/>
          <a:stretch/>
        </p:blipFill>
        <p:spPr>
          <a:xfrm>
            <a:off x="2073354" y="1244202"/>
            <a:ext cx="8047869" cy="408756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65C5B7-5F41-0278-8A5C-6F62B1599CDF}"/>
              </a:ext>
            </a:extLst>
          </p:cNvPr>
          <p:cNvSpPr txBox="1"/>
          <p:nvPr/>
        </p:nvSpPr>
        <p:spPr>
          <a:xfrm>
            <a:off x="2321900" y="2088900"/>
            <a:ext cx="7383437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4000" b="1"/>
              <a:t>Проект: Сервис для автоматизации внутренней коммуникации "</a:t>
            </a:r>
            <a:r>
              <a:rPr lang="ru-RU" sz="4000" b="1" err="1"/>
              <a:t>Humaster</a:t>
            </a:r>
            <a:r>
              <a:rPr lang="ru-RU" sz="4000" b="1"/>
              <a:t>"</a:t>
            </a:r>
            <a:endParaRPr lang="en-US" sz="4000" b="1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08224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8B1878F3-B085-0617-57E1-0C0235D90F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20" t="50472" r="20309" b="1769"/>
          <a:stretch/>
        </p:blipFill>
        <p:spPr>
          <a:xfrm>
            <a:off x="136262" y="3554"/>
            <a:ext cx="6933254" cy="1979770"/>
          </a:xfrm>
          <a:prstGeom prst="rect">
            <a:avLst/>
          </a:prstGeom>
        </p:spPr>
      </p:pic>
      <p:pic>
        <p:nvPicPr>
          <p:cNvPr id="4" name="Рисунок 3" descr="Изображение выглядит как фиолетовый, Красочность, Фиолетовый, размытие&#10;&#10;Автоматически созданное описание">
            <a:extLst>
              <a:ext uri="{FF2B5EF4-FFF2-40B4-BE49-F238E27FC236}">
                <a16:creationId xmlns:a16="http://schemas.microsoft.com/office/drawing/2014/main" id="{D7BE0F8E-30DF-9D40-7A41-C76D189204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0896" t="9201" r="3462" b="51041"/>
          <a:stretch/>
        </p:blipFill>
        <p:spPr>
          <a:xfrm>
            <a:off x="3522787" y="3649786"/>
            <a:ext cx="8672942" cy="320954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0134D48-888F-6A2A-3AF6-2B061673E0FB}"/>
              </a:ext>
            </a:extLst>
          </p:cNvPr>
          <p:cNvSpPr txBox="1"/>
          <p:nvPr/>
        </p:nvSpPr>
        <p:spPr>
          <a:xfrm>
            <a:off x="823415" y="2063085"/>
            <a:ext cx="7008123" cy="26443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00"/>
              </a:spcAft>
            </a:pPr>
            <a:r>
              <a:rPr lang="en-US" sz="2000" err="1">
                <a:latin typeface="Arial Nova"/>
              </a:rPr>
              <a:t>Руководитель</a:t>
            </a:r>
            <a:r>
              <a:rPr lang="en-US" sz="2000">
                <a:latin typeface="Arial Nova"/>
              </a:rPr>
              <a:t> </a:t>
            </a:r>
            <a:r>
              <a:rPr lang="en-US" sz="2000" err="1">
                <a:latin typeface="Arial Nova"/>
              </a:rPr>
              <a:t>проекта</a:t>
            </a:r>
            <a:r>
              <a:rPr lang="en-US" sz="2000">
                <a:latin typeface="Arial Nova"/>
              </a:rPr>
              <a:t>: </a:t>
            </a:r>
            <a:r>
              <a:rPr lang="en-US" sz="2000" err="1">
                <a:latin typeface="Arial Nova"/>
              </a:rPr>
              <a:t>Лобас</a:t>
            </a:r>
            <a:r>
              <a:rPr lang="en-US" sz="2000">
                <a:latin typeface="Arial Nova"/>
              </a:rPr>
              <a:t> </a:t>
            </a:r>
            <a:r>
              <a:rPr lang="en-US" sz="2000" err="1">
                <a:latin typeface="Arial Nova"/>
              </a:rPr>
              <a:t>Арина</a:t>
            </a:r>
            <a:r>
              <a:rPr lang="en-US" sz="2000">
                <a:latin typeface="Arial Nova"/>
              </a:rPr>
              <a:t> </a:t>
            </a:r>
            <a:r>
              <a:rPr lang="en-US" sz="2000" err="1">
                <a:latin typeface="Arial Nova"/>
              </a:rPr>
              <a:t>Сергеевна</a:t>
            </a:r>
            <a:r>
              <a:rPr lang="en-US" sz="2000">
                <a:latin typeface="Arial Nova"/>
              </a:rPr>
              <a:t> ​</a:t>
            </a:r>
            <a:endParaRPr lang="en-US" sz="2000">
              <a:latin typeface="Arial Nova"/>
              <a:cs typeface="Calibri"/>
            </a:endParaRPr>
          </a:p>
          <a:p>
            <a:pPr>
              <a:spcAft>
                <a:spcPts val="100"/>
              </a:spcAft>
            </a:pPr>
            <a:endParaRPr lang="en-US" sz="2000">
              <a:latin typeface="Arial Nova"/>
            </a:endParaRPr>
          </a:p>
          <a:p>
            <a:pPr>
              <a:spcAft>
                <a:spcPts val="100"/>
              </a:spcAft>
            </a:pPr>
            <a:r>
              <a:rPr lang="en-US" sz="2000" err="1">
                <a:latin typeface="Arial Nova"/>
              </a:rPr>
              <a:t>Команда</a:t>
            </a:r>
            <a:r>
              <a:rPr lang="en-US" sz="2000">
                <a:latin typeface="Arial Nova"/>
              </a:rPr>
              <a:t> </a:t>
            </a:r>
            <a:r>
              <a:rPr lang="en-US" sz="2000" err="1">
                <a:latin typeface="Arial Nova"/>
              </a:rPr>
              <a:t>проекта</a:t>
            </a:r>
            <a:r>
              <a:rPr lang="en-US" sz="2000">
                <a:latin typeface="Arial Nova"/>
              </a:rPr>
              <a:t>: </a:t>
            </a:r>
            <a:r>
              <a:rPr lang="en-US" sz="2000" err="1">
                <a:latin typeface="Arial Nova"/>
              </a:rPr>
              <a:t>Качевская</a:t>
            </a:r>
            <a:r>
              <a:rPr lang="en-US" sz="2000">
                <a:latin typeface="Arial Nova"/>
              </a:rPr>
              <a:t> </a:t>
            </a:r>
            <a:r>
              <a:rPr lang="en-US" sz="2000" err="1">
                <a:latin typeface="Arial Nova"/>
              </a:rPr>
              <a:t>София</a:t>
            </a:r>
            <a:r>
              <a:rPr lang="en-US" sz="2000">
                <a:latin typeface="Arial Nova"/>
              </a:rPr>
              <a:t> </a:t>
            </a:r>
            <a:r>
              <a:rPr lang="en-US" sz="2000" err="1">
                <a:latin typeface="Arial Nova"/>
              </a:rPr>
              <a:t>Евгеньевна</a:t>
            </a:r>
            <a:r>
              <a:rPr lang="en-US" sz="2000">
                <a:latin typeface="Arial Nova"/>
              </a:rPr>
              <a:t> ​</a:t>
            </a:r>
            <a:endParaRPr lang="en-US" sz="2000">
              <a:latin typeface="Arial Nova"/>
              <a:cs typeface="Calibri"/>
            </a:endParaRPr>
          </a:p>
          <a:p>
            <a:pPr>
              <a:spcAft>
                <a:spcPts val="100"/>
              </a:spcAft>
            </a:pPr>
            <a:r>
              <a:rPr lang="en-US" sz="2000">
                <a:latin typeface="Arial Nova"/>
              </a:rPr>
              <a:t>                               </a:t>
            </a:r>
            <a:r>
              <a:rPr lang="en-US" sz="2000" err="1">
                <a:latin typeface="Arial Nova"/>
              </a:rPr>
              <a:t>Елеонская</a:t>
            </a:r>
            <a:r>
              <a:rPr lang="en-US" sz="2000">
                <a:latin typeface="Arial Nova"/>
              </a:rPr>
              <a:t> </a:t>
            </a:r>
            <a:r>
              <a:rPr lang="en-US" sz="2000" err="1">
                <a:latin typeface="Arial Nova"/>
              </a:rPr>
              <a:t>Анастасия</a:t>
            </a:r>
            <a:r>
              <a:rPr lang="en-US" sz="2000">
                <a:latin typeface="Arial Nova"/>
              </a:rPr>
              <a:t> </a:t>
            </a:r>
            <a:r>
              <a:rPr lang="en-US" sz="2000" err="1">
                <a:latin typeface="Arial Nova"/>
              </a:rPr>
              <a:t>Владимировна</a:t>
            </a:r>
            <a:r>
              <a:rPr lang="en-US" sz="2000">
                <a:latin typeface="Arial Nova"/>
              </a:rPr>
              <a:t> ​</a:t>
            </a:r>
            <a:endParaRPr lang="en-US" sz="2000">
              <a:latin typeface="Arial Nova"/>
              <a:cs typeface="Calibri"/>
            </a:endParaRPr>
          </a:p>
          <a:p>
            <a:pPr>
              <a:spcAft>
                <a:spcPts val="100"/>
              </a:spcAft>
            </a:pPr>
            <a:r>
              <a:rPr lang="en-US" sz="2000">
                <a:latin typeface="Arial Nova"/>
              </a:rPr>
              <a:t>                               </a:t>
            </a:r>
            <a:r>
              <a:rPr lang="en-US" sz="2000" err="1">
                <a:latin typeface="Arial Nova"/>
              </a:rPr>
              <a:t>Щеркина</a:t>
            </a:r>
            <a:r>
              <a:rPr lang="en-US" sz="2000">
                <a:latin typeface="Arial Nova"/>
              </a:rPr>
              <a:t> </a:t>
            </a:r>
            <a:r>
              <a:rPr lang="en-US" sz="2000" err="1">
                <a:latin typeface="Arial Nova"/>
              </a:rPr>
              <a:t>Полина</a:t>
            </a:r>
            <a:r>
              <a:rPr lang="en-US" sz="2000">
                <a:latin typeface="Arial Nova"/>
              </a:rPr>
              <a:t> </a:t>
            </a:r>
            <a:r>
              <a:rPr lang="en-US" sz="2000" err="1">
                <a:latin typeface="Arial Nova"/>
              </a:rPr>
              <a:t>Игоревна</a:t>
            </a:r>
            <a:r>
              <a:rPr lang="en-US" sz="2000">
                <a:latin typeface="Arial Nova"/>
              </a:rPr>
              <a:t> ​</a:t>
            </a:r>
            <a:endParaRPr lang="en-US" sz="2000">
              <a:latin typeface="Arial Nova"/>
              <a:cs typeface="Calibri"/>
            </a:endParaRPr>
          </a:p>
          <a:p>
            <a:pPr>
              <a:spcAft>
                <a:spcPts val="100"/>
              </a:spcAft>
            </a:pPr>
            <a:r>
              <a:rPr lang="en-US" sz="2000">
                <a:latin typeface="Arial Nova"/>
              </a:rPr>
              <a:t>                               </a:t>
            </a:r>
            <a:r>
              <a:rPr lang="en-US" sz="2000" err="1">
                <a:latin typeface="Arial Nova"/>
              </a:rPr>
              <a:t>Копчатова</a:t>
            </a:r>
            <a:r>
              <a:rPr lang="en-US" sz="2000">
                <a:latin typeface="Arial Nova"/>
              </a:rPr>
              <a:t> </a:t>
            </a:r>
            <a:r>
              <a:rPr lang="en-US" sz="2000" err="1">
                <a:latin typeface="Arial Nova"/>
              </a:rPr>
              <a:t>Екатерина</a:t>
            </a:r>
            <a:r>
              <a:rPr lang="en-US" sz="2000">
                <a:latin typeface="Arial Nova"/>
              </a:rPr>
              <a:t> </a:t>
            </a:r>
            <a:r>
              <a:rPr lang="en-US" sz="2000" err="1">
                <a:latin typeface="Arial Nova"/>
              </a:rPr>
              <a:t>Владимировна</a:t>
            </a:r>
            <a:r>
              <a:rPr lang="en-US" sz="2000">
                <a:latin typeface="Arial Nova"/>
              </a:rPr>
              <a:t>  ​</a:t>
            </a:r>
            <a:endParaRPr lang="en-US" sz="2000">
              <a:latin typeface="Arial Nova"/>
              <a:cs typeface="Calibri"/>
            </a:endParaRPr>
          </a:p>
          <a:p>
            <a:pPr>
              <a:spcAft>
                <a:spcPts val="100"/>
              </a:spcAft>
            </a:pPr>
            <a:r>
              <a:rPr lang="en-US" sz="2000">
                <a:latin typeface="Arial Nova"/>
              </a:rPr>
              <a:t>                               </a:t>
            </a:r>
            <a:r>
              <a:rPr lang="en-US" sz="2000" err="1">
                <a:latin typeface="Arial Nova"/>
              </a:rPr>
              <a:t>Бакаева</a:t>
            </a:r>
            <a:r>
              <a:rPr lang="en-US" sz="2000">
                <a:latin typeface="Arial Nova"/>
              </a:rPr>
              <a:t> </a:t>
            </a:r>
            <a:r>
              <a:rPr lang="en-US" sz="2000" err="1">
                <a:latin typeface="Arial Nova"/>
              </a:rPr>
              <a:t>Ксения</a:t>
            </a:r>
            <a:r>
              <a:rPr lang="en-US" sz="2000">
                <a:latin typeface="Arial Nova"/>
              </a:rPr>
              <a:t> </a:t>
            </a:r>
            <a:r>
              <a:rPr lang="en-US" sz="2000" err="1">
                <a:latin typeface="Arial Nova"/>
              </a:rPr>
              <a:t>Сергеевна</a:t>
            </a:r>
            <a:r>
              <a:rPr lang="en-US" sz="2000">
                <a:latin typeface="Arial Nova"/>
              </a:rPr>
              <a:t>  ​</a:t>
            </a:r>
            <a:endParaRPr lang="en-US" sz="2000">
              <a:latin typeface="Arial Nova"/>
              <a:cs typeface="Calibri"/>
            </a:endParaRPr>
          </a:p>
          <a:p>
            <a:pPr>
              <a:spcAft>
                <a:spcPts val="100"/>
              </a:spcAft>
            </a:pPr>
            <a:r>
              <a:rPr lang="en-US" sz="2000">
                <a:latin typeface="Arial Nova"/>
              </a:rPr>
              <a:t>                               </a:t>
            </a:r>
            <a:r>
              <a:rPr lang="en-US" sz="2000" err="1">
                <a:latin typeface="Arial Nova"/>
              </a:rPr>
              <a:t>Ленартович</a:t>
            </a:r>
            <a:r>
              <a:rPr lang="en-US" sz="2000">
                <a:latin typeface="Arial Nova"/>
              </a:rPr>
              <a:t> </a:t>
            </a:r>
            <a:r>
              <a:rPr lang="en-US" sz="2000" err="1">
                <a:latin typeface="Arial Nova"/>
              </a:rPr>
              <a:t>Елизавета</a:t>
            </a:r>
            <a:r>
              <a:rPr lang="en-US" sz="2000">
                <a:latin typeface="Arial Nova"/>
              </a:rPr>
              <a:t> </a:t>
            </a:r>
            <a:r>
              <a:rPr lang="en-US" sz="2000" err="1">
                <a:latin typeface="Arial Nova"/>
              </a:rPr>
              <a:t>Андреевна</a:t>
            </a:r>
            <a:r>
              <a:rPr lang="en-US" sz="2000">
                <a:latin typeface="Arial Nova"/>
              </a:rPr>
              <a:t> </a:t>
            </a:r>
            <a:endParaRPr lang="en-US" sz="2000">
              <a:latin typeface="Arial Nova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C73425-F44F-9A96-FA6F-2A686ADA201F}"/>
              </a:ext>
            </a:extLst>
          </p:cNvPr>
          <p:cNvSpPr txBox="1"/>
          <p:nvPr/>
        </p:nvSpPr>
        <p:spPr>
          <a:xfrm>
            <a:off x="1232848" y="948519"/>
            <a:ext cx="173099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i="1" err="1">
                <a:latin typeface="Verdana Pro"/>
                <a:cs typeface="Calibri"/>
              </a:rPr>
              <a:t>Команда</a:t>
            </a:r>
            <a:endParaRPr lang="en-US" b="1" i="1" err="1">
              <a:latin typeface="Verdana Pro"/>
            </a:endParaRPr>
          </a:p>
        </p:txBody>
      </p:sp>
      <p:pic>
        <p:nvPicPr>
          <p:cNvPr id="5" name="Graphic 4" descr="Группа женщин со сплошной заливкой">
            <a:extLst>
              <a:ext uri="{FF2B5EF4-FFF2-40B4-BE49-F238E27FC236}">
                <a16:creationId xmlns:a16="http://schemas.microsoft.com/office/drawing/2014/main" id="{6056C1F1-7D8A-CD9D-27A0-51D95FE5C7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23293" y="2968592"/>
            <a:ext cx="4269474" cy="430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318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Изображение выглядит как Красочность, фиолетовый, Сирень, Фиолетовый&#10;&#10;Автоматически созданное описание">
            <a:extLst>
              <a:ext uri="{FF2B5EF4-FFF2-40B4-BE49-F238E27FC236}">
                <a16:creationId xmlns:a16="http://schemas.microsoft.com/office/drawing/2014/main" id="{1AEDBD02-6CBA-A1B7-8B76-953E4B4F63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9" t="-197" r="96" b="2634"/>
          <a:stretch/>
        </p:blipFill>
        <p:spPr>
          <a:xfrm rot="2700000">
            <a:off x="819208" y="75230"/>
            <a:ext cx="4616757" cy="46037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Изображение выглядит как Красочность, фиолетовый, Сирень, Фиолетовый&#10;&#10;Автоматически созданное описание">
            <a:extLst>
              <a:ext uri="{FF2B5EF4-FFF2-40B4-BE49-F238E27FC236}">
                <a16:creationId xmlns:a16="http://schemas.microsoft.com/office/drawing/2014/main" id="{B7076337-8A7E-6C44-9029-8F27191A29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9" t="-197" r="96" b="2634"/>
          <a:stretch/>
        </p:blipFill>
        <p:spPr>
          <a:xfrm rot="2700000">
            <a:off x="7019604" y="153385"/>
            <a:ext cx="4460450" cy="44474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07E77D-588B-5BF1-047E-96CF4DE2AE94}"/>
              </a:ext>
            </a:extLst>
          </p:cNvPr>
          <p:cNvSpPr txBox="1"/>
          <p:nvPr/>
        </p:nvSpPr>
        <p:spPr>
          <a:xfrm>
            <a:off x="316697" y="160683"/>
            <a:ext cx="787020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i="1" err="1">
                <a:latin typeface="Verdana Pro"/>
                <a:cs typeface="Calibri"/>
              </a:rPr>
              <a:t>Компетенции</a:t>
            </a:r>
            <a:r>
              <a:rPr lang="en-US" sz="2400" b="1" i="1">
                <a:latin typeface="Verdana Pro"/>
                <a:cs typeface="Calibri"/>
              </a:rPr>
              <a:t> и </a:t>
            </a:r>
            <a:r>
              <a:rPr lang="en-US" sz="2400" b="1" i="1" err="1">
                <a:latin typeface="Verdana Pro"/>
                <a:cs typeface="Calibri"/>
              </a:rPr>
              <a:t>роли</a:t>
            </a:r>
            <a:r>
              <a:rPr lang="en-US" sz="2400" b="1" i="1">
                <a:latin typeface="Verdana Pro"/>
                <a:cs typeface="Calibri"/>
              </a:rPr>
              <a:t> </a:t>
            </a:r>
            <a:r>
              <a:rPr lang="en-US" sz="2400" b="1" i="1" err="1">
                <a:latin typeface="Verdana Pro"/>
                <a:cs typeface="Calibri"/>
              </a:rPr>
              <a:t>участников</a:t>
            </a:r>
            <a:r>
              <a:rPr lang="en-US" sz="2400" b="1" i="1">
                <a:latin typeface="Verdana Pro"/>
                <a:cs typeface="Calibri"/>
              </a:rPr>
              <a:t> </a:t>
            </a:r>
            <a:r>
              <a:rPr lang="en-US" sz="2400" b="1" i="1" err="1">
                <a:latin typeface="Verdana Pro"/>
                <a:cs typeface="Calibri"/>
              </a:rPr>
              <a:t>команды</a:t>
            </a:r>
            <a:endParaRPr lang="en-US" sz="2400" b="1" i="1">
              <a:latin typeface="Verdana Pr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56A51B-00E8-1BFA-9A08-F35E56D95113}"/>
              </a:ext>
            </a:extLst>
          </p:cNvPr>
          <p:cNvSpPr txBox="1"/>
          <p:nvPr/>
        </p:nvSpPr>
        <p:spPr>
          <a:xfrm>
            <a:off x="1193622" y="3961033"/>
            <a:ext cx="3866864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err="1">
                <a:latin typeface="Arial Nova"/>
                <a:cs typeface="Calibri"/>
              </a:rPr>
              <a:t>Арина</a:t>
            </a:r>
            <a:r>
              <a:rPr lang="en-US" sz="2000" b="1">
                <a:latin typeface="Arial Nova"/>
                <a:cs typeface="Calibri"/>
              </a:rPr>
              <a:t> - </a:t>
            </a:r>
            <a:r>
              <a:rPr lang="en-US" sz="2000" b="1" err="1">
                <a:latin typeface="Arial Nova"/>
                <a:cs typeface="Calibri"/>
              </a:rPr>
              <a:t>менеджер</a:t>
            </a:r>
            <a:r>
              <a:rPr lang="en-US" sz="2000" b="1">
                <a:latin typeface="Arial Nova"/>
                <a:cs typeface="Calibri"/>
              </a:rPr>
              <a:t> </a:t>
            </a:r>
            <a:r>
              <a:rPr lang="en-US" sz="2000" b="1" err="1">
                <a:latin typeface="Arial Nova"/>
                <a:cs typeface="Calibri"/>
              </a:rPr>
              <a:t>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D085A6-FE09-0059-4317-E072803F11DB}"/>
              </a:ext>
            </a:extLst>
          </p:cNvPr>
          <p:cNvSpPr txBox="1"/>
          <p:nvPr/>
        </p:nvSpPr>
        <p:spPr>
          <a:xfrm>
            <a:off x="83986" y="4533651"/>
            <a:ext cx="6516805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400" err="1">
                <a:latin typeface="Arial Nova"/>
                <a:ea typeface="+mn-lt"/>
                <a:cs typeface="+mn-lt"/>
              </a:rPr>
              <a:t>Распределение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зон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ответственности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между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участниками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проекта</a:t>
            </a:r>
            <a:r>
              <a:rPr lang="en-US" sz="1400">
                <a:latin typeface="Arial Nova"/>
                <a:ea typeface="+mn-lt"/>
                <a:cs typeface="+mn-lt"/>
              </a:rPr>
              <a:t>;</a:t>
            </a:r>
            <a:endParaRPr lang="en-US" sz="1400">
              <a:latin typeface="Arial Nova"/>
              <a:cs typeface="Calibri"/>
            </a:endParaRPr>
          </a:p>
          <a:p>
            <a:pPr marL="285750" indent="-285750">
              <a:buFont typeface="Courier New"/>
              <a:buChar char="o"/>
            </a:pPr>
            <a:r>
              <a:rPr lang="en-US" sz="1400" err="1">
                <a:latin typeface="Arial Nova"/>
                <a:ea typeface="+mn-lt"/>
                <a:cs typeface="+mn-lt"/>
              </a:rPr>
              <a:t>Оперативное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решение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нестандартных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ситуаций</a:t>
            </a:r>
            <a:r>
              <a:rPr lang="en-US" sz="1400">
                <a:latin typeface="Arial Nova"/>
                <a:ea typeface="+mn-lt"/>
                <a:cs typeface="+mn-lt"/>
              </a:rPr>
              <a:t> и </a:t>
            </a:r>
            <a:r>
              <a:rPr lang="en-US" sz="1400" err="1">
                <a:latin typeface="Arial Nova"/>
                <a:ea typeface="+mn-lt"/>
                <a:cs typeface="+mn-lt"/>
              </a:rPr>
              <a:t>вопросов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между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клиентом</a:t>
            </a:r>
            <a:r>
              <a:rPr lang="en-US" sz="1400">
                <a:latin typeface="Arial Nova"/>
                <a:ea typeface="+mn-lt"/>
                <a:cs typeface="+mn-lt"/>
              </a:rPr>
              <a:t> и </a:t>
            </a:r>
            <a:r>
              <a:rPr lang="en-US" sz="1400" err="1">
                <a:latin typeface="Arial Nova"/>
                <a:ea typeface="+mn-lt"/>
                <a:cs typeface="+mn-lt"/>
              </a:rPr>
              <a:t>командой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или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внутри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команды</a:t>
            </a:r>
            <a:r>
              <a:rPr lang="en-US" sz="1400">
                <a:latin typeface="Arial Nova"/>
                <a:ea typeface="+mn-lt"/>
                <a:cs typeface="+mn-lt"/>
              </a:rPr>
              <a:t>;</a:t>
            </a:r>
            <a:endParaRPr lang="en-US" sz="1400">
              <a:latin typeface="Arial Nova"/>
              <a:cs typeface="Calibri"/>
            </a:endParaRPr>
          </a:p>
          <a:p>
            <a:pPr marL="285750" indent="-285750">
              <a:buFont typeface="Courier New"/>
              <a:buChar char="o"/>
            </a:pPr>
            <a:r>
              <a:rPr lang="en-US" sz="1400" err="1">
                <a:latin typeface="Arial Nova"/>
                <a:ea typeface="+mn-lt"/>
                <a:cs typeface="+mn-lt"/>
              </a:rPr>
              <a:t>Контроль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за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дедлайнами</a:t>
            </a:r>
            <a:r>
              <a:rPr lang="en-US" sz="1400">
                <a:latin typeface="Arial Nova"/>
                <a:ea typeface="+mn-lt"/>
                <a:cs typeface="+mn-lt"/>
              </a:rPr>
              <a:t>;</a:t>
            </a:r>
            <a:endParaRPr lang="en-US" sz="1400">
              <a:latin typeface="Arial Nova"/>
              <a:cs typeface="Calibri"/>
            </a:endParaRPr>
          </a:p>
          <a:p>
            <a:pPr marL="285750" indent="-285750">
              <a:buFont typeface="Courier New"/>
              <a:buChar char="o"/>
            </a:pPr>
            <a:r>
              <a:rPr lang="en-US" sz="1400" err="1">
                <a:latin typeface="Arial Nova"/>
                <a:ea typeface="+mn-lt"/>
                <a:cs typeface="+mn-lt"/>
              </a:rPr>
              <a:t>Общение</a:t>
            </a:r>
            <a:r>
              <a:rPr lang="en-US" sz="1400">
                <a:latin typeface="Arial Nova"/>
                <a:ea typeface="+mn-lt"/>
                <a:cs typeface="+mn-lt"/>
              </a:rPr>
              <a:t> с </a:t>
            </a:r>
            <a:r>
              <a:rPr lang="en-US" sz="1400" err="1">
                <a:latin typeface="Arial Nova"/>
                <a:ea typeface="+mn-lt"/>
                <a:cs typeface="+mn-lt"/>
              </a:rPr>
              <a:t>заказчиком</a:t>
            </a:r>
            <a:r>
              <a:rPr lang="en-US" sz="1400">
                <a:latin typeface="Arial Nova"/>
                <a:ea typeface="+mn-lt"/>
                <a:cs typeface="+mn-lt"/>
              </a:rPr>
              <a:t> и </a:t>
            </a:r>
            <a:r>
              <a:rPr lang="en-US" sz="1400" err="1">
                <a:latin typeface="Arial Nova"/>
                <a:ea typeface="+mn-lt"/>
                <a:cs typeface="+mn-lt"/>
              </a:rPr>
              <a:t>выявление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его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желаний</a:t>
            </a:r>
            <a:r>
              <a:rPr lang="en-US" sz="1400">
                <a:latin typeface="Arial Nova"/>
                <a:ea typeface="+mn-lt"/>
                <a:cs typeface="+mn-lt"/>
              </a:rPr>
              <a:t>;</a:t>
            </a:r>
            <a:endParaRPr lang="en-US" sz="1400">
              <a:latin typeface="Arial Nova"/>
              <a:cs typeface="Calibri"/>
            </a:endParaRPr>
          </a:p>
          <a:p>
            <a:pPr marL="285750" indent="-285750">
              <a:buFont typeface="Courier New"/>
              <a:buChar char="o"/>
            </a:pPr>
            <a:r>
              <a:rPr lang="en-US" sz="1400" err="1">
                <a:latin typeface="Arial Nova"/>
                <a:ea typeface="+mn-lt"/>
                <a:cs typeface="+mn-lt"/>
              </a:rPr>
              <a:t>Выявление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целей</a:t>
            </a:r>
            <a:r>
              <a:rPr lang="en-US" sz="1400">
                <a:latin typeface="Arial Nova"/>
                <a:ea typeface="+mn-lt"/>
                <a:cs typeface="+mn-lt"/>
              </a:rPr>
              <a:t>, </a:t>
            </a:r>
            <a:r>
              <a:rPr lang="en-US" sz="1400" err="1">
                <a:latin typeface="Arial Nova"/>
                <a:ea typeface="+mn-lt"/>
                <a:cs typeface="+mn-lt"/>
              </a:rPr>
              <a:t>для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которых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разрабатывается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продукт</a:t>
            </a:r>
            <a:r>
              <a:rPr lang="en-US" sz="1400">
                <a:latin typeface="Arial Nova"/>
                <a:ea typeface="+mn-lt"/>
                <a:cs typeface="+mn-lt"/>
              </a:rPr>
              <a:t>, </a:t>
            </a:r>
            <a:r>
              <a:rPr lang="en-US" sz="1400" err="1">
                <a:latin typeface="Arial Nova"/>
                <a:ea typeface="+mn-lt"/>
                <a:cs typeface="+mn-lt"/>
              </a:rPr>
              <a:t>какие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задачи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он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должен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решать</a:t>
            </a:r>
            <a:r>
              <a:rPr lang="en-US" sz="1400">
                <a:latin typeface="Arial Nova"/>
                <a:ea typeface="+mn-lt"/>
                <a:cs typeface="+mn-lt"/>
              </a:rPr>
              <a:t>;</a:t>
            </a:r>
            <a:endParaRPr lang="en-US" sz="1400">
              <a:latin typeface="Arial Nova"/>
              <a:cs typeface="Calibri"/>
            </a:endParaRPr>
          </a:p>
          <a:p>
            <a:pPr marL="285750" indent="-285750">
              <a:buFont typeface="Courier New"/>
              <a:buChar char="o"/>
            </a:pPr>
            <a:r>
              <a:rPr lang="en-US" sz="1400" err="1">
                <a:latin typeface="Arial Nova"/>
                <a:ea typeface="+mn-lt"/>
                <a:cs typeface="+mn-lt"/>
              </a:rPr>
              <a:t>Предложение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собственных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идей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по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улучшению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конечного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продукта</a:t>
            </a:r>
            <a:endParaRPr lang="en-US" sz="1400" err="1">
              <a:latin typeface="Arial Nova"/>
              <a:ea typeface="Calibri"/>
              <a:cs typeface="Calibri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79FF4A1E-A815-7EC3-745A-CD2ED0AAD675}"/>
              </a:ext>
            </a:extLst>
          </p:cNvPr>
          <p:cNvSpPr txBox="1"/>
          <p:nvPr/>
        </p:nvSpPr>
        <p:spPr>
          <a:xfrm>
            <a:off x="7400120" y="3959745"/>
            <a:ext cx="3760769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err="1">
                <a:latin typeface="Arial Nova"/>
                <a:cs typeface="Calibri"/>
              </a:rPr>
              <a:t>Ксения</a:t>
            </a:r>
            <a:r>
              <a:rPr lang="en-US" sz="2000" b="1">
                <a:latin typeface="Arial Nova"/>
                <a:cs typeface="Calibri"/>
              </a:rPr>
              <a:t> - </a:t>
            </a:r>
            <a:r>
              <a:rPr lang="en-US" sz="2000" b="1" err="1">
                <a:latin typeface="Arial Nova"/>
                <a:cs typeface="Calibri"/>
              </a:rPr>
              <a:t>продакт</a:t>
            </a:r>
            <a:r>
              <a:rPr lang="en-US" sz="2000" b="1">
                <a:latin typeface="Arial Nova"/>
                <a:cs typeface="Calibri"/>
              </a:rPr>
              <a:t> </a:t>
            </a:r>
            <a:r>
              <a:rPr lang="en-US" sz="2000" b="1" err="1">
                <a:latin typeface="Arial Nova"/>
                <a:cs typeface="Calibri"/>
              </a:rPr>
              <a:t>менеджер</a:t>
            </a:r>
            <a:endParaRPr lang="en-US" sz="2000" b="1" err="1">
              <a:latin typeface="Arial Nova"/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4C05B690-B6CC-4C53-99E6-9B48906183D4}"/>
              </a:ext>
            </a:extLst>
          </p:cNvPr>
          <p:cNvSpPr txBox="1"/>
          <p:nvPr/>
        </p:nvSpPr>
        <p:spPr>
          <a:xfrm>
            <a:off x="7109085" y="4533651"/>
            <a:ext cx="4569227" cy="160043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Courier New"/>
              <a:buChar char="o"/>
            </a:pPr>
            <a:r>
              <a:rPr lang="en-US" sz="1400">
                <a:latin typeface="Arial Nova"/>
                <a:ea typeface="+mn-lt"/>
                <a:cs typeface="+mn-lt"/>
              </a:rPr>
              <a:t> </a:t>
            </a:r>
            <a:r>
              <a:rPr lang="en-US" sz="1400" err="1">
                <a:latin typeface="Arial Nova"/>
                <a:ea typeface="+mn-lt"/>
                <a:cs typeface="+mn-lt"/>
              </a:rPr>
              <a:t>Продумывание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стратегии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развития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продукта</a:t>
            </a:r>
            <a:r>
              <a:rPr lang="en-US" sz="1400">
                <a:latin typeface="Arial Nova"/>
                <a:ea typeface="+mn-lt"/>
                <a:cs typeface="+mn-lt"/>
              </a:rPr>
              <a:t>; </a:t>
            </a:r>
            <a:endParaRPr lang="ru-RU"/>
          </a:p>
          <a:p>
            <a:pPr marL="285750" indent="-285750">
              <a:buFont typeface="Courier New"/>
              <a:buChar char="o"/>
            </a:pPr>
            <a:r>
              <a:rPr lang="en-US" sz="1400">
                <a:latin typeface="Arial Nova"/>
                <a:ea typeface="+mn-lt"/>
                <a:cs typeface="+mn-lt"/>
              </a:rPr>
              <a:t> </a:t>
            </a:r>
            <a:r>
              <a:rPr lang="en-US" sz="1400" err="1">
                <a:latin typeface="Arial Nova"/>
                <a:ea typeface="+mn-lt"/>
                <a:cs typeface="+mn-lt"/>
              </a:rPr>
              <a:t>Определение</a:t>
            </a:r>
            <a:r>
              <a:rPr lang="en-US" sz="1400">
                <a:latin typeface="Arial Nova"/>
                <a:ea typeface="+mn-lt"/>
                <a:cs typeface="+mn-lt"/>
              </a:rPr>
              <a:t> </a:t>
            </a:r>
            <a:r>
              <a:rPr lang="en-US" sz="1400" err="1">
                <a:latin typeface="Arial Nova"/>
                <a:ea typeface="+mn-lt"/>
                <a:cs typeface="+mn-lt"/>
              </a:rPr>
              <a:t>целевой</a:t>
            </a:r>
            <a:r>
              <a:rPr lang="en-US" sz="1400">
                <a:latin typeface="Arial Nova"/>
                <a:ea typeface="+mn-lt"/>
                <a:cs typeface="+mn-lt"/>
              </a:rPr>
              <a:t> </a:t>
            </a:r>
            <a:r>
              <a:rPr lang="en-US" sz="1400" err="1">
                <a:latin typeface="Arial Nova"/>
                <a:ea typeface="+mn-lt"/>
                <a:cs typeface="+mn-lt"/>
              </a:rPr>
              <a:t>аудитории</a:t>
            </a:r>
            <a:r>
              <a:rPr lang="en-US" sz="1400">
                <a:latin typeface="Arial Nova"/>
                <a:ea typeface="+mn-lt"/>
                <a:cs typeface="+mn-lt"/>
              </a:rPr>
              <a:t> (ЦА) </a:t>
            </a:r>
            <a:r>
              <a:rPr lang="en-US" sz="1400" err="1">
                <a:latin typeface="Arial Nova"/>
                <a:ea typeface="+mn-lt"/>
                <a:cs typeface="+mn-lt"/>
              </a:rPr>
              <a:t>продукта</a:t>
            </a:r>
            <a:r>
              <a:rPr lang="en-US" sz="1400">
                <a:latin typeface="Arial Nova"/>
                <a:ea typeface="+mn-lt"/>
                <a:cs typeface="+mn-lt"/>
              </a:rPr>
              <a:t>, </a:t>
            </a:r>
            <a:r>
              <a:rPr lang="en-US" sz="1400" err="1">
                <a:latin typeface="Arial Nova"/>
                <a:ea typeface="+mn-lt"/>
                <a:cs typeface="+mn-lt"/>
              </a:rPr>
              <a:t>понимание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ее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болей</a:t>
            </a:r>
            <a:r>
              <a:rPr lang="en-US" sz="1400">
                <a:latin typeface="Arial Nova"/>
                <a:ea typeface="+mn-lt"/>
                <a:cs typeface="+mn-lt"/>
              </a:rPr>
              <a:t>;</a:t>
            </a:r>
            <a:endParaRPr lang="en-US" sz="1400">
              <a:latin typeface="Arial Nova"/>
            </a:endParaRPr>
          </a:p>
          <a:p>
            <a:pPr marL="285750" indent="-285750">
              <a:buFont typeface="Courier New"/>
              <a:buChar char="o"/>
            </a:pPr>
            <a:r>
              <a:rPr lang="en-US" sz="1400">
                <a:latin typeface="Arial Nova"/>
                <a:ea typeface="+mn-lt"/>
                <a:cs typeface="+mn-lt"/>
              </a:rPr>
              <a:t> </a:t>
            </a:r>
            <a:r>
              <a:rPr lang="en-US" sz="1400" err="1">
                <a:latin typeface="Arial Nova"/>
                <a:ea typeface="+mn-lt"/>
                <a:cs typeface="+mn-lt"/>
              </a:rPr>
              <a:t>Знание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особенностей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продукта</a:t>
            </a:r>
            <a:r>
              <a:rPr lang="en-US" sz="1400">
                <a:latin typeface="Arial Nova"/>
                <a:ea typeface="+mn-lt"/>
                <a:cs typeface="+mn-lt"/>
              </a:rPr>
              <a:t>, </a:t>
            </a:r>
            <a:r>
              <a:rPr lang="en-US" sz="1400" err="1">
                <a:latin typeface="Arial Nova"/>
                <a:ea typeface="+mn-lt"/>
                <a:cs typeface="+mn-lt"/>
              </a:rPr>
              <a:t>его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плюсов</a:t>
            </a:r>
            <a:r>
              <a:rPr lang="en-US" sz="1400">
                <a:latin typeface="Arial Nova"/>
                <a:ea typeface="+mn-lt"/>
                <a:cs typeface="+mn-lt"/>
              </a:rPr>
              <a:t> и </a:t>
            </a:r>
            <a:r>
              <a:rPr lang="en-US" sz="1400" err="1">
                <a:latin typeface="Arial Nova"/>
                <a:ea typeface="+mn-lt"/>
                <a:cs typeface="+mn-lt"/>
              </a:rPr>
              <a:t>особенностей</a:t>
            </a:r>
            <a:r>
              <a:rPr lang="en-US" sz="1400">
                <a:latin typeface="Arial Nova"/>
                <a:ea typeface="+mn-lt"/>
                <a:cs typeface="+mn-lt"/>
              </a:rPr>
              <a:t>;</a:t>
            </a:r>
            <a:endParaRPr lang="en-US" sz="1400">
              <a:latin typeface="Arial Nova"/>
            </a:endParaRPr>
          </a:p>
          <a:p>
            <a:pPr marL="285750" indent="-285750">
              <a:buFont typeface="Courier New"/>
              <a:buChar char="o"/>
            </a:pPr>
            <a:r>
              <a:rPr lang="en-US" sz="1400">
                <a:latin typeface="Arial Nova"/>
                <a:ea typeface="+mn-lt"/>
                <a:cs typeface="+mn-lt"/>
              </a:rPr>
              <a:t> </a:t>
            </a:r>
            <a:r>
              <a:rPr lang="en-US" sz="1400" err="1">
                <a:latin typeface="Arial Nova"/>
                <a:ea typeface="+mn-lt"/>
                <a:cs typeface="+mn-lt"/>
              </a:rPr>
              <a:t>Анализ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рынка</a:t>
            </a:r>
            <a:endParaRPr lang="en-US" sz="1400">
              <a:latin typeface="Arial Nova"/>
            </a:endParaRPr>
          </a:p>
          <a:p>
            <a:pPr marL="285750" indent="-285750">
              <a:buFont typeface="Arial"/>
              <a:buChar char="•"/>
            </a:pPr>
            <a:endParaRPr lang="en-US" sz="1400">
              <a:ea typeface="+mn-lt"/>
              <a:cs typeface="+mn-lt"/>
            </a:endParaRPr>
          </a:p>
        </p:txBody>
      </p:sp>
      <p:pic>
        <p:nvPicPr>
          <p:cNvPr id="3" name="Рисунок 2" descr="Изображение выглядит как Человеческое лицо, человек, Модный аксессуар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93312782-A400-F711-5B5B-27777687E8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467" r="356" b="9600"/>
          <a:stretch/>
        </p:blipFill>
        <p:spPr>
          <a:xfrm>
            <a:off x="1832709" y="1002015"/>
            <a:ext cx="2430594" cy="27049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Изображение выглядит как Человеческое лицо, человек, кожа, губа&#10;&#10;Автоматически созданное описание">
            <a:extLst>
              <a:ext uri="{FF2B5EF4-FFF2-40B4-BE49-F238E27FC236}">
                <a16:creationId xmlns:a16="http://schemas.microsoft.com/office/drawing/2014/main" id="{B47BBD02-F952-DEEE-F88C-995474BFBA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55" b="14472"/>
          <a:stretch/>
        </p:blipFill>
        <p:spPr>
          <a:xfrm>
            <a:off x="8026400" y="1004277"/>
            <a:ext cx="2322592" cy="26986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11191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Изображение выглядит как Красочность, фиолетовый, Сирень, Фиолетовый&#10;&#10;Автоматически созданное описание">
            <a:extLst>
              <a:ext uri="{FF2B5EF4-FFF2-40B4-BE49-F238E27FC236}">
                <a16:creationId xmlns:a16="http://schemas.microsoft.com/office/drawing/2014/main" id="{1AEDBD02-6CBA-A1B7-8B76-953E4B4F63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9" t="-197" r="96" b="2634"/>
          <a:stretch/>
        </p:blipFill>
        <p:spPr>
          <a:xfrm rot="2700000">
            <a:off x="819208" y="75230"/>
            <a:ext cx="4616757" cy="46037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Изображение выглядит как Красочность, фиолетовый, Сирень, Фиолетовый&#10;&#10;Автоматически созданное описание">
            <a:extLst>
              <a:ext uri="{FF2B5EF4-FFF2-40B4-BE49-F238E27FC236}">
                <a16:creationId xmlns:a16="http://schemas.microsoft.com/office/drawing/2014/main" id="{B7076337-8A7E-6C44-9029-8F27191A29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9" t="-197" r="96" b="2634"/>
          <a:stretch/>
        </p:blipFill>
        <p:spPr>
          <a:xfrm rot="2700000">
            <a:off x="7136633" y="234401"/>
            <a:ext cx="4284604" cy="42911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07E77D-588B-5BF1-047E-96CF4DE2AE94}"/>
              </a:ext>
            </a:extLst>
          </p:cNvPr>
          <p:cNvSpPr txBox="1"/>
          <p:nvPr/>
        </p:nvSpPr>
        <p:spPr>
          <a:xfrm>
            <a:off x="316697" y="160683"/>
            <a:ext cx="787020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i="1" err="1">
                <a:latin typeface="Verdana Pro"/>
                <a:cs typeface="Calibri"/>
              </a:rPr>
              <a:t>Компетенции</a:t>
            </a:r>
            <a:r>
              <a:rPr lang="en-US" sz="2400" b="1" i="1">
                <a:latin typeface="Verdana Pro"/>
                <a:cs typeface="Calibri"/>
              </a:rPr>
              <a:t> и </a:t>
            </a:r>
            <a:r>
              <a:rPr lang="en-US" sz="2400" b="1" i="1" err="1">
                <a:latin typeface="Verdana Pro"/>
                <a:cs typeface="Calibri"/>
              </a:rPr>
              <a:t>роли</a:t>
            </a:r>
            <a:r>
              <a:rPr lang="en-US" sz="2400" b="1" i="1">
                <a:latin typeface="Verdana Pro"/>
                <a:cs typeface="Calibri"/>
              </a:rPr>
              <a:t> </a:t>
            </a:r>
            <a:r>
              <a:rPr lang="en-US" sz="2400" b="1" i="1" err="1">
                <a:latin typeface="Verdana Pro"/>
                <a:cs typeface="Calibri"/>
              </a:rPr>
              <a:t>участников</a:t>
            </a:r>
            <a:r>
              <a:rPr lang="en-US" sz="2400" b="1" i="1">
                <a:latin typeface="Verdana Pro"/>
                <a:cs typeface="Calibri"/>
              </a:rPr>
              <a:t> </a:t>
            </a:r>
            <a:r>
              <a:rPr lang="en-US" sz="2400" b="1" i="1" err="1">
                <a:latin typeface="Verdana Pro"/>
                <a:cs typeface="Calibri"/>
              </a:rPr>
              <a:t>команды</a:t>
            </a:r>
            <a:endParaRPr lang="en-US" sz="2400" b="1" i="1">
              <a:latin typeface="Verdana Pro"/>
            </a:endParaRPr>
          </a:p>
        </p:txBody>
      </p:sp>
      <p:pic>
        <p:nvPicPr>
          <p:cNvPr id="6" name="Рисунок 5" descr="Изображение выглядит как небо, одежда, человек, облако&#10;&#10;Автоматически созданное описание">
            <a:extLst>
              <a:ext uri="{FF2B5EF4-FFF2-40B4-BE49-F238E27FC236}">
                <a16:creationId xmlns:a16="http://schemas.microsoft.com/office/drawing/2014/main" id="{645BA11D-2700-0BDC-60A4-B40F79DA24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26" t="7200" r="6050" b="24480"/>
          <a:stretch/>
        </p:blipFill>
        <p:spPr>
          <a:xfrm>
            <a:off x="1822938" y="1131277"/>
            <a:ext cx="2450334" cy="24988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29D2514-DAC9-857B-0F17-15AFD90B8D41}"/>
              </a:ext>
            </a:extLst>
          </p:cNvPr>
          <p:cNvSpPr txBox="1"/>
          <p:nvPr/>
        </p:nvSpPr>
        <p:spPr>
          <a:xfrm>
            <a:off x="1582907" y="4011801"/>
            <a:ext cx="308212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err="1">
                <a:latin typeface="Arial Nova"/>
                <a:cs typeface="Calibri"/>
              </a:rPr>
              <a:t>Полина</a:t>
            </a:r>
            <a:r>
              <a:rPr lang="en-US" sz="2000" b="1">
                <a:latin typeface="Arial Nova"/>
                <a:cs typeface="Calibri"/>
              </a:rPr>
              <a:t> - </a:t>
            </a:r>
            <a:r>
              <a:rPr lang="en-US" sz="2000" b="1" err="1">
                <a:latin typeface="Arial Nova"/>
                <a:ea typeface="+mn-lt"/>
                <a:cs typeface="+mn-lt"/>
              </a:rPr>
              <a:t>веб-дизайнер</a:t>
            </a:r>
            <a:endParaRPr lang="en-US" sz="2000" err="1">
              <a:latin typeface="Arial Nova"/>
              <a:ea typeface="+mn-lt"/>
              <a:cs typeface="+mn-lt"/>
            </a:endParaRPr>
          </a:p>
          <a:p>
            <a:endParaRPr lang="en-US" sz="2000" b="1">
              <a:latin typeface="Arial Nova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21BDF7F-5A1B-6220-28C2-6B0A013CB0BD}"/>
              </a:ext>
            </a:extLst>
          </p:cNvPr>
          <p:cNvSpPr txBox="1"/>
          <p:nvPr/>
        </p:nvSpPr>
        <p:spPr>
          <a:xfrm>
            <a:off x="967154" y="4717372"/>
            <a:ext cx="4321791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400" err="1">
                <a:latin typeface="Arial Nova"/>
                <a:ea typeface="+mn-lt"/>
                <a:cs typeface="+mn-lt"/>
              </a:rPr>
              <a:t>Определение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формы</a:t>
            </a:r>
            <a:r>
              <a:rPr lang="en-US" sz="1400">
                <a:latin typeface="Arial Nova"/>
                <a:ea typeface="+mn-lt"/>
                <a:cs typeface="+mn-lt"/>
              </a:rPr>
              <a:t> и </a:t>
            </a:r>
            <a:r>
              <a:rPr lang="en-US" sz="1400" err="1">
                <a:latin typeface="Arial Nova"/>
                <a:ea typeface="+mn-lt"/>
                <a:cs typeface="+mn-lt"/>
              </a:rPr>
              <a:t>цвета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каждого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элемента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продукта</a:t>
            </a:r>
            <a:r>
              <a:rPr lang="en-US" sz="1400">
                <a:latin typeface="Arial Nova"/>
                <a:ea typeface="+mn-lt"/>
                <a:cs typeface="+mn-lt"/>
              </a:rPr>
              <a:t>;</a:t>
            </a:r>
            <a:endParaRPr lang="en-US" sz="1400">
              <a:latin typeface="Arial Nova"/>
              <a:cs typeface="Calibri" panose="020F0502020204030204"/>
            </a:endParaRPr>
          </a:p>
          <a:p>
            <a:pPr marL="285750" indent="-285750">
              <a:buFont typeface="Courier New"/>
              <a:buChar char="o"/>
            </a:pPr>
            <a:r>
              <a:rPr lang="en-US" sz="1400" err="1">
                <a:latin typeface="Arial Nova"/>
                <a:ea typeface="+mn-lt"/>
                <a:cs typeface="+mn-lt"/>
              </a:rPr>
              <a:t>Конечное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оформление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продукта</a:t>
            </a:r>
            <a:r>
              <a:rPr lang="en-US" sz="1400">
                <a:latin typeface="Arial Nova"/>
                <a:ea typeface="+mn-lt"/>
                <a:cs typeface="+mn-lt"/>
              </a:rPr>
              <a:t>;</a:t>
            </a:r>
          </a:p>
          <a:p>
            <a:pPr marL="285750" indent="-285750">
              <a:buFont typeface="Courier New"/>
              <a:buChar char="o"/>
            </a:pPr>
            <a:r>
              <a:rPr lang="en-US" sz="1400" err="1">
                <a:latin typeface="Arial Nova"/>
                <a:ea typeface="+mn-lt"/>
                <a:cs typeface="+mn-lt"/>
              </a:rPr>
              <a:t>Создание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презентации</a:t>
            </a:r>
            <a:r>
              <a:rPr lang="en-US" sz="1400">
                <a:latin typeface="Arial Nova"/>
                <a:ea typeface="+mn-lt"/>
                <a:cs typeface="+mn-lt"/>
              </a:rPr>
              <a:t> </a:t>
            </a:r>
            <a:r>
              <a:rPr lang="en-US" sz="1400" err="1">
                <a:latin typeface="Arial Nova"/>
                <a:ea typeface="+mn-lt"/>
                <a:cs typeface="+mn-lt"/>
              </a:rPr>
              <a:t>проекта</a:t>
            </a:r>
            <a:endParaRPr lang="en-US" sz="1400" err="1">
              <a:latin typeface="Arial Nova"/>
              <a:ea typeface="Calibri"/>
              <a:cs typeface="Calibri" panose="020F050202020403020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936B02-538E-3F22-1E84-10843F91918B}"/>
              </a:ext>
            </a:extLst>
          </p:cNvPr>
          <p:cNvSpPr txBox="1"/>
          <p:nvPr/>
        </p:nvSpPr>
        <p:spPr>
          <a:xfrm>
            <a:off x="6519584" y="4713713"/>
            <a:ext cx="5503940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400" dirty="0" err="1">
                <a:latin typeface="Arial Nova"/>
                <a:ea typeface="+mn-lt"/>
                <a:cs typeface="+mn-lt"/>
              </a:rPr>
              <a:t>Подготовка</a:t>
            </a:r>
            <a:r>
              <a:rPr lang="en-US" sz="1400" dirty="0">
                <a:latin typeface="Arial Nova"/>
                <a:ea typeface="+mn-lt"/>
                <a:cs typeface="+mn-lt"/>
              </a:rPr>
              <a:t> </a:t>
            </a:r>
            <a:r>
              <a:rPr lang="en-US" sz="1400" dirty="0" err="1">
                <a:latin typeface="Arial Nova"/>
                <a:ea typeface="+mn-lt"/>
                <a:cs typeface="+mn-lt"/>
              </a:rPr>
              <a:t>текстовых</a:t>
            </a:r>
            <a:r>
              <a:rPr lang="en-US" sz="1400" dirty="0">
                <a:latin typeface="Arial Nova"/>
                <a:ea typeface="+mn-lt"/>
                <a:cs typeface="+mn-lt"/>
              </a:rPr>
              <a:t> </a:t>
            </a:r>
            <a:r>
              <a:rPr lang="en-US" sz="1400" dirty="0" err="1">
                <a:latin typeface="Arial Nova"/>
                <a:ea typeface="+mn-lt"/>
                <a:cs typeface="+mn-lt"/>
              </a:rPr>
              <a:t>шаблонов</a:t>
            </a:r>
            <a:r>
              <a:rPr lang="en-US" sz="1400" dirty="0">
                <a:latin typeface="Arial Nova"/>
                <a:ea typeface="+mn-lt"/>
                <a:cs typeface="+mn-lt"/>
              </a:rPr>
              <a:t> </a:t>
            </a:r>
            <a:r>
              <a:rPr lang="en-US" sz="1400" dirty="0" err="1">
                <a:latin typeface="Arial Nova"/>
                <a:ea typeface="+mn-lt"/>
                <a:cs typeface="+mn-lt"/>
              </a:rPr>
              <a:t>внутреннего</a:t>
            </a:r>
            <a:r>
              <a:rPr lang="en-US" sz="1400" dirty="0">
                <a:latin typeface="Arial Nova"/>
                <a:ea typeface="+mn-lt"/>
                <a:cs typeface="+mn-lt"/>
              </a:rPr>
              <a:t> </a:t>
            </a:r>
            <a:r>
              <a:rPr lang="en-US" sz="1400" dirty="0" err="1">
                <a:latin typeface="Arial Nova"/>
                <a:ea typeface="+mn-lt"/>
                <a:cs typeface="+mn-lt"/>
              </a:rPr>
              <a:t>наполнения</a:t>
            </a:r>
            <a:r>
              <a:rPr lang="en-US" sz="1400" dirty="0">
                <a:latin typeface="Arial Nova"/>
                <a:ea typeface="+mn-lt"/>
                <a:cs typeface="+mn-lt"/>
              </a:rPr>
              <a:t> </a:t>
            </a:r>
            <a:r>
              <a:rPr lang="en-US" sz="1400" dirty="0" err="1">
                <a:latin typeface="Arial Nova"/>
                <a:ea typeface="+mn-lt"/>
                <a:cs typeface="+mn-lt"/>
              </a:rPr>
              <a:t>сервиса</a:t>
            </a:r>
            <a:r>
              <a:rPr lang="en-US" sz="1400" dirty="0">
                <a:latin typeface="Arial Nova"/>
                <a:ea typeface="+mn-lt"/>
                <a:cs typeface="+mn-lt"/>
              </a:rPr>
              <a:t>: </a:t>
            </a:r>
            <a:r>
              <a:rPr lang="en-US" sz="1400" dirty="0" err="1">
                <a:latin typeface="Arial Nova"/>
                <a:ea typeface="+mn-lt"/>
                <a:cs typeface="+mn-lt"/>
              </a:rPr>
              <a:t>заголовков</a:t>
            </a:r>
            <a:r>
              <a:rPr lang="en-US" sz="1400" dirty="0">
                <a:latin typeface="Arial Nova"/>
                <a:ea typeface="+mn-lt"/>
                <a:cs typeface="+mn-lt"/>
              </a:rPr>
              <a:t>, </a:t>
            </a:r>
            <a:r>
              <a:rPr lang="en-US" sz="1400" dirty="0" err="1">
                <a:latin typeface="Arial Nova"/>
                <a:ea typeface="+mn-lt"/>
                <a:cs typeface="+mn-lt"/>
              </a:rPr>
              <a:t>писем</a:t>
            </a:r>
            <a:r>
              <a:rPr lang="en-US" sz="1400" dirty="0">
                <a:latin typeface="Arial Nova"/>
                <a:ea typeface="+mn-lt"/>
                <a:cs typeface="+mn-lt"/>
              </a:rPr>
              <a:t>, </a:t>
            </a:r>
            <a:r>
              <a:rPr lang="en-US" sz="1400" dirty="0" err="1">
                <a:latin typeface="Arial Nova"/>
                <a:ea typeface="+mn-lt"/>
                <a:cs typeface="+mn-lt"/>
              </a:rPr>
              <a:t>напоминаний</a:t>
            </a:r>
            <a:r>
              <a:rPr lang="en-US" sz="1400" dirty="0">
                <a:latin typeface="Arial Nova"/>
                <a:ea typeface="+mn-lt"/>
                <a:cs typeface="+mn-lt"/>
              </a:rPr>
              <a:t>, </a:t>
            </a:r>
            <a:r>
              <a:rPr lang="en-US" sz="1400" dirty="0" err="1">
                <a:latin typeface="Arial Nova"/>
                <a:ea typeface="+mn-lt"/>
                <a:cs typeface="+mn-lt"/>
              </a:rPr>
              <a:t>рассылок</a:t>
            </a:r>
            <a:r>
              <a:rPr lang="en-US" sz="1400" dirty="0">
                <a:latin typeface="Arial Nova"/>
                <a:ea typeface="+mn-lt"/>
                <a:cs typeface="+mn-lt"/>
              </a:rPr>
              <a:t>, </a:t>
            </a:r>
            <a:r>
              <a:rPr lang="en-US" sz="1400" dirty="0" err="1">
                <a:latin typeface="Arial Nova"/>
                <a:ea typeface="+mn-lt"/>
                <a:cs typeface="+mn-lt"/>
              </a:rPr>
              <a:t>анкет</a:t>
            </a:r>
            <a:r>
              <a:rPr lang="en-US" sz="1400" dirty="0">
                <a:latin typeface="Arial Nova"/>
                <a:ea typeface="+mn-lt"/>
                <a:cs typeface="+mn-lt"/>
              </a:rPr>
              <a:t>, </a:t>
            </a:r>
            <a:r>
              <a:rPr lang="en-US" sz="1400" dirty="0" err="1">
                <a:latin typeface="Arial Nova"/>
                <a:ea typeface="+mn-lt"/>
                <a:cs typeface="+mn-lt"/>
              </a:rPr>
              <a:t>запросов</a:t>
            </a:r>
            <a:r>
              <a:rPr lang="en-US" sz="1400" dirty="0">
                <a:latin typeface="Arial Nova"/>
                <a:ea typeface="+mn-lt"/>
                <a:cs typeface="+mn-lt"/>
              </a:rPr>
              <a:t>, </a:t>
            </a:r>
            <a:r>
              <a:rPr lang="en-US" sz="1400" dirty="0" err="1">
                <a:latin typeface="Arial Nova"/>
                <a:ea typeface="+mn-lt"/>
                <a:cs typeface="+mn-lt"/>
              </a:rPr>
              <a:t>ответов</a:t>
            </a:r>
            <a:r>
              <a:rPr lang="en-US" sz="1400" dirty="0">
                <a:latin typeface="Arial Nova"/>
                <a:ea typeface="+mn-lt"/>
                <a:cs typeface="+mn-lt"/>
              </a:rPr>
              <a:t> </a:t>
            </a:r>
            <a:r>
              <a:rPr lang="en-US" sz="1400" dirty="0" err="1">
                <a:latin typeface="Arial Nova"/>
                <a:ea typeface="+mn-lt"/>
                <a:cs typeface="+mn-lt"/>
              </a:rPr>
              <a:t>на</a:t>
            </a:r>
            <a:r>
              <a:rPr lang="en-US" sz="1400" dirty="0">
                <a:latin typeface="Arial Nova"/>
                <a:ea typeface="+mn-lt"/>
                <a:cs typeface="+mn-lt"/>
              </a:rPr>
              <a:t> </a:t>
            </a:r>
            <a:r>
              <a:rPr lang="en-US" sz="1400" dirty="0" err="1">
                <a:latin typeface="Arial Nova"/>
                <a:ea typeface="+mn-lt"/>
                <a:cs typeface="+mn-lt"/>
              </a:rPr>
              <a:t>популярный</a:t>
            </a:r>
            <a:r>
              <a:rPr lang="en-US" sz="1400" dirty="0">
                <a:latin typeface="Arial Nova"/>
                <a:ea typeface="+mn-lt"/>
                <a:cs typeface="+mn-lt"/>
              </a:rPr>
              <a:t> </a:t>
            </a:r>
            <a:r>
              <a:rPr lang="en-US" sz="1400" dirty="0" err="1">
                <a:latin typeface="Arial Nova"/>
                <a:ea typeface="+mn-lt"/>
                <a:cs typeface="+mn-lt"/>
              </a:rPr>
              <a:t>вопросы</a:t>
            </a:r>
            <a:r>
              <a:rPr lang="en-US" sz="1400" dirty="0">
                <a:latin typeface="Arial Nova"/>
                <a:ea typeface="+mn-lt"/>
                <a:cs typeface="+mn-lt"/>
              </a:rPr>
              <a:t>;</a:t>
            </a:r>
            <a:endParaRPr lang="en-US" sz="1400" dirty="0">
              <a:latin typeface="Arial Nova"/>
              <a:ea typeface="Calibri"/>
              <a:cs typeface="Calibri"/>
            </a:endParaRPr>
          </a:p>
          <a:p>
            <a:pPr marL="285750" indent="-285750">
              <a:buFont typeface="Courier New"/>
              <a:buChar char="o"/>
            </a:pPr>
            <a:r>
              <a:rPr lang="en-US" sz="1400" dirty="0" err="1">
                <a:latin typeface="Arial Nova"/>
                <a:ea typeface="+mn-lt"/>
                <a:cs typeface="+mn-lt"/>
              </a:rPr>
              <a:t>Разработка</a:t>
            </a:r>
            <a:r>
              <a:rPr lang="en-US" sz="1400" dirty="0">
                <a:latin typeface="Arial Nova"/>
                <a:ea typeface="+mn-lt"/>
                <a:cs typeface="+mn-lt"/>
              </a:rPr>
              <a:t> </a:t>
            </a:r>
            <a:r>
              <a:rPr lang="en-US" sz="1400" dirty="0" err="1">
                <a:latin typeface="Arial Nova"/>
                <a:ea typeface="+mn-lt"/>
                <a:cs typeface="+mn-lt"/>
              </a:rPr>
              <a:t>текстов</a:t>
            </a:r>
            <a:r>
              <a:rPr lang="en-US" sz="1400" dirty="0">
                <a:latin typeface="Arial Nova"/>
                <a:ea typeface="+mn-lt"/>
                <a:cs typeface="+mn-lt"/>
              </a:rPr>
              <a:t> </a:t>
            </a:r>
            <a:r>
              <a:rPr lang="en-US" sz="1400" dirty="0" err="1">
                <a:latin typeface="Arial Nova"/>
                <a:ea typeface="+mn-lt"/>
                <a:cs typeface="+mn-lt"/>
              </a:rPr>
              <a:t>для</a:t>
            </a:r>
            <a:r>
              <a:rPr lang="en-US" sz="1400" dirty="0">
                <a:latin typeface="Arial Nova"/>
                <a:ea typeface="+mn-lt"/>
                <a:cs typeface="+mn-lt"/>
              </a:rPr>
              <a:t> </a:t>
            </a:r>
            <a:r>
              <a:rPr lang="en-US" sz="1400" dirty="0" err="1">
                <a:latin typeface="Arial Nova"/>
                <a:ea typeface="+mn-lt"/>
                <a:cs typeface="+mn-lt"/>
              </a:rPr>
              <a:t>этапа</a:t>
            </a:r>
            <a:r>
              <a:rPr lang="en-US" sz="1400" dirty="0">
                <a:latin typeface="Arial Nova"/>
                <a:ea typeface="+mn-lt"/>
                <a:cs typeface="+mn-lt"/>
              </a:rPr>
              <a:t> </a:t>
            </a:r>
            <a:r>
              <a:rPr lang="en-US" sz="1400" dirty="0" err="1">
                <a:latin typeface="Arial Nova"/>
                <a:ea typeface="+mn-lt"/>
                <a:cs typeface="+mn-lt"/>
              </a:rPr>
              <a:t>адаптации</a:t>
            </a:r>
            <a:r>
              <a:rPr lang="en-US" sz="1400" dirty="0">
                <a:latin typeface="Arial Nova"/>
                <a:ea typeface="+mn-lt"/>
                <a:cs typeface="+mn-lt"/>
              </a:rPr>
              <a:t> </a:t>
            </a:r>
            <a:r>
              <a:rPr lang="en-US" sz="1400" dirty="0" err="1">
                <a:latin typeface="Arial Nova"/>
                <a:ea typeface="+mn-lt"/>
                <a:cs typeface="+mn-lt"/>
              </a:rPr>
              <a:t>сотрудников</a:t>
            </a:r>
            <a:r>
              <a:rPr lang="en-US" sz="1400" dirty="0">
                <a:latin typeface="Arial Nova"/>
                <a:ea typeface="+mn-lt"/>
                <a:cs typeface="+mn-lt"/>
              </a:rPr>
              <a:t>: </a:t>
            </a:r>
            <a:r>
              <a:rPr lang="en-US" sz="1400" dirty="0" err="1">
                <a:latin typeface="Arial Nova"/>
                <a:ea typeface="+mn-lt"/>
                <a:cs typeface="+mn-lt"/>
              </a:rPr>
              <a:t>история</a:t>
            </a:r>
            <a:r>
              <a:rPr lang="en-US" sz="1400" dirty="0">
                <a:latin typeface="Arial Nova"/>
                <a:ea typeface="+mn-lt"/>
                <a:cs typeface="+mn-lt"/>
              </a:rPr>
              <a:t> </a:t>
            </a:r>
            <a:r>
              <a:rPr lang="en-US" sz="1400" dirty="0" err="1">
                <a:latin typeface="Arial Nova"/>
                <a:ea typeface="+mn-lt"/>
                <a:cs typeface="+mn-lt"/>
              </a:rPr>
              <a:t>создания</a:t>
            </a:r>
            <a:r>
              <a:rPr lang="en-US" sz="1400" dirty="0">
                <a:latin typeface="Arial Nova"/>
                <a:ea typeface="+mn-lt"/>
                <a:cs typeface="+mn-lt"/>
              </a:rPr>
              <a:t> </a:t>
            </a:r>
            <a:r>
              <a:rPr lang="en-US" sz="1400" dirty="0" err="1">
                <a:latin typeface="Arial Nova"/>
                <a:ea typeface="+mn-lt"/>
                <a:cs typeface="+mn-lt"/>
              </a:rPr>
              <a:t>компании</a:t>
            </a:r>
            <a:r>
              <a:rPr lang="en-US" sz="1400" dirty="0">
                <a:latin typeface="Arial Nova"/>
                <a:ea typeface="+mn-lt"/>
                <a:cs typeface="+mn-lt"/>
              </a:rPr>
              <a:t>, </a:t>
            </a:r>
            <a:r>
              <a:rPr lang="en-US" sz="1400" dirty="0" err="1">
                <a:latin typeface="Arial Nova"/>
                <a:ea typeface="+mn-lt"/>
                <a:cs typeface="+mn-lt"/>
              </a:rPr>
              <a:t>ценности</a:t>
            </a:r>
            <a:r>
              <a:rPr lang="en-US" sz="1400" dirty="0">
                <a:latin typeface="Arial Nova"/>
                <a:ea typeface="+mn-lt"/>
                <a:cs typeface="+mn-lt"/>
              </a:rPr>
              <a:t>, </a:t>
            </a:r>
            <a:r>
              <a:rPr lang="en-US" sz="1400" dirty="0" err="1">
                <a:latin typeface="Arial Nova"/>
                <a:ea typeface="+mn-lt"/>
                <a:cs typeface="+mn-lt"/>
              </a:rPr>
              <a:t>корпоративная</a:t>
            </a:r>
            <a:r>
              <a:rPr lang="en-US" sz="1400" dirty="0">
                <a:latin typeface="Arial Nova"/>
                <a:ea typeface="+mn-lt"/>
                <a:cs typeface="+mn-lt"/>
              </a:rPr>
              <a:t> </a:t>
            </a:r>
            <a:r>
              <a:rPr lang="en-US" sz="1400" dirty="0" err="1">
                <a:latin typeface="Arial Nova"/>
                <a:ea typeface="+mn-lt"/>
                <a:cs typeface="+mn-lt"/>
              </a:rPr>
              <a:t>культура</a:t>
            </a:r>
            <a:r>
              <a:rPr lang="en-US" sz="1400" dirty="0">
                <a:latin typeface="Arial Nova"/>
                <a:ea typeface="+mn-lt"/>
                <a:cs typeface="+mn-lt"/>
              </a:rPr>
              <a:t> </a:t>
            </a:r>
            <a:endParaRPr lang="en-US" sz="1400" dirty="0">
              <a:latin typeface="Arial Nova"/>
            </a:endParaRPr>
          </a:p>
          <a:p>
            <a:pPr marL="285750" indent="-285750">
              <a:buFont typeface="Arial"/>
              <a:buChar char="•"/>
            </a:pPr>
            <a:endParaRPr lang="en-US" sz="1600">
              <a:latin typeface="Calibri"/>
              <a:ea typeface="Calibri"/>
              <a:cs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8984F7-77ED-99E3-8454-FD28EFBA6E82}"/>
              </a:ext>
            </a:extLst>
          </p:cNvPr>
          <p:cNvSpPr txBox="1"/>
          <p:nvPr/>
        </p:nvSpPr>
        <p:spPr>
          <a:xfrm>
            <a:off x="7621412" y="4010886"/>
            <a:ext cx="3312756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err="1">
                <a:latin typeface="Arial Nova"/>
                <a:ea typeface="+mn-lt"/>
                <a:cs typeface="+mn-lt"/>
              </a:rPr>
              <a:t>Екатерина</a:t>
            </a:r>
            <a:r>
              <a:rPr lang="en-US" sz="2000" b="1">
                <a:latin typeface="Arial Nova"/>
                <a:ea typeface="+mn-lt"/>
                <a:cs typeface="+mn-lt"/>
              </a:rPr>
              <a:t> - </a:t>
            </a:r>
            <a:r>
              <a:rPr lang="en-US" sz="2000" b="1" err="1">
                <a:latin typeface="Arial Nova"/>
                <a:ea typeface="+mn-lt"/>
                <a:cs typeface="+mn-lt"/>
              </a:rPr>
              <a:t>копирайтер</a:t>
            </a:r>
          </a:p>
          <a:p>
            <a:pPr algn="l"/>
            <a:endParaRPr lang="ru-RU">
              <a:cs typeface="Calibri"/>
            </a:endParaRPr>
          </a:p>
        </p:txBody>
      </p:sp>
      <p:pic>
        <p:nvPicPr>
          <p:cNvPr id="20" name="Рисунок 19" descr="Изображение выглядит как человек, Человеческое лицо, небо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4DF8FB68-68EE-5F0A-DA93-5B5B865A71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546" t="4986" r="738" b="19944"/>
          <a:stretch/>
        </p:blipFill>
        <p:spPr>
          <a:xfrm>
            <a:off x="8104554" y="1131277"/>
            <a:ext cx="2198291" cy="25309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54468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Изображение выглядит как Красочность, фиолетовый, Сирень, Фиолетовый&#10;&#10;Автоматически созданное описание">
            <a:extLst>
              <a:ext uri="{FF2B5EF4-FFF2-40B4-BE49-F238E27FC236}">
                <a16:creationId xmlns:a16="http://schemas.microsoft.com/office/drawing/2014/main" id="{B7076337-8A7E-6C44-9029-8F27191A29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9" t="-197" r="96" b="2634"/>
          <a:stretch/>
        </p:blipFill>
        <p:spPr>
          <a:xfrm rot="2700000">
            <a:off x="7516405" y="105335"/>
            <a:ext cx="4646065" cy="46232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Изображение выглядит как Красочность, фиолетовый, Сирень, Фиолетовый&#10;&#10;Автоматически созданное описание">
            <a:extLst>
              <a:ext uri="{FF2B5EF4-FFF2-40B4-BE49-F238E27FC236}">
                <a16:creationId xmlns:a16="http://schemas.microsoft.com/office/drawing/2014/main" id="{1AEDBD02-6CBA-A1B7-8B76-953E4B4F63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30" t="-328" r="5411" b="4659"/>
          <a:stretch/>
        </p:blipFill>
        <p:spPr>
          <a:xfrm rot="2700000">
            <a:off x="-92864" y="-107107"/>
            <a:ext cx="4625483" cy="47921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 descr="Изображение выглядит как Красочность, фиолетовый, Сирень, Фиолетовый&#10;&#10;Автоматически созданное описание">
            <a:extLst>
              <a:ext uri="{FF2B5EF4-FFF2-40B4-BE49-F238E27FC236}">
                <a16:creationId xmlns:a16="http://schemas.microsoft.com/office/drawing/2014/main" id="{66256AA8-29AD-F977-C2A9-34DCE5E407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36" t="-295" r="4907" b="6787"/>
          <a:stretch/>
        </p:blipFill>
        <p:spPr>
          <a:xfrm rot="2700000">
            <a:off x="3887566" y="92044"/>
            <a:ext cx="4322540" cy="44657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07E77D-588B-5BF1-047E-96CF4DE2AE94}"/>
              </a:ext>
            </a:extLst>
          </p:cNvPr>
          <p:cNvSpPr txBox="1"/>
          <p:nvPr/>
        </p:nvSpPr>
        <p:spPr>
          <a:xfrm>
            <a:off x="316697" y="160683"/>
            <a:ext cx="787020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i="1" err="1">
                <a:latin typeface="Verdana Pro"/>
                <a:cs typeface="Calibri"/>
              </a:rPr>
              <a:t>Компетенции</a:t>
            </a:r>
            <a:r>
              <a:rPr lang="en-US" sz="2400" b="1" i="1">
                <a:latin typeface="Verdana Pro"/>
                <a:cs typeface="Calibri"/>
              </a:rPr>
              <a:t> и </a:t>
            </a:r>
            <a:r>
              <a:rPr lang="en-US" sz="2400" b="1" i="1" err="1">
                <a:latin typeface="Verdana Pro"/>
                <a:cs typeface="Calibri"/>
              </a:rPr>
              <a:t>роли</a:t>
            </a:r>
            <a:r>
              <a:rPr lang="en-US" sz="2400" b="1" i="1">
                <a:latin typeface="Verdana Pro"/>
                <a:cs typeface="Calibri"/>
              </a:rPr>
              <a:t> </a:t>
            </a:r>
            <a:r>
              <a:rPr lang="en-US" sz="2400" b="1" i="1" err="1">
                <a:latin typeface="Verdana Pro"/>
                <a:cs typeface="Calibri"/>
              </a:rPr>
              <a:t>участников</a:t>
            </a:r>
            <a:r>
              <a:rPr lang="en-US" sz="2400" b="1" i="1">
                <a:latin typeface="Verdana Pro"/>
                <a:cs typeface="Calibri"/>
              </a:rPr>
              <a:t> </a:t>
            </a:r>
            <a:r>
              <a:rPr lang="en-US" sz="2400" b="1" i="1" err="1">
                <a:latin typeface="Verdana Pro"/>
                <a:cs typeface="Calibri"/>
              </a:rPr>
              <a:t>команды</a:t>
            </a:r>
            <a:endParaRPr lang="en-US" sz="2400" b="1" i="1">
              <a:latin typeface="Verdana Pro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BCEC84-1396-EC0D-C503-D75E2E2E0427}"/>
              </a:ext>
            </a:extLst>
          </p:cNvPr>
          <p:cNvSpPr txBox="1"/>
          <p:nvPr/>
        </p:nvSpPr>
        <p:spPr>
          <a:xfrm>
            <a:off x="145918" y="3947766"/>
            <a:ext cx="3965826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err="1">
                <a:latin typeface="Arial Nova"/>
                <a:cs typeface="Calibri"/>
              </a:rPr>
              <a:t>София</a:t>
            </a:r>
            <a:r>
              <a:rPr lang="en-US" sz="2000" b="1">
                <a:latin typeface="Arial Nova"/>
                <a:cs typeface="Calibri"/>
              </a:rPr>
              <a:t> - </a:t>
            </a:r>
            <a:r>
              <a:rPr lang="en-US" sz="2000" b="1" err="1">
                <a:latin typeface="Arial Nova"/>
                <a:cs typeface="Calibri"/>
              </a:rPr>
              <a:t>системный</a:t>
            </a:r>
            <a:r>
              <a:rPr lang="en-US" sz="2000" b="1">
                <a:latin typeface="Arial Nova"/>
                <a:cs typeface="Calibri"/>
              </a:rPr>
              <a:t> </a:t>
            </a:r>
            <a:r>
              <a:rPr lang="en-US" sz="2000" b="1" err="1">
                <a:latin typeface="Arial Nova"/>
                <a:cs typeface="Calibri"/>
              </a:rPr>
              <a:t>аналитик</a:t>
            </a:r>
            <a:endParaRPr lang="en-US" sz="2000" b="1">
              <a:latin typeface="Arial Nov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95BBF5-4EFC-DF66-A1B6-D48E6FF035A9}"/>
              </a:ext>
            </a:extLst>
          </p:cNvPr>
          <p:cNvSpPr txBox="1"/>
          <p:nvPr/>
        </p:nvSpPr>
        <p:spPr>
          <a:xfrm>
            <a:off x="4101789" y="3951843"/>
            <a:ext cx="3654937" cy="4100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err="1">
                <a:latin typeface="Arial Nova"/>
                <a:cs typeface="Calibri"/>
              </a:rPr>
              <a:t>Анастасия</a:t>
            </a:r>
            <a:r>
              <a:rPr lang="en-US" sz="2000" b="1">
                <a:latin typeface="Arial Nova"/>
                <a:cs typeface="Calibri"/>
              </a:rPr>
              <a:t> - </a:t>
            </a:r>
            <a:r>
              <a:rPr lang="en-US" sz="2000" b="1" err="1">
                <a:latin typeface="Arial Nova"/>
                <a:cs typeface="Calibri"/>
              </a:rPr>
              <a:t>веб-дизайнер</a:t>
            </a:r>
            <a:endParaRPr lang="en-US" sz="2000" b="1">
              <a:latin typeface="Arial Nov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55DE3A-9958-474E-8BBE-717407F2E771}"/>
              </a:ext>
            </a:extLst>
          </p:cNvPr>
          <p:cNvSpPr txBox="1"/>
          <p:nvPr/>
        </p:nvSpPr>
        <p:spPr>
          <a:xfrm>
            <a:off x="8004073" y="3967621"/>
            <a:ext cx="359652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err="1">
                <a:latin typeface="Arial Nova"/>
                <a:cs typeface="Calibri"/>
              </a:rPr>
              <a:t>Елизавета</a:t>
            </a:r>
            <a:r>
              <a:rPr lang="en-US" sz="2000" b="1">
                <a:latin typeface="Arial Nova"/>
                <a:cs typeface="Calibri"/>
              </a:rPr>
              <a:t> - </a:t>
            </a:r>
            <a:r>
              <a:rPr lang="en-US" sz="2000" b="1" err="1">
                <a:latin typeface="Arial Nova"/>
                <a:cs typeface="Calibri"/>
              </a:rPr>
              <a:t>копирайтер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08652F8-D4B8-FD1E-FBB2-A99B3B27BC24}"/>
              </a:ext>
            </a:extLst>
          </p:cNvPr>
          <p:cNvSpPr txBox="1"/>
          <p:nvPr/>
        </p:nvSpPr>
        <p:spPr>
          <a:xfrm>
            <a:off x="95338" y="4449089"/>
            <a:ext cx="4158585" cy="123110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Courier New"/>
              <a:buChar char="o"/>
            </a:pPr>
            <a:r>
              <a:rPr lang="en-US" dirty="0">
                <a:cs typeface="Calibri"/>
              </a:rPr>
              <a:t>﻿</a:t>
            </a:r>
            <a:r>
              <a:rPr lang="en-US" sz="1400" dirty="0" err="1">
                <a:latin typeface="Arial Nova"/>
                <a:cs typeface="Calibri"/>
              </a:rPr>
              <a:t>Составление</a:t>
            </a:r>
            <a:r>
              <a:rPr lang="en-US" sz="1400" dirty="0">
                <a:latin typeface="Arial Nova"/>
                <a:cs typeface="Calibri"/>
              </a:rPr>
              <a:t> </a:t>
            </a:r>
            <a:r>
              <a:rPr lang="en-US" sz="1400" dirty="0" err="1">
                <a:latin typeface="Arial Nova"/>
                <a:cs typeface="Calibri"/>
              </a:rPr>
              <a:t>списка</a:t>
            </a:r>
            <a:r>
              <a:rPr lang="en-US" sz="1400" dirty="0">
                <a:latin typeface="Arial Nova"/>
                <a:cs typeface="Calibri"/>
              </a:rPr>
              <a:t> </a:t>
            </a:r>
            <a:r>
              <a:rPr lang="en-US" sz="1400" dirty="0" err="1">
                <a:latin typeface="Arial Nova"/>
                <a:cs typeface="Calibri"/>
              </a:rPr>
              <a:t>требований</a:t>
            </a:r>
            <a:r>
              <a:rPr lang="en-US" sz="1400" dirty="0">
                <a:latin typeface="Arial Nova"/>
                <a:cs typeface="Calibri"/>
              </a:rPr>
              <a:t> к </a:t>
            </a:r>
            <a:r>
              <a:rPr lang="en-US" sz="1400" dirty="0" err="1">
                <a:latin typeface="Arial Nova"/>
                <a:cs typeface="Calibri"/>
              </a:rPr>
              <a:t>сервису</a:t>
            </a:r>
            <a:r>
              <a:rPr lang="en-US" sz="1400" dirty="0">
                <a:latin typeface="Arial Nova"/>
                <a:cs typeface="Calibri"/>
              </a:rPr>
              <a:t>;</a:t>
            </a:r>
            <a:endParaRPr lang="en-US" sz="1400" dirty="0">
              <a:ea typeface="Calibri"/>
              <a:cs typeface="Calibri"/>
            </a:endParaRPr>
          </a:p>
          <a:p>
            <a:pPr marL="285750" indent="-285750">
              <a:buFont typeface="Courier New"/>
              <a:buChar char="o"/>
            </a:pPr>
            <a:r>
              <a:rPr lang="en-US" sz="1400" dirty="0" err="1">
                <a:latin typeface="Arial Nova"/>
                <a:cs typeface="Calibri"/>
              </a:rPr>
              <a:t>Описание</a:t>
            </a:r>
            <a:r>
              <a:rPr lang="en-US" sz="1400" dirty="0">
                <a:latin typeface="Arial Nova"/>
                <a:cs typeface="Calibri"/>
              </a:rPr>
              <a:t> </a:t>
            </a:r>
            <a:r>
              <a:rPr lang="en-US" sz="1400" dirty="0" err="1">
                <a:latin typeface="Arial Nova"/>
                <a:cs typeface="Calibri"/>
              </a:rPr>
              <a:t>параметров</a:t>
            </a:r>
            <a:r>
              <a:rPr lang="en-US" sz="1400" dirty="0">
                <a:latin typeface="Arial Nova"/>
                <a:cs typeface="Calibri"/>
              </a:rPr>
              <a:t> </a:t>
            </a:r>
            <a:r>
              <a:rPr lang="en-US" sz="1400" dirty="0" err="1">
                <a:latin typeface="Arial Nova"/>
                <a:cs typeface="Calibri"/>
              </a:rPr>
              <a:t>научно-технического</a:t>
            </a:r>
            <a:r>
              <a:rPr lang="en-US" sz="1400" dirty="0">
                <a:latin typeface="Arial Nova"/>
                <a:cs typeface="Calibri"/>
              </a:rPr>
              <a:t> </a:t>
            </a:r>
            <a:r>
              <a:rPr lang="en-US" sz="1400" dirty="0" err="1">
                <a:latin typeface="Arial Nova"/>
                <a:cs typeface="Calibri"/>
              </a:rPr>
              <a:t>решения</a:t>
            </a:r>
            <a:endParaRPr lang="en-US" sz="1400" dirty="0">
              <a:latin typeface="Arial Nova"/>
              <a:cs typeface="Calibri"/>
            </a:endParaRPr>
          </a:p>
          <a:p>
            <a:pPr marL="285750" indent="-285750">
              <a:buFont typeface="Courier New"/>
              <a:buChar char="o"/>
            </a:pPr>
            <a:r>
              <a:rPr lang="en-US" sz="1400" dirty="0" err="1">
                <a:latin typeface="Arial Nova"/>
                <a:cs typeface="Calibri"/>
              </a:rPr>
              <a:t>Анализ</a:t>
            </a:r>
            <a:r>
              <a:rPr lang="en-US" sz="1400" dirty="0">
                <a:latin typeface="Arial Nova"/>
                <a:cs typeface="Calibri"/>
              </a:rPr>
              <a:t> </a:t>
            </a:r>
            <a:r>
              <a:rPr lang="en-US" sz="1400" dirty="0" err="1">
                <a:latin typeface="Arial Nova"/>
                <a:cs typeface="Calibri"/>
              </a:rPr>
              <a:t>данных</a:t>
            </a:r>
            <a:r>
              <a:rPr lang="en-US" sz="1400" dirty="0">
                <a:latin typeface="Arial Nova"/>
                <a:cs typeface="Calibri"/>
              </a:rPr>
              <a:t> и </a:t>
            </a:r>
            <a:r>
              <a:rPr lang="en-US" sz="1400" dirty="0" err="1">
                <a:latin typeface="Arial Nova"/>
                <a:cs typeface="Calibri"/>
              </a:rPr>
              <a:t>метрик</a:t>
            </a:r>
            <a:r>
              <a:rPr lang="en-US" sz="1400" dirty="0">
                <a:latin typeface="Arial Nova"/>
                <a:cs typeface="Calibri"/>
              </a:rPr>
              <a:t>, </a:t>
            </a:r>
            <a:r>
              <a:rPr lang="en-US" sz="1400" dirty="0" err="1">
                <a:latin typeface="Arial Nova"/>
                <a:cs typeface="Calibri"/>
              </a:rPr>
              <a:t>используемых</a:t>
            </a:r>
            <a:r>
              <a:rPr lang="en-US" sz="1400" dirty="0">
                <a:latin typeface="Arial Nova"/>
                <a:cs typeface="Calibri"/>
              </a:rPr>
              <a:t> в </a:t>
            </a:r>
            <a:r>
              <a:rPr lang="en-US" sz="1400" dirty="0" err="1">
                <a:latin typeface="Arial Nova"/>
                <a:cs typeface="Calibri"/>
              </a:rPr>
              <a:t>процессе</a:t>
            </a:r>
            <a:r>
              <a:rPr lang="en-US" sz="1400" dirty="0">
                <a:latin typeface="Arial Nova"/>
                <a:cs typeface="Calibri"/>
              </a:rPr>
              <a:t> </a:t>
            </a:r>
            <a:r>
              <a:rPr lang="en-US" sz="1400" dirty="0" err="1">
                <a:latin typeface="Arial Nova"/>
                <a:cs typeface="Calibri"/>
              </a:rPr>
              <a:t>разработки</a:t>
            </a:r>
            <a:r>
              <a:rPr lang="en-US" sz="1400" dirty="0">
                <a:latin typeface="Arial Nova"/>
                <a:cs typeface="Calibri"/>
              </a:rPr>
              <a:t> </a:t>
            </a:r>
            <a:r>
              <a:rPr lang="en-US" sz="1400" dirty="0" err="1">
                <a:latin typeface="Arial Nova"/>
                <a:cs typeface="Calibri"/>
              </a:rPr>
              <a:t>сервиса</a:t>
            </a:r>
            <a:endParaRPr lang="en-US" sz="1400" dirty="0" err="1">
              <a:ea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40D7430-8FD8-C0D5-0947-E56752D75323}"/>
              </a:ext>
            </a:extLst>
          </p:cNvPr>
          <p:cNvSpPr txBox="1"/>
          <p:nvPr/>
        </p:nvSpPr>
        <p:spPr>
          <a:xfrm>
            <a:off x="4100980" y="4446895"/>
            <a:ext cx="3571163" cy="11695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Courier New"/>
              <a:buChar char="o"/>
            </a:pPr>
            <a:r>
              <a:rPr lang="en-US" sz="1400" err="1">
                <a:latin typeface="Arial Nova"/>
                <a:cs typeface="Calibri"/>
              </a:rPr>
              <a:t>Оформление</a:t>
            </a:r>
            <a:r>
              <a:rPr lang="en-US" sz="1400">
                <a:latin typeface="Arial Nova"/>
                <a:cs typeface="Calibri"/>
              </a:rPr>
              <a:t> </a:t>
            </a:r>
            <a:r>
              <a:rPr lang="en-US" sz="1400" err="1">
                <a:latin typeface="Arial Nova"/>
                <a:cs typeface="Calibri"/>
              </a:rPr>
              <a:t>продукта</a:t>
            </a:r>
            <a:r>
              <a:rPr lang="en-US" sz="1400">
                <a:latin typeface="Arial Nova"/>
                <a:cs typeface="Calibri"/>
              </a:rPr>
              <a:t> и </a:t>
            </a:r>
            <a:r>
              <a:rPr lang="en-US" sz="1400" err="1">
                <a:latin typeface="Arial Nova"/>
                <a:cs typeface="Calibri"/>
              </a:rPr>
              <a:t>его</a:t>
            </a:r>
            <a:r>
              <a:rPr lang="en-US" sz="1400">
                <a:latin typeface="Arial Nova"/>
                <a:cs typeface="Calibri"/>
              </a:rPr>
              <a:t> </a:t>
            </a:r>
            <a:r>
              <a:rPr lang="en-US" sz="1400" err="1">
                <a:latin typeface="Arial Nova"/>
                <a:cs typeface="Calibri"/>
              </a:rPr>
              <a:t>внешний</a:t>
            </a:r>
            <a:r>
              <a:rPr lang="en-US" sz="1400">
                <a:latin typeface="Arial Nova"/>
                <a:cs typeface="Calibri"/>
              </a:rPr>
              <a:t> </a:t>
            </a:r>
            <a:r>
              <a:rPr lang="en-US" sz="1400" err="1">
                <a:latin typeface="Arial Nova"/>
                <a:cs typeface="Calibri"/>
              </a:rPr>
              <a:t>вид</a:t>
            </a:r>
            <a:r>
              <a:rPr lang="en-US" sz="1400">
                <a:latin typeface="Arial Nova"/>
                <a:cs typeface="Calibri"/>
              </a:rPr>
              <a:t>;</a:t>
            </a:r>
            <a:endParaRPr lang="en-US" sz="1400">
              <a:latin typeface="Arial Nova"/>
              <a:cs typeface="Arial"/>
            </a:endParaRPr>
          </a:p>
          <a:p>
            <a:pPr marL="342900" indent="-342900">
              <a:buFont typeface="Courier New"/>
              <a:buChar char="o"/>
            </a:pPr>
            <a:r>
              <a:rPr lang="en-US" sz="1400" err="1">
                <a:latin typeface="Arial Nova"/>
                <a:cs typeface="Calibri"/>
              </a:rPr>
              <a:t>Отрисовка</a:t>
            </a:r>
            <a:r>
              <a:rPr lang="en-US" sz="1400">
                <a:latin typeface="Arial Nova"/>
                <a:cs typeface="Calibri"/>
              </a:rPr>
              <a:t> </a:t>
            </a:r>
            <a:r>
              <a:rPr lang="en-US" sz="1400" err="1">
                <a:latin typeface="Arial Nova"/>
                <a:cs typeface="Calibri"/>
              </a:rPr>
              <a:t>логотипа</a:t>
            </a:r>
            <a:r>
              <a:rPr lang="en-US" sz="1400">
                <a:latin typeface="Arial Nova"/>
                <a:cs typeface="Calibri"/>
              </a:rPr>
              <a:t>, а </a:t>
            </a:r>
            <a:r>
              <a:rPr lang="en-US" sz="1400" err="1">
                <a:latin typeface="Arial Nova"/>
                <a:cs typeface="Calibri"/>
              </a:rPr>
              <a:t>также</a:t>
            </a:r>
            <a:r>
              <a:rPr lang="en-US" sz="1400">
                <a:latin typeface="Arial Nova"/>
                <a:cs typeface="Calibri"/>
              </a:rPr>
              <a:t> </a:t>
            </a:r>
            <a:r>
              <a:rPr lang="en-US" sz="1400" err="1">
                <a:latin typeface="Arial Nova"/>
                <a:cs typeface="Calibri"/>
              </a:rPr>
              <a:t>графических</a:t>
            </a:r>
            <a:r>
              <a:rPr lang="en-US" sz="1400">
                <a:latin typeface="Arial Nova"/>
                <a:cs typeface="Calibri"/>
              </a:rPr>
              <a:t> </a:t>
            </a:r>
            <a:r>
              <a:rPr lang="en-US" sz="1400" err="1">
                <a:latin typeface="Arial Nova"/>
                <a:cs typeface="Calibri"/>
              </a:rPr>
              <a:t>элементов</a:t>
            </a:r>
            <a:r>
              <a:rPr lang="en-US" sz="1400">
                <a:latin typeface="Arial Nova"/>
                <a:cs typeface="Calibri"/>
              </a:rPr>
              <a:t>;</a:t>
            </a:r>
          </a:p>
          <a:p>
            <a:pPr marL="342900" indent="-342900">
              <a:buFont typeface="Courier New"/>
              <a:buChar char="o"/>
            </a:pPr>
            <a:r>
              <a:rPr lang="en-US" sz="1400" err="1">
                <a:latin typeface="Arial Nova"/>
                <a:cs typeface="Calibri"/>
              </a:rPr>
              <a:t>Создание</a:t>
            </a:r>
            <a:r>
              <a:rPr lang="en-US" sz="1400">
                <a:latin typeface="Arial Nova"/>
                <a:cs typeface="Calibri"/>
              </a:rPr>
              <a:t> </a:t>
            </a:r>
            <a:r>
              <a:rPr lang="en-US" sz="1400" err="1">
                <a:latin typeface="Arial Nova"/>
                <a:cs typeface="Calibri"/>
              </a:rPr>
              <a:t>презентации</a:t>
            </a:r>
            <a:r>
              <a:rPr lang="en-US" sz="1400">
                <a:latin typeface="Arial Nova"/>
                <a:cs typeface="Calibri"/>
              </a:rPr>
              <a:t> </a:t>
            </a:r>
            <a:r>
              <a:rPr lang="en-US" sz="1400" err="1">
                <a:latin typeface="Arial Nova"/>
                <a:cs typeface="Calibri"/>
              </a:rPr>
              <a:t>проекта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C0020DC-5591-FCC2-4C36-CF5091379B6B}"/>
              </a:ext>
            </a:extLst>
          </p:cNvPr>
          <p:cNvSpPr txBox="1"/>
          <p:nvPr/>
        </p:nvSpPr>
        <p:spPr>
          <a:xfrm>
            <a:off x="7229539" y="4451340"/>
            <a:ext cx="4964029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400" dirty="0">
                <a:latin typeface="Arial"/>
                <a:ea typeface="Calibri"/>
                <a:cs typeface="Arial"/>
              </a:rPr>
              <a:t> </a:t>
            </a:r>
            <a:r>
              <a:rPr lang="en-US" sz="1400" dirty="0" err="1">
                <a:latin typeface="Arial"/>
                <a:ea typeface="Calibri"/>
                <a:cs typeface="Arial"/>
              </a:rPr>
              <a:t>Подготовка</a:t>
            </a:r>
            <a:r>
              <a:rPr lang="en-US" sz="1400" dirty="0">
                <a:latin typeface="Arial"/>
                <a:ea typeface="Calibri"/>
                <a:cs typeface="Arial"/>
              </a:rPr>
              <a:t> </a:t>
            </a:r>
            <a:r>
              <a:rPr lang="en-US" sz="1400" dirty="0" err="1">
                <a:latin typeface="Arial"/>
                <a:ea typeface="Calibri"/>
                <a:cs typeface="Arial"/>
              </a:rPr>
              <a:t>текстовых</a:t>
            </a:r>
            <a:r>
              <a:rPr lang="en-US" sz="1400" dirty="0">
                <a:latin typeface="Arial"/>
                <a:ea typeface="Calibri"/>
                <a:cs typeface="Arial"/>
              </a:rPr>
              <a:t> </a:t>
            </a:r>
            <a:r>
              <a:rPr lang="en-US" sz="1400" dirty="0" err="1">
                <a:latin typeface="Arial"/>
                <a:ea typeface="Calibri"/>
                <a:cs typeface="Arial"/>
              </a:rPr>
              <a:t>шаблонов</a:t>
            </a:r>
            <a:r>
              <a:rPr lang="en-US" sz="1400" dirty="0">
                <a:latin typeface="Arial"/>
                <a:ea typeface="Calibri"/>
                <a:cs typeface="Arial"/>
              </a:rPr>
              <a:t> </a:t>
            </a:r>
            <a:br>
              <a:rPr lang="en-US" sz="1400" dirty="0">
                <a:latin typeface="Arial"/>
                <a:ea typeface="Calibri"/>
                <a:cs typeface="Arial"/>
              </a:rPr>
            </a:br>
            <a:r>
              <a:rPr lang="en-US" sz="1400" dirty="0">
                <a:latin typeface="Arial"/>
                <a:ea typeface="Calibri"/>
                <a:cs typeface="Arial"/>
              </a:rPr>
              <a:t> </a:t>
            </a:r>
            <a:r>
              <a:rPr lang="en-US" sz="1400" dirty="0" err="1">
                <a:latin typeface="Arial"/>
                <a:ea typeface="Calibri"/>
                <a:cs typeface="Arial"/>
              </a:rPr>
              <a:t>внутреннего</a:t>
            </a:r>
            <a:r>
              <a:rPr lang="en-US" sz="1400" dirty="0">
                <a:latin typeface="Arial"/>
                <a:ea typeface="Calibri"/>
                <a:cs typeface="Arial"/>
              </a:rPr>
              <a:t> </a:t>
            </a:r>
            <a:r>
              <a:rPr lang="en-US" sz="1400" dirty="0" err="1">
                <a:latin typeface="Arial"/>
                <a:ea typeface="Calibri"/>
                <a:cs typeface="Arial"/>
              </a:rPr>
              <a:t>наполнения</a:t>
            </a:r>
            <a:r>
              <a:rPr lang="en-US" sz="1400" dirty="0">
                <a:latin typeface="Arial"/>
                <a:ea typeface="Calibri"/>
                <a:cs typeface="Arial"/>
              </a:rPr>
              <a:t> </a:t>
            </a:r>
            <a:r>
              <a:rPr lang="en-US" sz="1400" dirty="0" err="1">
                <a:latin typeface="Arial"/>
                <a:ea typeface="Calibri"/>
                <a:cs typeface="Arial"/>
              </a:rPr>
              <a:t>сервиса</a:t>
            </a:r>
            <a:r>
              <a:rPr lang="en-US" sz="1400" dirty="0">
                <a:latin typeface="Arial"/>
                <a:ea typeface="Calibri"/>
                <a:cs typeface="Arial"/>
              </a:rPr>
              <a:t>: </a:t>
            </a:r>
            <a:r>
              <a:rPr lang="en-US" sz="1400" dirty="0" err="1">
                <a:latin typeface="Arial"/>
                <a:ea typeface="Calibri"/>
                <a:cs typeface="Arial"/>
              </a:rPr>
              <a:t>заголовков</a:t>
            </a:r>
            <a:r>
              <a:rPr lang="en-US" sz="1400" dirty="0">
                <a:latin typeface="Arial"/>
                <a:ea typeface="Calibri"/>
                <a:cs typeface="Arial"/>
              </a:rPr>
              <a:t>, </a:t>
            </a:r>
            <a:r>
              <a:rPr lang="en-US" sz="1400" dirty="0" err="1">
                <a:latin typeface="Arial"/>
                <a:ea typeface="Calibri"/>
                <a:cs typeface="Arial"/>
              </a:rPr>
              <a:t>писем</a:t>
            </a:r>
            <a:r>
              <a:rPr lang="en-US" sz="1400" dirty="0">
                <a:latin typeface="Arial"/>
                <a:ea typeface="Calibri"/>
                <a:cs typeface="Arial"/>
              </a:rPr>
              <a:t>, </a:t>
            </a:r>
            <a:br>
              <a:rPr lang="en-US" sz="1400" dirty="0">
                <a:latin typeface="Arial"/>
                <a:ea typeface="Calibri"/>
                <a:cs typeface="Arial"/>
              </a:rPr>
            </a:br>
            <a:r>
              <a:rPr lang="en-US" sz="1400" dirty="0">
                <a:latin typeface="Arial"/>
                <a:ea typeface="Calibri"/>
                <a:cs typeface="Arial"/>
              </a:rPr>
              <a:t> </a:t>
            </a:r>
            <a:r>
              <a:rPr lang="en-US" sz="1400" dirty="0" err="1">
                <a:latin typeface="Arial"/>
                <a:ea typeface="Calibri"/>
                <a:cs typeface="Arial"/>
              </a:rPr>
              <a:t>напоминаний</a:t>
            </a:r>
            <a:r>
              <a:rPr lang="en-US" sz="1400" dirty="0">
                <a:latin typeface="Arial"/>
                <a:ea typeface="Calibri"/>
                <a:cs typeface="Arial"/>
              </a:rPr>
              <a:t>, </a:t>
            </a:r>
            <a:r>
              <a:rPr lang="en-US" sz="1400" dirty="0" err="1">
                <a:latin typeface="Arial"/>
                <a:ea typeface="Calibri"/>
                <a:cs typeface="Arial"/>
              </a:rPr>
              <a:t>рассылок</a:t>
            </a:r>
            <a:r>
              <a:rPr lang="en-US" sz="1400" dirty="0">
                <a:latin typeface="Arial"/>
                <a:ea typeface="Calibri"/>
                <a:cs typeface="Arial"/>
              </a:rPr>
              <a:t>, </a:t>
            </a:r>
            <a:r>
              <a:rPr lang="en-US" sz="1400" dirty="0" err="1">
                <a:latin typeface="Arial"/>
                <a:ea typeface="Calibri"/>
                <a:cs typeface="Arial"/>
              </a:rPr>
              <a:t>анкет</a:t>
            </a:r>
            <a:r>
              <a:rPr lang="en-US" sz="1400" dirty="0">
                <a:latin typeface="Arial"/>
                <a:ea typeface="Calibri"/>
                <a:cs typeface="Arial"/>
              </a:rPr>
              <a:t>, </a:t>
            </a:r>
            <a:r>
              <a:rPr lang="en-US" sz="1400" dirty="0" err="1">
                <a:latin typeface="Arial"/>
                <a:ea typeface="Calibri"/>
                <a:cs typeface="Arial"/>
              </a:rPr>
              <a:t>запросов</a:t>
            </a:r>
            <a:r>
              <a:rPr lang="en-US" sz="1400" dirty="0">
                <a:latin typeface="Arial"/>
                <a:ea typeface="Calibri"/>
                <a:cs typeface="Arial"/>
              </a:rPr>
              <a:t>,  </a:t>
            </a:r>
            <a:r>
              <a:rPr lang="en-US" sz="1400" dirty="0" err="1">
                <a:latin typeface="Arial"/>
                <a:ea typeface="Calibri"/>
                <a:cs typeface="Arial"/>
              </a:rPr>
              <a:t>ответов</a:t>
            </a:r>
            <a:r>
              <a:rPr lang="en-US" sz="1400" dirty="0">
                <a:latin typeface="Arial"/>
                <a:ea typeface="Calibri"/>
                <a:cs typeface="Arial"/>
              </a:rPr>
              <a:t> </a:t>
            </a:r>
            <a:r>
              <a:rPr lang="en-US" sz="1400" dirty="0" err="1">
                <a:latin typeface="Arial"/>
                <a:ea typeface="Calibri"/>
                <a:cs typeface="Arial"/>
              </a:rPr>
              <a:t>на</a:t>
            </a:r>
            <a:r>
              <a:rPr lang="en-US" sz="1400" dirty="0">
                <a:latin typeface="Arial"/>
                <a:ea typeface="Calibri"/>
                <a:cs typeface="Arial"/>
              </a:rPr>
              <a:t> </a:t>
            </a:r>
            <a:r>
              <a:rPr lang="en-US" sz="1400" dirty="0" err="1">
                <a:latin typeface="Arial"/>
                <a:ea typeface="Calibri"/>
                <a:cs typeface="Arial"/>
              </a:rPr>
              <a:t>популярный</a:t>
            </a:r>
            <a:r>
              <a:rPr lang="en-US" sz="1400" dirty="0">
                <a:latin typeface="Arial"/>
                <a:ea typeface="Calibri"/>
                <a:cs typeface="Arial"/>
              </a:rPr>
              <a:t> </a:t>
            </a:r>
            <a:r>
              <a:rPr lang="en-US" sz="1400" dirty="0" err="1">
                <a:latin typeface="Arial"/>
                <a:ea typeface="Calibri"/>
                <a:cs typeface="Arial"/>
              </a:rPr>
              <a:t>вопросы</a:t>
            </a:r>
          </a:p>
          <a:p>
            <a:pPr marL="285750" indent="-285750">
              <a:buFont typeface="Courier New"/>
              <a:buChar char="o"/>
            </a:pPr>
            <a:r>
              <a:rPr lang="en-US" sz="1400" dirty="0">
                <a:latin typeface="Arial"/>
                <a:ea typeface="Calibri"/>
                <a:cs typeface="Arial"/>
              </a:rPr>
              <a:t> </a:t>
            </a:r>
            <a:r>
              <a:rPr lang="en-US" sz="1400" dirty="0" err="1">
                <a:latin typeface="Arial"/>
                <a:ea typeface="Calibri"/>
                <a:cs typeface="Arial"/>
              </a:rPr>
              <a:t>Разработка</a:t>
            </a:r>
            <a:r>
              <a:rPr lang="en-US" sz="1400" dirty="0">
                <a:latin typeface="Arial"/>
                <a:ea typeface="Calibri"/>
                <a:cs typeface="Arial"/>
              </a:rPr>
              <a:t> </a:t>
            </a:r>
            <a:r>
              <a:rPr lang="en-US" sz="1400" dirty="0" err="1">
                <a:latin typeface="Arial"/>
                <a:ea typeface="Calibri"/>
                <a:cs typeface="Arial"/>
              </a:rPr>
              <a:t>текстов</a:t>
            </a:r>
            <a:r>
              <a:rPr lang="en-US" sz="1400" dirty="0">
                <a:latin typeface="Arial"/>
                <a:ea typeface="Calibri"/>
                <a:cs typeface="Arial"/>
              </a:rPr>
              <a:t> </a:t>
            </a:r>
            <a:r>
              <a:rPr lang="en-US" sz="1400" dirty="0" err="1">
                <a:latin typeface="Arial"/>
                <a:ea typeface="Calibri"/>
                <a:cs typeface="Arial"/>
              </a:rPr>
              <a:t>для</a:t>
            </a:r>
            <a:r>
              <a:rPr lang="en-US" sz="1400" dirty="0">
                <a:latin typeface="Arial"/>
                <a:ea typeface="Calibri"/>
                <a:cs typeface="Arial"/>
              </a:rPr>
              <a:t> </a:t>
            </a:r>
            <a:r>
              <a:rPr lang="en-US" sz="1400" dirty="0" err="1">
                <a:latin typeface="Arial"/>
                <a:ea typeface="Calibri"/>
                <a:cs typeface="Arial"/>
              </a:rPr>
              <a:t>этапа</a:t>
            </a:r>
            <a:r>
              <a:rPr lang="en-US" sz="1400" dirty="0">
                <a:latin typeface="Arial"/>
                <a:ea typeface="Calibri"/>
                <a:cs typeface="Arial"/>
              </a:rPr>
              <a:t> </a:t>
            </a:r>
            <a:r>
              <a:rPr lang="en-US" sz="1400" dirty="0" err="1">
                <a:latin typeface="Arial"/>
                <a:ea typeface="Calibri"/>
                <a:cs typeface="Arial"/>
              </a:rPr>
              <a:t>адаптации</a:t>
            </a:r>
            <a:r>
              <a:rPr lang="en-US" sz="1400" dirty="0">
                <a:latin typeface="Arial"/>
                <a:ea typeface="Calibri"/>
                <a:cs typeface="Arial"/>
              </a:rPr>
              <a:t>   </a:t>
            </a:r>
            <a:r>
              <a:rPr lang="en-US" sz="1400" dirty="0" err="1">
                <a:latin typeface="Arial"/>
                <a:ea typeface="Calibri"/>
                <a:cs typeface="Arial"/>
              </a:rPr>
              <a:t>сотрудников</a:t>
            </a:r>
            <a:r>
              <a:rPr lang="en-US" sz="1400" dirty="0">
                <a:latin typeface="Arial"/>
                <a:ea typeface="Calibri"/>
                <a:cs typeface="Arial"/>
              </a:rPr>
              <a:t>: </a:t>
            </a:r>
            <a:r>
              <a:rPr lang="en-US" sz="1400" dirty="0" err="1">
                <a:latin typeface="Arial"/>
                <a:ea typeface="Calibri"/>
                <a:cs typeface="Arial"/>
              </a:rPr>
              <a:t>история</a:t>
            </a:r>
            <a:r>
              <a:rPr lang="en-US" sz="1400" dirty="0">
                <a:latin typeface="Arial"/>
                <a:ea typeface="Calibri"/>
                <a:cs typeface="Arial"/>
              </a:rPr>
              <a:t> </a:t>
            </a:r>
            <a:r>
              <a:rPr lang="en-US" sz="1400" dirty="0" err="1">
                <a:latin typeface="Arial"/>
                <a:ea typeface="Calibri"/>
                <a:cs typeface="Arial"/>
              </a:rPr>
              <a:t>создания</a:t>
            </a:r>
            <a:r>
              <a:rPr lang="en-US" sz="1400" dirty="0">
                <a:latin typeface="Arial"/>
                <a:ea typeface="Calibri"/>
                <a:cs typeface="Arial"/>
              </a:rPr>
              <a:t> </a:t>
            </a:r>
            <a:r>
              <a:rPr lang="en-US" sz="1400" dirty="0" err="1">
                <a:latin typeface="Arial"/>
                <a:ea typeface="Calibri"/>
                <a:cs typeface="Arial"/>
              </a:rPr>
              <a:t>компании</a:t>
            </a:r>
            <a:r>
              <a:rPr lang="en-US" sz="1400" dirty="0">
                <a:latin typeface="Arial"/>
                <a:ea typeface="Calibri"/>
                <a:cs typeface="Arial"/>
              </a:rPr>
              <a:t>, </a:t>
            </a:r>
            <a:r>
              <a:rPr lang="en-US" sz="1400" dirty="0" err="1">
                <a:latin typeface="Arial"/>
                <a:ea typeface="Calibri"/>
                <a:cs typeface="Arial"/>
              </a:rPr>
              <a:t>ценности</a:t>
            </a:r>
            <a:r>
              <a:rPr lang="en-US" sz="1400" dirty="0">
                <a:latin typeface="Arial"/>
                <a:ea typeface="Calibri"/>
                <a:cs typeface="Arial"/>
              </a:rPr>
              <a:t>, </a:t>
            </a:r>
            <a:r>
              <a:rPr lang="en-US" sz="1400" dirty="0" err="1">
                <a:latin typeface="Arial"/>
                <a:ea typeface="Calibri"/>
                <a:cs typeface="Arial"/>
              </a:rPr>
              <a:t>корпоративная</a:t>
            </a:r>
            <a:r>
              <a:rPr lang="en-US" sz="1400" dirty="0">
                <a:latin typeface="Arial"/>
                <a:ea typeface="Calibri"/>
                <a:cs typeface="Arial"/>
              </a:rPr>
              <a:t> </a:t>
            </a:r>
            <a:r>
              <a:rPr lang="en-US" sz="1400" dirty="0" err="1">
                <a:latin typeface="Arial"/>
                <a:ea typeface="Calibri"/>
                <a:cs typeface="Arial"/>
              </a:rPr>
              <a:t>культура</a:t>
            </a:r>
            <a:r>
              <a:rPr lang="en-US" sz="1400" dirty="0">
                <a:latin typeface="Arial"/>
                <a:ea typeface="Calibri"/>
                <a:cs typeface="Arial"/>
              </a:rPr>
              <a:t> </a:t>
            </a:r>
            <a:endParaRPr lang="en-US" sz="1400" dirty="0"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endParaRPr lang="en-US" sz="1600">
              <a:latin typeface="Arial Nova"/>
              <a:ea typeface="Calibri"/>
              <a:cs typeface="Calibri"/>
            </a:endParaRPr>
          </a:p>
        </p:txBody>
      </p:sp>
      <p:pic>
        <p:nvPicPr>
          <p:cNvPr id="23" name="Рисунок 22" descr="Изображение выглядит как человек, Человеческое лицо, Длинные волосы, губа&#10;&#10;Автоматически созданное описание">
            <a:extLst>
              <a:ext uri="{FF2B5EF4-FFF2-40B4-BE49-F238E27FC236}">
                <a16:creationId xmlns:a16="http://schemas.microsoft.com/office/drawing/2014/main" id="{8C2DE9EE-BF65-4223-4723-2FF54EA0D1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68" b="21867"/>
          <a:stretch/>
        </p:blipFill>
        <p:spPr>
          <a:xfrm>
            <a:off x="924168" y="1101970"/>
            <a:ext cx="2508761" cy="26428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Рисунок 23" descr="Изображение выглядит как Человеческое лицо, человек, одежда, губа&#10;&#10;Автоматически созданное описание">
            <a:extLst>
              <a:ext uri="{FF2B5EF4-FFF2-40B4-BE49-F238E27FC236}">
                <a16:creationId xmlns:a16="http://schemas.microsoft.com/office/drawing/2014/main" id="{6FFBD528-CDA6-A5B2-17F7-F97AF578DF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473" t="3182" b="23200"/>
          <a:stretch/>
        </p:blipFill>
        <p:spPr>
          <a:xfrm>
            <a:off x="8534400" y="1099038"/>
            <a:ext cx="2479578" cy="26373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Рисунок 24" descr="Изображение выглядит как человек, Человеческое лицо, женщина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B55DDB40-F13A-7252-85AD-1577D802985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70" t="4800" r="356" b="18933"/>
          <a:stretch/>
        </p:blipFill>
        <p:spPr>
          <a:xfrm>
            <a:off x="4714631" y="1101969"/>
            <a:ext cx="2469757" cy="26429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25652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EC296FBF-040F-5927-DCBD-565023C925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14" t="53025" r="21352" b="3559"/>
          <a:stretch/>
        </p:blipFill>
        <p:spPr>
          <a:xfrm rot="16200000">
            <a:off x="-526562" y="518745"/>
            <a:ext cx="3300778" cy="2275384"/>
          </a:xfrm>
          <a:prstGeom prst="rect">
            <a:avLst/>
          </a:prstGeom>
        </p:spPr>
      </p:pic>
      <p:pic>
        <p:nvPicPr>
          <p:cNvPr id="7" name="Рисунок 6" descr="Изображение выглядит как круг, размытие&#10;&#10;Автоматически созданное описание">
            <a:extLst>
              <a:ext uri="{FF2B5EF4-FFF2-40B4-BE49-F238E27FC236}">
                <a16:creationId xmlns:a16="http://schemas.microsoft.com/office/drawing/2014/main" id="{2162A1F3-E113-75BB-5FC1-BD65F51A8A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4" t="25601" r="48446" b="26025"/>
          <a:stretch/>
        </p:blipFill>
        <p:spPr>
          <a:xfrm>
            <a:off x="7577015" y="850359"/>
            <a:ext cx="4610891" cy="43595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4D69252-FA00-1934-9228-DA8525C4F3E3}"/>
              </a:ext>
            </a:extLst>
          </p:cNvPr>
          <p:cNvSpPr txBox="1"/>
          <p:nvPr/>
        </p:nvSpPr>
        <p:spPr>
          <a:xfrm>
            <a:off x="636894" y="557283"/>
            <a:ext cx="276367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i="1" err="1">
                <a:latin typeface="Verdana Pro"/>
                <a:cs typeface="Calibri"/>
              </a:rPr>
              <a:t>Цель</a:t>
            </a:r>
            <a:r>
              <a:rPr lang="en-US" sz="2400" b="1" i="1">
                <a:latin typeface="Verdana Pro"/>
                <a:cs typeface="Calibri"/>
              </a:rPr>
              <a:t> </a:t>
            </a:r>
            <a:r>
              <a:rPr lang="en-US" sz="2400" b="1" i="1" err="1">
                <a:latin typeface="Verdana Pro"/>
                <a:cs typeface="Calibri"/>
              </a:rPr>
              <a:t>проекта</a:t>
            </a:r>
            <a:r>
              <a:rPr lang="en-US" sz="2400" b="1" i="1">
                <a:latin typeface="Verdana Pro"/>
                <a:cs typeface="Calibri"/>
              </a:rPr>
              <a:t>:</a:t>
            </a:r>
            <a:endParaRPr lang="en-US" b="1" i="1" err="1">
              <a:latin typeface="Verdana Pro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BED8C7-B803-39B2-B137-2C22F5882E75}"/>
              </a:ext>
            </a:extLst>
          </p:cNvPr>
          <p:cNvSpPr txBox="1"/>
          <p:nvPr/>
        </p:nvSpPr>
        <p:spPr>
          <a:xfrm>
            <a:off x="636894" y="2373337"/>
            <a:ext cx="3093492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i="1" err="1">
                <a:latin typeface="Verdana Pro"/>
                <a:cs typeface="Calibri"/>
              </a:rPr>
              <a:t>Задачи</a:t>
            </a:r>
            <a:r>
              <a:rPr lang="en-US" sz="2400" b="1" i="1">
                <a:latin typeface="Verdana Pro"/>
                <a:cs typeface="Calibri"/>
              </a:rPr>
              <a:t> </a:t>
            </a:r>
            <a:r>
              <a:rPr lang="en-US" sz="2400" b="1" i="1" err="1">
                <a:latin typeface="Verdana Pro"/>
                <a:cs typeface="Calibri"/>
              </a:rPr>
              <a:t>проекта</a:t>
            </a:r>
            <a:r>
              <a:rPr lang="en-US" sz="2400" b="1" i="1">
                <a:latin typeface="Verdana Pro"/>
                <a:cs typeface="Calibri"/>
              </a:rPr>
              <a:t>: </a:t>
            </a:r>
            <a:endParaRPr lang="en-US" b="1" i="1">
              <a:latin typeface="Verdana Pro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6C53A1-435B-C978-0F6F-1B3A368F6262}"/>
              </a:ext>
            </a:extLst>
          </p:cNvPr>
          <p:cNvSpPr txBox="1"/>
          <p:nvPr/>
        </p:nvSpPr>
        <p:spPr>
          <a:xfrm>
            <a:off x="898477" y="1387522"/>
            <a:ext cx="829101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>
                <a:latin typeface="Arial Nova"/>
                <a:ea typeface="+mn-lt"/>
                <a:cs typeface="+mn-lt"/>
              </a:rPr>
              <a:t>Разработать</a:t>
            </a:r>
            <a:r>
              <a:rPr lang="en-US" dirty="0">
                <a:latin typeface="Arial Nova"/>
                <a:ea typeface="+mn-lt"/>
                <a:cs typeface="+mn-lt"/>
              </a:rPr>
              <a:t> </a:t>
            </a:r>
            <a:r>
              <a:rPr lang="en-US" err="1">
                <a:latin typeface="Arial Nova"/>
                <a:ea typeface="+mn-lt"/>
                <a:cs typeface="+mn-lt"/>
              </a:rPr>
              <a:t>проект</a:t>
            </a:r>
            <a:r>
              <a:rPr lang="en-US" dirty="0">
                <a:latin typeface="Arial Nova"/>
                <a:ea typeface="+mn-lt"/>
                <a:cs typeface="+mn-lt"/>
              </a:rPr>
              <a:t> </a:t>
            </a:r>
            <a:r>
              <a:rPr lang="en-US" err="1">
                <a:latin typeface="Arial Nova"/>
                <a:ea typeface="+mn-lt"/>
                <a:cs typeface="+mn-lt"/>
              </a:rPr>
              <a:t>сервиса</a:t>
            </a:r>
            <a:r>
              <a:rPr lang="en-US" dirty="0">
                <a:latin typeface="Arial Nova"/>
                <a:ea typeface="+mn-lt"/>
                <a:cs typeface="+mn-lt"/>
              </a:rPr>
              <a:t> </a:t>
            </a:r>
            <a:r>
              <a:rPr lang="en-US" err="1">
                <a:latin typeface="Arial Nova"/>
                <a:ea typeface="+mn-lt"/>
                <a:cs typeface="+mn-lt"/>
              </a:rPr>
              <a:t>для</a:t>
            </a:r>
            <a:r>
              <a:rPr lang="en-US" dirty="0">
                <a:latin typeface="Arial Nova"/>
                <a:ea typeface="+mn-lt"/>
                <a:cs typeface="+mn-lt"/>
              </a:rPr>
              <a:t> </a:t>
            </a:r>
            <a:r>
              <a:rPr lang="en-US" err="1">
                <a:latin typeface="Arial Nova"/>
                <a:ea typeface="+mn-lt"/>
                <a:cs typeface="+mn-lt"/>
              </a:rPr>
              <a:t>автоматизации</a:t>
            </a:r>
            <a:r>
              <a:rPr lang="en-US" dirty="0">
                <a:latin typeface="Arial Nova"/>
                <a:ea typeface="+mn-lt"/>
                <a:cs typeface="+mn-lt"/>
              </a:rPr>
              <a:t> </a:t>
            </a:r>
            <a:r>
              <a:rPr lang="en-US" err="1">
                <a:latin typeface="Arial Nova"/>
                <a:ea typeface="+mn-lt"/>
                <a:cs typeface="+mn-lt"/>
              </a:rPr>
              <a:t>внутренней</a:t>
            </a:r>
            <a:r>
              <a:rPr lang="en-US" dirty="0">
                <a:latin typeface="Arial Nova"/>
                <a:ea typeface="+mn-lt"/>
                <a:cs typeface="+mn-lt"/>
              </a:rPr>
              <a:t> </a:t>
            </a:r>
            <a:r>
              <a:rPr lang="en-US" err="1">
                <a:latin typeface="Arial Nova"/>
                <a:ea typeface="+mn-lt"/>
                <a:cs typeface="+mn-lt"/>
              </a:rPr>
              <a:t>коммуникации</a:t>
            </a:r>
            <a:r>
              <a:rPr lang="en-US" dirty="0">
                <a:latin typeface="Arial Nova"/>
                <a:ea typeface="+mn-lt"/>
                <a:cs typeface="+mn-lt"/>
              </a:rPr>
              <a:t> в </a:t>
            </a:r>
            <a:r>
              <a:rPr lang="en-US" err="1">
                <a:latin typeface="Arial Nova"/>
                <a:ea typeface="+mn-lt"/>
                <a:cs typeface="+mn-lt"/>
              </a:rPr>
              <a:t>компании</a:t>
            </a:r>
            <a:endParaRPr lang="en-US">
              <a:latin typeface="Arial Nova"/>
              <a:ea typeface="+mn-lt"/>
              <a:cs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5831E5-DFAE-2A60-73BE-ADF1E1C5F75F}"/>
              </a:ext>
            </a:extLst>
          </p:cNvPr>
          <p:cNvSpPr txBox="1"/>
          <p:nvPr/>
        </p:nvSpPr>
        <p:spPr>
          <a:xfrm>
            <a:off x="634708" y="3150211"/>
            <a:ext cx="9837761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AutoNum type="arabicParenR"/>
            </a:pPr>
            <a:r>
              <a:rPr lang="en-US" err="1">
                <a:ea typeface="+mn-lt"/>
                <a:cs typeface="+mn-lt"/>
              </a:rPr>
              <a:t>Сформировать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команду</a:t>
            </a:r>
            <a:endParaRPr lang="en-US">
              <a:ea typeface="+mn-lt"/>
              <a:cs typeface="+mn-lt"/>
            </a:endParaRPr>
          </a:p>
          <a:p>
            <a:pPr marL="342900" indent="-342900">
              <a:buAutoNum type="arabicParenR"/>
            </a:pPr>
            <a:r>
              <a:rPr lang="en-US" dirty="0" err="1">
                <a:ea typeface="+mn-lt"/>
                <a:cs typeface="+mn-lt"/>
              </a:rPr>
              <a:t>Разработать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концепцию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проекта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pPr marL="342900" indent="-342900">
              <a:buAutoNum type="arabicParenR"/>
            </a:pPr>
            <a:r>
              <a:rPr lang="en-US" err="1">
                <a:ea typeface="+mn-lt"/>
                <a:cs typeface="+mn-lt"/>
              </a:rPr>
              <a:t>Проанализировать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актуальность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рынка</a:t>
            </a:r>
            <a:r>
              <a:rPr lang="en-US" dirty="0">
                <a:ea typeface="+mn-lt"/>
                <a:cs typeface="+mn-lt"/>
              </a:rPr>
              <a:t> HR-</a:t>
            </a:r>
            <a:r>
              <a:rPr lang="en-US" err="1">
                <a:ea typeface="+mn-lt"/>
                <a:cs typeface="+mn-lt"/>
              </a:rPr>
              <a:t>технологий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>
              <a:cs typeface="Calibri"/>
            </a:endParaRPr>
          </a:p>
          <a:p>
            <a:pPr marL="342900" indent="-342900">
              <a:buAutoNum type="arabicParenR"/>
            </a:pPr>
            <a:r>
              <a:rPr lang="en-US" dirty="0" err="1">
                <a:ea typeface="+mn-lt"/>
                <a:cs typeface="+mn-lt"/>
              </a:rPr>
              <a:t>Произвести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анализ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конкурентного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рынка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>
              <a:cs typeface="Calibri"/>
            </a:endParaRPr>
          </a:p>
          <a:p>
            <a:pPr marL="342900" indent="-342900">
              <a:buAutoNum type="arabicParenR"/>
            </a:pPr>
            <a:r>
              <a:rPr lang="en-US" dirty="0" err="1">
                <a:ea typeface="+mn-lt"/>
                <a:cs typeface="+mn-lt"/>
              </a:rPr>
              <a:t>Проанализировать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целевую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аудиторию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>
              <a:cs typeface="Calibri"/>
            </a:endParaRPr>
          </a:p>
          <a:p>
            <a:pPr marL="342900" indent="-342900">
              <a:buAutoNum type="arabicParenR"/>
            </a:pPr>
            <a:r>
              <a:rPr lang="en-US" dirty="0" err="1">
                <a:ea typeface="+mn-lt"/>
                <a:cs typeface="+mn-lt"/>
              </a:rPr>
              <a:t>Разработать</a:t>
            </a:r>
            <a:r>
              <a:rPr lang="en-US" dirty="0">
                <a:ea typeface="+mn-lt"/>
                <a:cs typeface="+mn-lt"/>
              </a:rPr>
              <a:t> и </a:t>
            </a:r>
            <a:r>
              <a:rPr lang="en-US" dirty="0" err="1">
                <a:ea typeface="+mn-lt"/>
                <a:cs typeface="+mn-lt"/>
              </a:rPr>
              <a:t>проверить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гипотезы</a:t>
            </a:r>
            <a:r>
              <a:rPr lang="en-US" dirty="0">
                <a:ea typeface="+mn-lt"/>
                <a:cs typeface="+mn-lt"/>
              </a:rPr>
              <a:t> о </a:t>
            </a:r>
            <a:r>
              <a:rPr lang="en-US" dirty="0" err="1">
                <a:ea typeface="+mn-lt"/>
                <a:cs typeface="+mn-lt"/>
              </a:rPr>
              <a:t>сегментах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целевой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аудитории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pPr marL="342900" indent="-342900">
              <a:buAutoNum type="arabicParenR"/>
            </a:pPr>
            <a:r>
              <a:rPr lang="en-US" err="1">
                <a:ea typeface="+mn-lt"/>
                <a:cs typeface="+mn-lt"/>
              </a:rPr>
              <a:t>Сформировать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ценностное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предложение</a:t>
            </a:r>
            <a:r>
              <a:rPr lang="en-US" dirty="0">
                <a:ea typeface="+mn-lt"/>
                <a:cs typeface="+mn-lt"/>
              </a:rPr>
              <a:t>. </a:t>
            </a:r>
            <a:endParaRPr lang="en-US">
              <a:cs typeface="Calibri"/>
            </a:endParaRPr>
          </a:p>
          <a:p>
            <a:pPr marL="342900" indent="-342900">
              <a:buAutoNum type="arabicParenR"/>
            </a:pPr>
            <a:r>
              <a:rPr lang="en-US" dirty="0" err="1">
                <a:ea typeface="+mn-lt"/>
                <a:cs typeface="+mn-lt"/>
              </a:rPr>
              <a:t>Рассчитать</a:t>
            </a:r>
            <a:r>
              <a:rPr lang="en-US" dirty="0">
                <a:ea typeface="+mn-lt"/>
                <a:cs typeface="+mn-lt"/>
              </a:rPr>
              <a:t> Unit-</a:t>
            </a:r>
            <a:r>
              <a:rPr lang="en-US" dirty="0" err="1">
                <a:ea typeface="+mn-lt"/>
                <a:cs typeface="+mn-lt"/>
              </a:rPr>
              <a:t>экономику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>
              <a:cs typeface="Calibri"/>
            </a:endParaRPr>
          </a:p>
          <a:p>
            <a:pPr marL="342900" indent="-342900">
              <a:buAutoNum type="arabicParenR"/>
            </a:pPr>
            <a:r>
              <a:rPr lang="en-US" dirty="0" err="1">
                <a:ea typeface="+mn-lt"/>
                <a:cs typeface="+mn-lt"/>
              </a:rPr>
              <a:t>Создать</a:t>
            </a:r>
            <a:r>
              <a:rPr lang="en-US" dirty="0">
                <a:ea typeface="+mn-lt"/>
                <a:cs typeface="+mn-lt"/>
              </a:rPr>
              <a:t> MVP.</a:t>
            </a:r>
            <a:endParaRPr lang="en-US" dirty="0">
              <a:cs typeface="Calibri"/>
            </a:endParaRPr>
          </a:p>
          <a:p>
            <a:pPr marL="342900" indent="-342900">
              <a:buAutoNum type="arabicParenR"/>
            </a:pPr>
            <a:r>
              <a:rPr lang="en-US" dirty="0" err="1">
                <a:ea typeface="+mn-lt"/>
                <a:cs typeface="+mn-lt"/>
              </a:rPr>
              <a:t>Разработать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макет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программного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обеспечения</a:t>
            </a:r>
            <a:r>
              <a:rPr lang="en-US" dirty="0">
                <a:ea typeface="+mn-lt"/>
                <a:cs typeface="+mn-lt"/>
              </a:rPr>
              <a:t>. </a:t>
            </a:r>
            <a:endParaRPr lang="en-US" dirty="0">
              <a:cs typeface="Calibri"/>
            </a:endParaRPr>
          </a:p>
          <a:p>
            <a:pPr marL="342900" indent="-342900">
              <a:buAutoNum type="arabicParenR"/>
            </a:pPr>
            <a:r>
              <a:rPr lang="en-US" dirty="0" err="1">
                <a:ea typeface="+mn-lt"/>
                <a:cs typeface="+mn-lt"/>
              </a:rPr>
              <a:t>Провести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экспертизу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проекта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>
              <a:cs typeface="Calibri"/>
            </a:endParaRPr>
          </a:p>
          <a:p>
            <a:endParaRPr lang="en-US" dirty="0">
              <a:latin typeface="Arial Nova"/>
              <a:cs typeface="Calibri"/>
            </a:endParaRPr>
          </a:p>
        </p:txBody>
      </p:sp>
      <p:pic>
        <p:nvPicPr>
          <p:cNvPr id="6" name="Graphic 5" descr="Буфер обмена контур">
            <a:extLst>
              <a:ext uri="{FF2B5EF4-FFF2-40B4-BE49-F238E27FC236}">
                <a16:creationId xmlns:a16="http://schemas.microsoft.com/office/drawing/2014/main" id="{F779AD3A-E574-FF6F-0CF1-29127AE9CD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660000">
            <a:off x="9027849" y="1360930"/>
            <a:ext cx="2006222" cy="2028968"/>
          </a:xfrm>
          <a:prstGeom prst="rect">
            <a:avLst/>
          </a:prstGeom>
        </p:spPr>
      </p:pic>
      <p:cxnSp>
        <p:nvCxnSpPr>
          <p:cNvPr id="8" name="Connector: Curved 7">
            <a:extLst>
              <a:ext uri="{FF2B5EF4-FFF2-40B4-BE49-F238E27FC236}">
                <a16:creationId xmlns:a16="http://schemas.microsoft.com/office/drawing/2014/main" id="{741DBCA6-7709-CDE8-E506-353A8E1F102E}"/>
              </a:ext>
            </a:extLst>
          </p:cNvPr>
          <p:cNvCxnSpPr/>
          <p:nvPr/>
        </p:nvCxnSpPr>
        <p:spPr>
          <a:xfrm flipH="1">
            <a:off x="10278613" y="2273064"/>
            <a:ext cx="1872015" cy="994010"/>
          </a:xfrm>
          <a:prstGeom prst="curvedConnector3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3822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Красочность, размытие&#10;&#10;Автоматически созданное описание">
            <a:extLst>
              <a:ext uri="{FF2B5EF4-FFF2-40B4-BE49-F238E27FC236}">
                <a16:creationId xmlns:a16="http://schemas.microsoft.com/office/drawing/2014/main" id="{09F0D167-DF1A-C8B4-BF65-93EB31612D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939" t="590" r="43196"/>
          <a:stretch/>
        </p:blipFill>
        <p:spPr>
          <a:xfrm rot="5400000">
            <a:off x="2622059" y="-2583745"/>
            <a:ext cx="623914" cy="578736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6DFBA45-7D6A-C1E8-6959-F1763E915427}"/>
              </a:ext>
            </a:extLst>
          </p:cNvPr>
          <p:cNvSpPr txBox="1"/>
          <p:nvPr/>
        </p:nvSpPr>
        <p:spPr>
          <a:xfrm>
            <a:off x="312947" y="917410"/>
            <a:ext cx="3869773" cy="42780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latin typeface="Arial Nova"/>
              </a:rPr>
              <a:t>«</a:t>
            </a:r>
            <a:r>
              <a:rPr lang="en-US" sz="2000" b="1" dirty="0" err="1">
                <a:latin typeface="Arial Nova"/>
              </a:rPr>
              <a:t>Humaster</a:t>
            </a:r>
            <a:r>
              <a:rPr lang="en-US" sz="2000" b="1" dirty="0">
                <a:latin typeface="Arial Nova"/>
              </a:rPr>
              <a:t>»</a:t>
            </a:r>
            <a:r>
              <a:rPr lang="en-US" b="1" dirty="0">
                <a:latin typeface="Arial Nova"/>
              </a:rPr>
              <a:t> </a:t>
            </a:r>
            <a:r>
              <a:rPr lang="en-US" dirty="0">
                <a:latin typeface="Arial Nova"/>
              </a:rPr>
              <a:t>- </a:t>
            </a:r>
            <a:r>
              <a:rPr lang="en-US" dirty="0" err="1">
                <a:latin typeface="Arial Nova"/>
              </a:rPr>
              <a:t>универсальный</a:t>
            </a:r>
            <a:r>
              <a:rPr lang="en-US" dirty="0">
                <a:latin typeface="Arial Nova"/>
              </a:rPr>
              <a:t> </a:t>
            </a:r>
            <a:r>
              <a:rPr lang="en-US" dirty="0" err="1">
                <a:latin typeface="Arial Nova"/>
              </a:rPr>
              <a:t>сервис</a:t>
            </a:r>
            <a:r>
              <a:rPr lang="en-US" dirty="0">
                <a:latin typeface="Arial Nova"/>
              </a:rPr>
              <a:t>, </a:t>
            </a:r>
            <a:r>
              <a:rPr lang="en-US" dirty="0" err="1">
                <a:latin typeface="Arial Nova"/>
              </a:rPr>
              <a:t>автоматизирующий</a:t>
            </a:r>
            <a:r>
              <a:rPr lang="en-US" dirty="0">
                <a:latin typeface="Arial Nova"/>
              </a:rPr>
              <a:t>  </a:t>
            </a:r>
            <a:r>
              <a:rPr lang="en-US" dirty="0" err="1">
                <a:latin typeface="Arial Nova"/>
              </a:rPr>
              <a:t>внутреннюю</a:t>
            </a:r>
            <a:r>
              <a:rPr lang="en-US" dirty="0">
                <a:latin typeface="Arial Nova"/>
              </a:rPr>
              <a:t> </a:t>
            </a:r>
            <a:r>
              <a:rPr lang="en-US" dirty="0" err="1">
                <a:latin typeface="Arial Nova"/>
              </a:rPr>
              <a:t>коммуникацию</a:t>
            </a:r>
            <a:r>
              <a:rPr lang="en-US" dirty="0">
                <a:latin typeface="Arial Nova"/>
              </a:rPr>
              <a:t> в </a:t>
            </a:r>
            <a:r>
              <a:rPr lang="en-US" dirty="0" err="1">
                <a:latin typeface="Arial Nova"/>
              </a:rPr>
              <a:t>компании</a:t>
            </a:r>
            <a:r>
              <a:rPr lang="en-US" dirty="0">
                <a:latin typeface="Arial Nova"/>
              </a:rPr>
              <a:t>. </a:t>
            </a:r>
          </a:p>
          <a:p>
            <a:endParaRPr lang="en-US">
              <a:latin typeface="Arial Nova"/>
            </a:endParaRPr>
          </a:p>
          <a:p>
            <a:r>
              <a:rPr lang="en-US" dirty="0" err="1">
                <a:latin typeface="Arial Nova"/>
              </a:rPr>
              <a:t>Данный</a:t>
            </a:r>
            <a:r>
              <a:rPr lang="en-US" dirty="0">
                <a:latin typeface="Arial Nova"/>
              </a:rPr>
              <a:t> </a:t>
            </a:r>
            <a:r>
              <a:rPr lang="en-US" dirty="0" err="1">
                <a:latin typeface="Arial Nova"/>
              </a:rPr>
              <a:t>сервис</a:t>
            </a:r>
            <a:r>
              <a:rPr lang="en-US" dirty="0">
                <a:latin typeface="Arial Nova"/>
              </a:rPr>
              <a:t> </a:t>
            </a:r>
            <a:r>
              <a:rPr lang="en-US" dirty="0" err="1">
                <a:latin typeface="Arial Nova"/>
              </a:rPr>
              <a:t>позволяет</a:t>
            </a:r>
            <a:r>
              <a:rPr lang="en-US" dirty="0">
                <a:latin typeface="Arial Nova"/>
              </a:rPr>
              <a:t> </a:t>
            </a:r>
            <a:r>
              <a:rPr lang="en-US" dirty="0" err="1">
                <a:latin typeface="Arial Nova"/>
              </a:rPr>
              <a:t>любому</a:t>
            </a:r>
            <a:r>
              <a:rPr lang="en-US" dirty="0">
                <a:latin typeface="Arial Nova"/>
              </a:rPr>
              <a:t> </a:t>
            </a:r>
            <a:r>
              <a:rPr lang="en-US" dirty="0" err="1">
                <a:latin typeface="Arial Nova"/>
              </a:rPr>
              <a:t>сотруднику</a:t>
            </a:r>
            <a:r>
              <a:rPr lang="en-US" dirty="0">
                <a:latin typeface="Arial Nova"/>
              </a:rPr>
              <a:t> </a:t>
            </a:r>
            <a:r>
              <a:rPr lang="en-US" dirty="0" err="1">
                <a:latin typeface="Arial Nova"/>
              </a:rPr>
              <a:t>пройти</a:t>
            </a:r>
            <a:r>
              <a:rPr lang="en-US" dirty="0">
                <a:solidFill>
                  <a:srgbClr val="0070C0"/>
                </a:solidFill>
                <a:latin typeface="Arial Nova"/>
              </a:rPr>
              <a:t> </a:t>
            </a:r>
            <a:r>
              <a:rPr lang="en-US" dirty="0" err="1">
                <a:latin typeface="Arial Nova"/>
              </a:rPr>
              <a:t>полный</a:t>
            </a:r>
            <a:r>
              <a:rPr lang="en-US" dirty="0">
                <a:latin typeface="Arial Nova"/>
              </a:rPr>
              <a:t> </a:t>
            </a:r>
            <a:r>
              <a:rPr lang="en-US" dirty="0" err="1">
                <a:latin typeface="Arial Nova"/>
              </a:rPr>
              <a:t>путь</a:t>
            </a:r>
            <a:r>
              <a:rPr lang="en-US" dirty="0">
                <a:latin typeface="Arial Nova"/>
              </a:rPr>
              <a:t> </a:t>
            </a:r>
            <a:r>
              <a:rPr lang="en-US" dirty="0" err="1">
                <a:latin typeface="Arial Nova"/>
              </a:rPr>
              <a:t>адаптации</a:t>
            </a:r>
            <a:r>
              <a:rPr lang="en-US" dirty="0">
                <a:latin typeface="Arial Nova"/>
              </a:rPr>
              <a:t>, </a:t>
            </a:r>
            <a:r>
              <a:rPr lang="en-US" dirty="0" err="1">
                <a:latin typeface="Arial Nova"/>
              </a:rPr>
              <a:t>включая</a:t>
            </a:r>
            <a:r>
              <a:rPr lang="en-US" dirty="0">
                <a:latin typeface="Arial Nova"/>
              </a:rPr>
              <a:t> </a:t>
            </a:r>
            <a:r>
              <a:rPr lang="en-US" dirty="0" err="1">
                <a:latin typeface="Arial Nova"/>
              </a:rPr>
              <a:t>знакомство</a:t>
            </a:r>
            <a:r>
              <a:rPr lang="en-US" dirty="0">
                <a:latin typeface="Arial Nova"/>
              </a:rPr>
              <a:t> с </a:t>
            </a:r>
            <a:r>
              <a:rPr lang="en-US" dirty="0" err="1">
                <a:latin typeface="Arial Nova"/>
              </a:rPr>
              <a:t>компанией</a:t>
            </a:r>
            <a:r>
              <a:rPr lang="en-US" dirty="0">
                <a:latin typeface="Arial Nova"/>
              </a:rPr>
              <a:t>, </a:t>
            </a:r>
            <a:r>
              <a:rPr lang="en-US" dirty="0" err="1">
                <a:latin typeface="Arial Nova"/>
              </a:rPr>
              <a:t>ее</a:t>
            </a:r>
            <a:r>
              <a:rPr lang="en-US" dirty="0">
                <a:latin typeface="Arial Nova"/>
              </a:rPr>
              <a:t> </a:t>
            </a:r>
            <a:r>
              <a:rPr lang="en-US" dirty="0" err="1">
                <a:latin typeface="Arial Nova"/>
              </a:rPr>
              <a:t>корпоративной</a:t>
            </a:r>
            <a:r>
              <a:rPr lang="en-US" dirty="0">
                <a:latin typeface="Arial Nova"/>
              </a:rPr>
              <a:t> </a:t>
            </a:r>
            <a:r>
              <a:rPr lang="en-US" dirty="0" err="1">
                <a:latin typeface="Arial Nova"/>
              </a:rPr>
              <a:t>культурой</a:t>
            </a:r>
            <a:r>
              <a:rPr lang="en-US" dirty="0">
                <a:latin typeface="Arial Nova"/>
              </a:rPr>
              <a:t> и </a:t>
            </a:r>
            <a:r>
              <a:rPr lang="en-US" dirty="0" err="1">
                <a:latin typeface="Arial Nova"/>
              </a:rPr>
              <a:t>организационной</a:t>
            </a:r>
            <a:r>
              <a:rPr lang="en-US" dirty="0">
                <a:latin typeface="Arial Nova"/>
              </a:rPr>
              <a:t> </a:t>
            </a:r>
            <a:r>
              <a:rPr lang="en-US" dirty="0" err="1">
                <a:latin typeface="Arial Nova"/>
              </a:rPr>
              <a:t>структурой</a:t>
            </a:r>
            <a:r>
              <a:rPr lang="en-US" dirty="0">
                <a:latin typeface="Arial Nova"/>
              </a:rPr>
              <a:t>, а </a:t>
            </a:r>
            <a:r>
              <a:rPr lang="en-US" dirty="0" err="1">
                <a:latin typeface="Arial Nova"/>
              </a:rPr>
              <a:t>также</a:t>
            </a:r>
            <a:r>
              <a:rPr lang="en-US" dirty="0">
                <a:latin typeface="Arial Nova"/>
              </a:rPr>
              <a:t> </a:t>
            </a:r>
            <a:r>
              <a:rPr lang="en-US" dirty="0" err="1">
                <a:latin typeface="Arial Nova"/>
              </a:rPr>
              <a:t>получить</a:t>
            </a:r>
            <a:r>
              <a:rPr lang="en-US" dirty="0">
                <a:latin typeface="Arial Nova"/>
              </a:rPr>
              <a:t> </a:t>
            </a:r>
            <a:r>
              <a:rPr lang="en-US" dirty="0" err="1">
                <a:latin typeface="Arial Nova"/>
              </a:rPr>
              <a:t>множество</a:t>
            </a:r>
            <a:r>
              <a:rPr lang="en-US" dirty="0">
                <a:latin typeface="Arial Nova"/>
              </a:rPr>
              <a:t> </a:t>
            </a:r>
            <a:r>
              <a:rPr lang="en-US" dirty="0" err="1">
                <a:latin typeface="Arial Nova"/>
              </a:rPr>
              <a:t>полезных</a:t>
            </a:r>
            <a:r>
              <a:rPr lang="en-US" dirty="0">
                <a:latin typeface="Arial Nova"/>
              </a:rPr>
              <a:t> BPM </a:t>
            </a:r>
            <a:r>
              <a:rPr lang="en-US" dirty="0" err="1">
                <a:latin typeface="Arial Nova"/>
              </a:rPr>
              <a:t>инструментов</a:t>
            </a:r>
            <a:r>
              <a:rPr lang="en-US" dirty="0">
                <a:latin typeface="Arial Nova"/>
              </a:rPr>
              <a:t>, </a:t>
            </a:r>
            <a:r>
              <a:rPr lang="en-US" dirty="0" err="1">
                <a:latin typeface="Arial Nova"/>
              </a:rPr>
              <a:t>которые</a:t>
            </a:r>
            <a:r>
              <a:rPr lang="en-US" dirty="0">
                <a:latin typeface="Arial Nova"/>
              </a:rPr>
              <a:t> </a:t>
            </a:r>
            <a:r>
              <a:rPr lang="en-US" dirty="0" err="1">
                <a:latin typeface="Arial Nova"/>
              </a:rPr>
              <a:t>повышают</a:t>
            </a:r>
            <a:r>
              <a:rPr lang="en-US" dirty="0">
                <a:latin typeface="Arial Nova"/>
              </a:rPr>
              <a:t> </a:t>
            </a:r>
            <a:r>
              <a:rPr lang="en-US" dirty="0" err="1">
                <a:latin typeface="Arial Nova"/>
              </a:rPr>
              <a:t>эффективность</a:t>
            </a:r>
            <a:r>
              <a:rPr lang="en-US" dirty="0">
                <a:latin typeface="Arial Nova"/>
              </a:rPr>
              <a:t> и </a:t>
            </a:r>
            <a:r>
              <a:rPr lang="en-US" dirty="0" err="1">
                <a:latin typeface="Arial Nova"/>
              </a:rPr>
              <a:t>упрощают</a:t>
            </a:r>
            <a:r>
              <a:rPr lang="en-US" dirty="0">
                <a:latin typeface="Arial Nova"/>
              </a:rPr>
              <a:t> </a:t>
            </a:r>
            <a:r>
              <a:rPr lang="en-US" dirty="0" err="1">
                <a:latin typeface="Arial Nova"/>
              </a:rPr>
              <a:t>работу</a:t>
            </a:r>
            <a:r>
              <a:rPr lang="en-US" dirty="0">
                <a:latin typeface="Arial Nova"/>
              </a:rPr>
              <a:t> в </a:t>
            </a:r>
            <a:r>
              <a:rPr lang="en-US" dirty="0" err="1">
                <a:latin typeface="Arial Nova"/>
              </a:rPr>
              <a:t>компании</a:t>
            </a:r>
            <a:r>
              <a:rPr lang="en-US" dirty="0">
                <a:latin typeface="Arial Nova"/>
              </a:rPr>
              <a:t>.</a:t>
            </a:r>
            <a:endParaRPr lang="en-US" dirty="0">
              <a:latin typeface="Arial Nova"/>
              <a:ea typeface="Calibri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A5CC7D-6EB5-03F6-F729-D8C1A466B33E}"/>
              </a:ext>
            </a:extLst>
          </p:cNvPr>
          <p:cNvSpPr txBox="1"/>
          <p:nvPr/>
        </p:nvSpPr>
        <p:spPr>
          <a:xfrm>
            <a:off x="406400" y="191476"/>
            <a:ext cx="377873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i="1" err="1">
                <a:latin typeface="Verdana Pro"/>
              </a:rPr>
              <a:t>Описание</a:t>
            </a:r>
            <a:r>
              <a:rPr lang="en-US" sz="2400" b="1" i="1">
                <a:latin typeface="Verdana Pro"/>
              </a:rPr>
              <a:t> </a:t>
            </a:r>
            <a:r>
              <a:rPr lang="en-US" sz="2400" b="1" i="1" err="1">
                <a:latin typeface="Verdana Pro"/>
              </a:rPr>
              <a:t>продукта</a:t>
            </a:r>
            <a:endParaRPr lang="ru-RU" sz="2400" b="1" i="1" err="1">
              <a:latin typeface="Verdana Pro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2C67C7-2BC6-147E-1B13-A746A6B32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810" y="1316869"/>
            <a:ext cx="7329577" cy="408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314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DAD7A33-1142-05C7-108B-001C599E3532}"/>
              </a:ext>
            </a:extLst>
          </p:cNvPr>
          <p:cNvSpPr txBox="1"/>
          <p:nvPr/>
        </p:nvSpPr>
        <p:spPr>
          <a:xfrm>
            <a:off x="4724399" y="4432717"/>
            <a:ext cx="27432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i="1" err="1">
                <a:latin typeface="Arial Nova"/>
              </a:rPr>
              <a:t>Евгений</a:t>
            </a:r>
            <a:r>
              <a:rPr lang="en-US" sz="1400" b="1" i="1">
                <a:latin typeface="Arial Nova"/>
              </a:rPr>
              <a:t>, 36 </a:t>
            </a:r>
            <a:r>
              <a:rPr lang="en-US" sz="1400" b="1" i="1" err="1">
                <a:latin typeface="Arial Nova"/>
              </a:rPr>
              <a:t>лет</a:t>
            </a:r>
            <a:r>
              <a:rPr lang="en-US" sz="1400" b="1" i="1">
                <a:latin typeface="Arial Nova"/>
              </a:rPr>
              <a:t>, HR-</a:t>
            </a:r>
            <a:r>
              <a:rPr lang="en-US" sz="1400" b="1" i="1" err="1">
                <a:latin typeface="Arial Nova"/>
              </a:rPr>
              <a:t>специалист</a:t>
            </a:r>
            <a:endParaRPr lang="en-US" sz="1400" b="1" i="1">
              <a:latin typeface="Arial Nov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6ED39D-792C-508A-8668-FC49492E95D4}"/>
              </a:ext>
            </a:extLst>
          </p:cNvPr>
          <p:cNvSpPr txBox="1"/>
          <p:nvPr/>
        </p:nvSpPr>
        <p:spPr>
          <a:xfrm>
            <a:off x="276864" y="501808"/>
            <a:ext cx="3798277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Боли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: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  <a:ea typeface="+mn-lt"/>
                <a:cs typeface="+mn-lt"/>
              </a:rPr>
              <a:t>⁃ </a:t>
            </a:r>
            <a:r>
              <a:rPr lang="en-US" sz="1400" err="1">
                <a:latin typeface="Arial Nova"/>
                <a:ea typeface="+mn-lt"/>
                <a:cs typeface="+mn-lt"/>
              </a:rPr>
              <a:t>Большая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трата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времени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на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решение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операционных</a:t>
            </a:r>
            <a:r>
              <a:rPr lang="en-US" sz="1400">
                <a:latin typeface="Arial Nova"/>
                <a:ea typeface="+mn-lt"/>
                <a:cs typeface="+mn-lt"/>
              </a:rPr>
              <a:t> задач</a:t>
            </a:r>
            <a:br>
              <a:rPr lang="en-US" sz="1400">
                <a:latin typeface="Arial Nova"/>
                <a:ea typeface="+mn-lt"/>
                <a:cs typeface="+mn-lt"/>
              </a:rPr>
            </a:br>
            <a:r>
              <a:rPr lang="en-US" sz="1400">
                <a:latin typeface="Arial Nova"/>
                <a:ea typeface="+mn-lt"/>
                <a:cs typeface="+mn-lt"/>
              </a:rPr>
              <a:t>⁃ </a:t>
            </a:r>
            <a:r>
              <a:rPr lang="en-US" sz="1400" err="1">
                <a:latin typeface="Arial Nova"/>
                <a:ea typeface="+mn-lt"/>
                <a:cs typeface="+mn-lt"/>
              </a:rPr>
              <a:t>Необходимость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находиться</a:t>
            </a:r>
            <a:r>
              <a:rPr lang="en-US" sz="1400">
                <a:latin typeface="Arial Nova"/>
                <a:ea typeface="+mn-lt"/>
                <a:cs typeface="+mn-lt"/>
              </a:rPr>
              <a:t> в </a:t>
            </a:r>
            <a:r>
              <a:rPr lang="en-US" sz="1400" err="1">
                <a:latin typeface="Arial Nova"/>
                <a:ea typeface="+mn-lt"/>
                <a:cs typeface="+mn-lt"/>
              </a:rPr>
              <a:t>вечном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режиме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многозадачности</a:t>
            </a:r>
            <a:br>
              <a:rPr lang="en-US" sz="1400">
                <a:latin typeface="Arial Nova"/>
                <a:ea typeface="+mn-lt"/>
                <a:cs typeface="+mn-lt"/>
              </a:rPr>
            </a:br>
            <a:r>
              <a:rPr lang="en-US" sz="1400">
                <a:latin typeface="Arial Nova"/>
                <a:ea typeface="+mn-lt"/>
                <a:cs typeface="+mn-lt"/>
              </a:rPr>
              <a:t>⁃ </a:t>
            </a:r>
            <a:r>
              <a:rPr lang="en-US" sz="1400" err="1">
                <a:latin typeface="Arial Nova"/>
                <a:ea typeface="+mn-lt"/>
                <a:cs typeface="+mn-lt"/>
              </a:rPr>
              <a:t>Каждый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раз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приходится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повторять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одну</a:t>
            </a:r>
            <a:r>
              <a:rPr lang="en-US" sz="1400">
                <a:latin typeface="Arial Nova"/>
                <a:ea typeface="+mn-lt"/>
                <a:cs typeface="+mn-lt"/>
              </a:rPr>
              <a:t> и </a:t>
            </a:r>
            <a:r>
              <a:rPr lang="en-US" sz="1400" err="1">
                <a:latin typeface="Arial Nova"/>
                <a:ea typeface="+mn-lt"/>
                <a:cs typeface="+mn-lt"/>
              </a:rPr>
              <a:t>ту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же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информацию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сотрудникам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Не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хватает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времени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на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семью</a:t>
            </a:r>
            <a:endParaRPr lang="en-US" sz="1400">
              <a:latin typeface="Arial Nov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6DC958-7226-3A07-13CA-C2D281FDB685}"/>
              </a:ext>
            </a:extLst>
          </p:cNvPr>
          <p:cNvSpPr txBox="1"/>
          <p:nvPr/>
        </p:nvSpPr>
        <p:spPr>
          <a:xfrm>
            <a:off x="202894" y="3989297"/>
            <a:ext cx="4179277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400" b="1" i="1">
                <a:solidFill>
                  <a:srgbClr val="0070C0"/>
                </a:solidFill>
                <a:latin typeface="Arial Nova"/>
              </a:rPr>
              <a:t>О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чем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думает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и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что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чувствует</a:t>
            </a:r>
            <a:r>
              <a:rPr lang="en-US" sz="1400">
                <a:latin typeface="Arial Nova"/>
              </a:rPr>
              <a:t>: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Нужен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помощник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чтобы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ускорить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рабочий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процесс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Устал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повторять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одну</a:t>
            </a:r>
            <a:r>
              <a:rPr lang="en-US" sz="1400">
                <a:latin typeface="Arial Nova"/>
              </a:rPr>
              <a:t> и </a:t>
            </a:r>
            <a:r>
              <a:rPr lang="en-US" sz="1400" err="1">
                <a:latin typeface="Arial Nova"/>
              </a:rPr>
              <a:t>ту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же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информацию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новым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сотрудникам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Виснет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компьютер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из-за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большого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количества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открытых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приложений</a:t>
            </a:r>
            <a:r>
              <a:rPr lang="en-US" sz="1400">
                <a:latin typeface="Arial Nova"/>
              </a:rPr>
              <a:t> и </a:t>
            </a:r>
            <a:r>
              <a:rPr lang="en-US" sz="1400" err="1">
                <a:latin typeface="Arial Nova"/>
              </a:rPr>
              <a:t>вкладок</a:t>
            </a:r>
            <a:endParaRPr lang="en-US" sz="1400">
              <a:latin typeface="Arial Nov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A97EC0-CD72-DB37-CA12-860EFF3A32CE}"/>
              </a:ext>
            </a:extLst>
          </p:cNvPr>
          <p:cNvSpPr txBox="1"/>
          <p:nvPr/>
        </p:nvSpPr>
        <p:spPr>
          <a:xfrm>
            <a:off x="4161209" y="246414"/>
            <a:ext cx="3866662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Ценности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: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Ценит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простой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интерфейс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Времяпрепровождение</a:t>
            </a:r>
            <a:r>
              <a:rPr lang="en-US" sz="1400">
                <a:latin typeface="Arial Nova"/>
              </a:rPr>
              <a:t> с </a:t>
            </a:r>
            <a:r>
              <a:rPr lang="en-US" sz="1400" err="1">
                <a:latin typeface="Arial Nova"/>
              </a:rPr>
              <a:t>семьей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Возможность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быстрого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получения</a:t>
            </a:r>
            <a:r>
              <a:rPr lang="en-US" sz="1400">
                <a:latin typeface="Arial Nova"/>
              </a:rPr>
              <a:t> </a:t>
            </a:r>
            <a:r>
              <a:rPr lang="en-US" sz="1400" err="1">
                <a:latin typeface="Arial Nova"/>
              </a:rPr>
              <a:t>всех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необходимых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документов</a:t>
            </a:r>
            <a:r>
              <a:rPr lang="en-US" sz="1400">
                <a:latin typeface="Arial Nova"/>
              </a:rPr>
              <a:t> и </a:t>
            </a:r>
            <a:r>
              <a:rPr lang="en-US" sz="1400" err="1">
                <a:latin typeface="Arial Nova"/>
              </a:rPr>
              <a:t>информации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от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сотрудника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Инициативность</a:t>
            </a:r>
            <a:r>
              <a:rPr lang="en-US" sz="1400">
                <a:latin typeface="Arial Nova"/>
              </a:rPr>
              <a:t> и </a:t>
            </a:r>
            <a:r>
              <a:rPr lang="en-US" sz="1400" err="1">
                <a:latin typeface="Arial Nova"/>
              </a:rPr>
              <a:t>самостоятельность</a:t>
            </a:r>
            <a:r>
              <a:rPr lang="en-US" sz="1400">
                <a:latin typeface="Arial Nova"/>
              </a:rPr>
              <a:t> </a:t>
            </a:r>
            <a:r>
              <a:rPr lang="en-US" sz="1400" err="1">
                <a:latin typeface="Arial Nova"/>
              </a:rPr>
              <a:t>сотрудников</a:t>
            </a:r>
            <a:endParaRPr lang="en-US" sz="1400">
              <a:latin typeface="Arial Nov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B4E7BF-BCBE-1964-9113-F21DE0D9B407}"/>
              </a:ext>
            </a:extLst>
          </p:cNvPr>
          <p:cNvSpPr txBox="1"/>
          <p:nvPr/>
        </p:nvSpPr>
        <p:spPr>
          <a:xfrm>
            <a:off x="4281105" y="5223011"/>
            <a:ext cx="4316046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400" b="1" i="1">
                <a:solidFill>
                  <a:srgbClr val="0070C0"/>
                </a:solidFill>
                <a:latin typeface="Arial Nova"/>
              </a:rPr>
              <a:t>О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чем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говорит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и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что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делает</a:t>
            </a:r>
            <a:r>
              <a:rPr lang="en-US" sz="1400">
                <a:latin typeface="Arial Nova"/>
              </a:rPr>
              <a:t>: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Пытается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разобраться</a:t>
            </a:r>
            <a:r>
              <a:rPr lang="en-US" sz="1400">
                <a:latin typeface="Arial Nova"/>
              </a:rPr>
              <a:t> с </a:t>
            </a:r>
            <a:r>
              <a:rPr lang="en-US" sz="1400" err="1">
                <a:latin typeface="Arial Nova"/>
              </a:rPr>
              <a:t>нейросетью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вдруг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поможет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упростить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работу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Пытается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заранее</a:t>
            </a:r>
            <a:r>
              <a:rPr lang="en-US" sz="1400">
                <a:latin typeface="Arial Nova"/>
              </a:rPr>
              <a:t> и </a:t>
            </a:r>
            <a:r>
              <a:rPr lang="en-US" sz="1400" err="1">
                <a:latin typeface="Arial Nova"/>
              </a:rPr>
              <a:t>постепенно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создавать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базу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бывших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хороших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сотрудников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Читает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книги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по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тайм-менеджменту</a:t>
            </a:r>
            <a:endParaRPr lang="en-US" sz="1400">
              <a:latin typeface="Arial Nov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FCFD8D-FDE3-E113-1A96-296E38DACDEE}"/>
              </a:ext>
            </a:extLst>
          </p:cNvPr>
          <p:cNvSpPr txBox="1"/>
          <p:nvPr/>
        </p:nvSpPr>
        <p:spPr>
          <a:xfrm>
            <a:off x="8458652" y="942444"/>
            <a:ext cx="3661507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Что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видит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: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Наличие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большого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количества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времени</a:t>
            </a:r>
            <a:r>
              <a:rPr lang="en-US" sz="1400">
                <a:latin typeface="Arial Nova"/>
              </a:rPr>
              <a:t> у </a:t>
            </a:r>
            <a:r>
              <a:rPr lang="en-US" sz="1400" err="1">
                <a:latin typeface="Arial Nova"/>
              </a:rPr>
              <a:t>коллег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Новые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разработки</a:t>
            </a:r>
            <a:r>
              <a:rPr lang="en-US" sz="1400">
                <a:latin typeface="Arial Nova"/>
              </a:rPr>
              <a:t> IT-</a:t>
            </a:r>
            <a:r>
              <a:rPr lang="en-US" sz="1400" err="1">
                <a:latin typeface="Arial Nova"/>
              </a:rPr>
              <a:t>специалистов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Желание</a:t>
            </a:r>
            <a:r>
              <a:rPr lang="en-US" sz="1400">
                <a:latin typeface="Arial Nova"/>
              </a:rPr>
              <a:t> и </a:t>
            </a:r>
            <a:r>
              <a:rPr lang="en-US" sz="1400" err="1">
                <a:latin typeface="Arial Nova"/>
              </a:rPr>
              <a:t>возможность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компании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совершенствоваться</a:t>
            </a:r>
            <a:r>
              <a:rPr lang="en-US" sz="1400">
                <a:latin typeface="Arial Nova"/>
              </a:rPr>
              <a:t> и </a:t>
            </a:r>
            <a:r>
              <a:rPr lang="en-US" sz="1400" err="1">
                <a:latin typeface="Arial Nova"/>
              </a:rPr>
              <a:t>облегчать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работу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персоналу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Начальство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иногда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просит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поднять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архив</a:t>
            </a:r>
            <a:r>
              <a:rPr lang="en-US" sz="1400">
                <a:latin typeface="Arial Nova"/>
              </a:rPr>
              <a:t> и </a:t>
            </a:r>
            <a:r>
              <a:rPr lang="en-US" sz="1400" err="1">
                <a:latin typeface="Arial Nova"/>
              </a:rPr>
              <a:t>связаться</a:t>
            </a:r>
            <a:r>
              <a:rPr lang="en-US" sz="1400">
                <a:latin typeface="Arial Nova"/>
              </a:rPr>
              <a:t> с </a:t>
            </a:r>
            <a:r>
              <a:rPr lang="en-US" sz="1400" err="1">
                <a:latin typeface="Arial Nova"/>
              </a:rPr>
              <a:t>бывшими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хорошими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сотрудниками</a:t>
            </a:r>
            <a:endParaRPr lang="en-US" sz="1400">
              <a:latin typeface="Arial Nov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5A9DF9-3D3A-DBCC-39F6-68974ECCB2EB}"/>
              </a:ext>
            </a:extLst>
          </p:cNvPr>
          <p:cNvSpPr txBox="1"/>
          <p:nvPr/>
        </p:nvSpPr>
        <p:spPr>
          <a:xfrm>
            <a:off x="8720015" y="3944130"/>
            <a:ext cx="3016738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Что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слышит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: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В </a:t>
            </a:r>
            <a:r>
              <a:rPr lang="en-US" sz="1400" err="1">
                <a:latin typeface="Arial Nova"/>
              </a:rPr>
              <a:t>других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компаниях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активно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внедряются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новые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технологии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для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упрощения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рабочего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процесса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Компания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ищет</a:t>
            </a:r>
            <a:r>
              <a:rPr lang="en-US" sz="1400">
                <a:latin typeface="Arial Nova"/>
              </a:rPr>
              <a:t> IT-</a:t>
            </a:r>
            <a:r>
              <a:rPr lang="en-US" sz="1400" err="1">
                <a:latin typeface="Arial Nova"/>
              </a:rPr>
              <a:t>специалиста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для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создания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новой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единой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программы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для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них</a:t>
            </a:r>
            <a:endParaRPr lang="en-US" sz="1400">
              <a:latin typeface="Arial Nova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59B8ACA-3B4E-7DD1-3575-90EDC2B65A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2945" y="2487608"/>
            <a:ext cx="2456213" cy="1618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208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D44F4A02-1954-75D0-C9D5-C35C6133AE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20" t="50472" r="20309" b="1769"/>
          <a:stretch/>
        </p:blipFill>
        <p:spPr>
          <a:xfrm rot="5400000">
            <a:off x="7805743" y="2437996"/>
            <a:ext cx="6824397" cy="1950082"/>
          </a:xfrm>
          <a:prstGeom prst="rect">
            <a:avLst/>
          </a:prstGeom>
        </p:spPr>
      </p:pic>
      <p:pic>
        <p:nvPicPr>
          <p:cNvPr id="12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54E3623F-0F22-7379-F0BF-A0D38C8422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20" t="50472" r="20309" b="1769"/>
          <a:stretch/>
        </p:blipFill>
        <p:spPr>
          <a:xfrm rot="16200000">
            <a:off x="-2436725" y="2467685"/>
            <a:ext cx="6824397" cy="19500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39FA41-0814-A4A6-2852-D92887BB6FDD}"/>
              </a:ext>
            </a:extLst>
          </p:cNvPr>
          <p:cNvSpPr txBox="1"/>
          <p:nvPr/>
        </p:nvSpPr>
        <p:spPr>
          <a:xfrm>
            <a:off x="3088244" y="884201"/>
            <a:ext cx="6011704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i="1" err="1">
                <a:latin typeface="Verdana Pro"/>
              </a:rPr>
              <a:t>Что</a:t>
            </a:r>
            <a:r>
              <a:rPr lang="en-US" sz="2400" b="1" i="1">
                <a:latin typeface="Verdana Pro"/>
              </a:rPr>
              <a:t> </a:t>
            </a:r>
            <a:r>
              <a:rPr lang="en-US" sz="2400" b="1" i="1" err="1">
                <a:latin typeface="Verdana Pro"/>
              </a:rPr>
              <a:t>получит</a:t>
            </a:r>
            <a:r>
              <a:rPr lang="en-US" sz="2400" b="1" i="1">
                <a:latin typeface="Verdana Pro"/>
              </a:rPr>
              <a:t> </a:t>
            </a:r>
            <a:r>
              <a:rPr lang="en-US" sz="2400" b="1" i="1" err="1">
                <a:latin typeface="Verdana Pro"/>
              </a:rPr>
              <a:t>Евгений</a:t>
            </a:r>
            <a:r>
              <a:rPr lang="en-US" sz="2400" b="1" i="1">
                <a:latin typeface="Verdana Pro"/>
              </a:rPr>
              <a:t> </a:t>
            </a:r>
            <a:r>
              <a:rPr lang="en-US" sz="2400" b="1" i="1" err="1">
                <a:latin typeface="Verdana Pro"/>
              </a:rPr>
              <a:t>благодаря</a:t>
            </a:r>
            <a:r>
              <a:rPr lang="en-US" sz="2400" b="1" i="1">
                <a:latin typeface="Verdana Pro"/>
              </a:rPr>
              <a:t> </a:t>
            </a:r>
            <a:r>
              <a:rPr lang="en-US" sz="2400" b="1" i="1" err="1">
                <a:solidFill>
                  <a:srgbClr val="0070C0"/>
                </a:solidFill>
                <a:latin typeface="Verdana Pro"/>
              </a:rPr>
              <a:t>Humaster</a:t>
            </a:r>
            <a:r>
              <a:rPr lang="en-US" sz="2400" b="1" i="1">
                <a:latin typeface="Verdana Pro"/>
              </a:rPr>
              <a:t>?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0837EB-EED1-D572-CF60-CEE24217ACF9}"/>
              </a:ext>
            </a:extLst>
          </p:cNvPr>
          <p:cNvSpPr txBox="1"/>
          <p:nvPr/>
        </p:nvSpPr>
        <p:spPr>
          <a:xfrm>
            <a:off x="5611089" y="2444338"/>
            <a:ext cx="96981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i="1" err="1">
                <a:latin typeface="Arial Nova"/>
                <a:ea typeface="Calibri"/>
                <a:cs typeface="Calibri"/>
              </a:rPr>
              <a:t>Время</a:t>
            </a:r>
            <a:endParaRPr lang="en-US" err="1">
              <a:latin typeface="Arial Nov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7A4B44-7F09-8E0F-7792-161F734C32ED}"/>
              </a:ext>
            </a:extLst>
          </p:cNvPr>
          <p:cNvSpPr txBox="1"/>
          <p:nvPr/>
        </p:nvSpPr>
        <p:spPr>
          <a:xfrm>
            <a:off x="4878778" y="3315194"/>
            <a:ext cx="243444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err="1">
                <a:latin typeface="Arial Nova"/>
                <a:ea typeface="Calibri"/>
                <a:cs typeface="Calibri"/>
              </a:rPr>
              <a:t>Сокращение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рутины</a:t>
            </a:r>
            <a:endParaRPr lang="en-US" i="1" err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C62FB3-4B48-AC15-7119-2056307BC596}"/>
              </a:ext>
            </a:extLst>
          </p:cNvPr>
          <p:cNvSpPr txBox="1"/>
          <p:nvPr/>
        </p:nvSpPr>
        <p:spPr>
          <a:xfrm>
            <a:off x="5066802" y="4294908"/>
            <a:ext cx="204849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>
                <a:latin typeface="Arial Nova"/>
                <a:ea typeface="Calibri"/>
                <a:cs typeface="Calibri"/>
              </a:rPr>
              <a:t>Work-life balance</a:t>
            </a:r>
            <a:endParaRPr lang="en-US" i="1" err="1">
              <a:latin typeface="Arial Nova"/>
            </a:endParaRPr>
          </a:p>
        </p:txBody>
      </p:sp>
      <p:pic>
        <p:nvPicPr>
          <p:cNvPr id="7" name="Picture 6" descr="✨">
            <a:extLst>
              <a:ext uri="{FF2B5EF4-FFF2-40B4-BE49-F238E27FC236}">
                <a16:creationId xmlns:a16="http://schemas.microsoft.com/office/drawing/2014/main" id="{6F1A21BA-71E0-BB03-D565-9733B8CAC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9099" y="4292930"/>
            <a:ext cx="360218" cy="340425"/>
          </a:xfrm>
          <a:prstGeom prst="rect">
            <a:avLst/>
          </a:prstGeom>
        </p:spPr>
      </p:pic>
      <p:pic>
        <p:nvPicPr>
          <p:cNvPr id="9" name="Picture 8" descr="✨">
            <a:extLst>
              <a:ext uri="{FF2B5EF4-FFF2-40B4-BE49-F238E27FC236}">
                <a16:creationId xmlns:a16="http://schemas.microsoft.com/office/drawing/2014/main" id="{9886BF81-0A11-559B-68AD-608508506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241" y="4292930"/>
            <a:ext cx="360218" cy="3404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CB485D6-8E46-B82C-65D2-63BA70549740}"/>
              </a:ext>
            </a:extLst>
          </p:cNvPr>
          <p:cNvSpPr txBox="1"/>
          <p:nvPr/>
        </p:nvSpPr>
        <p:spPr>
          <a:xfrm>
            <a:off x="4265220" y="5423064"/>
            <a:ext cx="366155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err="1">
                <a:latin typeface="Arial Nova"/>
                <a:ea typeface="Calibri"/>
                <a:cs typeface="Calibri"/>
              </a:rPr>
              <a:t>Рабочее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время</a:t>
            </a:r>
            <a:r>
              <a:rPr lang="en-US" i="1">
                <a:latin typeface="Arial Nova"/>
                <a:ea typeface="Calibri"/>
                <a:cs typeface="Calibri"/>
              </a:rPr>
              <a:t> в </a:t>
            </a:r>
            <a:r>
              <a:rPr lang="en-US" i="1" err="1">
                <a:latin typeface="Arial Nova"/>
                <a:ea typeface="Calibri"/>
                <a:cs typeface="Calibri"/>
              </a:rPr>
              <a:t>рабочее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время</a:t>
            </a:r>
            <a:endParaRPr lang="en-US" i="1" err="1"/>
          </a:p>
        </p:txBody>
      </p:sp>
    </p:spTree>
    <p:extLst>
      <p:ext uri="{BB962C8B-B14F-4D97-AF65-F5344CB8AC3E}">
        <p14:creationId xmlns:p14="http://schemas.microsoft.com/office/powerpoint/2010/main" val="4215078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  <p:bldP spid="6" grpId="0"/>
      <p:bldP spid="10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D44F4A02-1954-75D0-C9D5-C35C6133AE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20" t="50472" r="20309" b="1769"/>
          <a:stretch/>
        </p:blipFill>
        <p:spPr>
          <a:xfrm rot="5400000">
            <a:off x="7805743" y="2437996"/>
            <a:ext cx="6824397" cy="1950082"/>
          </a:xfrm>
          <a:prstGeom prst="rect">
            <a:avLst/>
          </a:prstGeom>
        </p:spPr>
      </p:pic>
      <p:pic>
        <p:nvPicPr>
          <p:cNvPr id="12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54E3623F-0F22-7379-F0BF-A0D38C8422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20" t="50472" r="20309" b="1769"/>
          <a:stretch/>
        </p:blipFill>
        <p:spPr>
          <a:xfrm rot="16200000">
            <a:off x="-2436725" y="2467685"/>
            <a:ext cx="6824397" cy="19500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39FA41-0814-A4A6-2852-D92887BB6FDD}"/>
              </a:ext>
            </a:extLst>
          </p:cNvPr>
          <p:cNvSpPr txBox="1"/>
          <p:nvPr/>
        </p:nvSpPr>
        <p:spPr>
          <a:xfrm>
            <a:off x="3088244" y="884201"/>
            <a:ext cx="601170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i="1" err="1">
                <a:latin typeface="Verdana Pro"/>
              </a:rPr>
              <a:t>Какие</a:t>
            </a:r>
            <a:r>
              <a:rPr lang="en-US" sz="2400" b="1" i="1">
                <a:latin typeface="Verdana Pro"/>
              </a:rPr>
              <a:t> </a:t>
            </a:r>
            <a:r>
              <a:rPr lang="en-US" sz="2400" b="1" i="1" err="1">
                <a:latin typeface="Verdana Pro"/>
              </a:rPr>
              <a:t>гипотезы</a:t>
            </a:r>
            <a:r>
              <a:rPr lang="en-US" sz="2400" b="1" i="1">
                <a:latin typeface="Verdana Pro"/>
              </a:rPr>
              <a:t> </a:t>
            </a:r>
            <a:r>
              <a:rPr lang="en-US" sz="2400" b="1" i="1" err="1">
                <a:latin typeface="Verdana Pro"/>
              </a:rPr>
              <a:t>мы</a:t>
            </a:r>
            <a:r>
              <a:rPr lang="en-US" sz="2400" b="1" i="1">
                <a:latin typeface="Verdana Pro"/>
              </a:rPr>
              <a:t> </a:t>
            </a:r>
            <a:r>
              <a:rPr lang="en-US" sz="2400" b="1" i="1" err="1">
                <a:latin typeface="Verdana Pro"/>
              </a:rPr>
              <a:t>проверяем</a:t>
            </a:r>
            <a:r>
              <a:rPr lang="en-US" sz="2400" b="1" i="1">
                <a:latin typeface="Verdana Pro"/>
              </a:rPr>
              <a:t>?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0837EB-EED1-D572-CF60-CEE24217ACF9}"/>
              </a:ext>
            </a:extLst>
          </p:cNvPr>
          <p:cNvSpPr txBox="1"/>
          <p:nvPr/>
        </p:nvSpPr>
        <p:spPr>
          <a:xfrm>
            <a:off x="2160318" y="1714995"/>
            <a:ext cx="786047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 err="1">
                <a:latin typeface="Arial Nova"/>
                <a:ea typeface="Calibri"/>
                <a:cs typeface="Calibri"/>
              </a:rPr>
              <a:t>Есть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ли</a:t>
            </a:r>
            <a:r>
              <a:rPr lang="en-US" i="1">
                <a:latin typeface="Arial Nova"/>
                <a:ea typeface="Calibri"/>
                <a:cs typeface="Calibri"/>
              </a:rPr>
              <a:t> у </a:t>
            </a:r>
            <a:r>
              <a:rPr lang="en-US" i="1" err="1">
                <a:latin typeface="Arial Nova"/>
                <a:ea typeface="Calibri"/>
                <a:cs typeface="Calibri"/>
              </a:rPr>
              <a:t>Вас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автоматизированная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система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по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работе</a:t>
            </a:r>
            <a:r>
              <a:rPr lang="en-US" i="1">
                <a:latin typeface="Arial Nova"/>
                <a:ea typeface="Calibri"/>
                <a:cs typeface="Calibri"/>
              </a:rPr>
              <a:t> с </a:t>
            </a:r>
            <a:r>
              <a:rPr lang="en-US" i="1" err="1">
                <a:latin typeface="Arial Nova"/>
                <a:ea typeface="Calibri"/>
                <a:cs typeface="Calibri"/>
              </a:rPr>
              <a:t>кадрами</a:t>
            </a:r>
            <a:r>
              <a:rPr lang="en-US" i="1">
                <a:latin typeface="Arial Nova"/>
                <a:ea typeface="Calibri"/>
                <a:cs typeface="Calibri"/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7A4B44-7F09-8E0F-7792-161F734C32ED}"/>
              </a:ext>
            </a:extLst>
          </p:cNvPr>
          <p:cNvSpPr txBox="1"/>
          <p:nvPr/>
        </p:nvSpPr>
        <p:spPr>
          <a:xfrm>
            <a:off x="2919350" y="2498765"/>
            <a:ext cx="634241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err="1">
                <a:latin typeface="Arial Nova"/>
                <a:cs typeface="Calibri"/>
              </a:rPr>
              <a:t>Нужен</a:t>
            </a:r>
            <a:r>
              <a:rPr lang="en-US">
                <a:latin typeface="Arial Nova"/>
                <a:cs typeface="Calibri"/>
              </a:rPr>
              <a:t> </a:t>
            </a:r>
            <a:r>
              <a:rPr lang="en-US" err="1">
                <a:latin typeface="Arial Nova"/>
                <a:cs typeface="Calibri"/>
              </a:rPr>
              <a:t>ли</a:t>
            </a:r>
            <a:r>
              <a:rPr lang="en-US">
                <a:latin typeface="Arial Nova"/>
                <a:cs typeface="Calibri"/>
              </a:rPr>
              <a:t> </a:t>
            </a:r>
            <a:r>
              <a:rPr lang="en-US" err="1">
                <a:latin typeface="Arial Nova"/>
                <a:cs typeface="Calibri"/>
              </a:rPr>
              <a:t>Вам</a:t>
            </a:r>
            <a:r>
              <a:rPr lang="en-US">
                <a:latin typeface="Arial Nova"/>
                <a:cs typeface="Calibri"/>
              </a:rPr>
              <a:t> </a:t>
            </a:r>
            <a:r>
              <a:rPr lang="en-US" err="1">
                <a:latin typeface="Arial Nova"/>
                <a:cs typeface="Calibri"/>
              </a:rPr>
              <a:t>автоматизированный</a:t>
            </a:r>
            <a:r>
              <a:rPr lang="en-US">
                <a:latin typeface="Arial Nova"/>
                <a:cs typeface="Calibri"/>
              </a:rPr>
              <a:t> </a:t>
            </a:r>
            <a:r>
              <a:rPr lang="en-US" err="1">
                <a:latin typeface="Arial Nova"/>
                <a:cs typeface="Calibri"/>
              </a:rPr>
              <a:t>помощник</a:t>
            </a:r>
            <a:r>
              <a:rPr lang="en-US">
                <a:latin typeface="Arial Nova"/>
                <a:cs typeface="Calibri"/>
              </a:rPr>
              <a:t>, </a:t>
            </a:r>
            <a:r>
              <a:rPr lang="en-US" err="1">
                <a:latin typeface="Arial Nova"/>
                <a:cs typeface="Calibri"/>
              </a:rPr>
              <a:t>чтобы</a:t>
            </a:r>
            <a:r>
              <a:rPr lang="en-US">
                <a:latin typeface="Arial Nova"/>
                <a:cs typeface="Calibri"/>
              </a:rPr>
              <a:t> </a:t>
            </a:r>
            <a:r>
              <a:rPr lang="en-US" err="1">
                <a:latin typeface="Arial Nova"/>
                <a:cs typeface="Calibri"/>
              </a:rPr>
              <a:t>оптимизировать</a:t>
            </a:r>
            <a:r>
              <a:rPr lang="en-US">
                <a:latin typeface="Arial Nova"/>
                <a:cs typeface="Calibri"/>
              </a:rPr>
              <a:t> </a:t>
            </a:r>
            <a:r>
              <a:rPr lang="en-US" err="1">
                <a:latin typeface="Arial Nova"/>
                <a:cs typeface="Calibri"/>
              </a:rPr>
              <a:t>Вашу</a:t>
            </a:r>
            <a:r>
              <a:rPr lang="en-US">
                <a:latin typeface="Arial Nova"/>
                <a:cs typeface="Calibri"/>
              </a:rPr>
              <a:t> </a:t>
            </a:r>
            <a:r>
              <a:rPr lang="en-US" err="1">
                <a:latin typeface="Arial Nova"/>
                <a:cs typeface="Calibri"/>
              </a:rPr>
              <a:t>работу</a:t>
            </a:r>
            <a:r>
              <a:rPr lang="en-US">
                <a:latin typeface="Arial Nova"/>
                <a:cs typeface="Calibri"/>
              </a:rPr>
              <a:t>?</a:t>
            </a:r>
            <a:endParaRPr lang="en-US">
              <a:latin typeface="Arial Nova"/>
            </a:endParaRPr>
          </a:p>
          <a:p>
            <a:pPr algn="ctr"/>
            <a:endParaRPr lang="en-US" i="1">
              <a:latin typeface="Arial Nova"/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C62FB3-4B48-AC15-7119-2056307BC596}"/>
              </a:ext>
            </a:extLst>
          </p:cNvPr>
          <p:cNvSpPr txBox="1"/>
          <p:nvPr/>
        </p:nvSpPr>
        <p:spPr>
          <a:xfrm>
            <a:off x="2617517" y="3478479"/>
            <a:ext cx="694706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>
                <a:latin typeface="Arial Nova"/>
                <a:ea typeface="Calibri"/>
                <a:cs typeface="Calibri"/>
              </a:rPr>
              <a:t>С </a:t>
            </a:r>
            <a:r>
              <a:rPr lang="en-US" i="1" err="1">
                <a:latin typeface="Arial Nova"/>
                <a:ea typeface="Calibri"/>
                <a:cs typeface="Calibri"/>
              </a:rPr>
              <a:t>какой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периодичностью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Вы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задерживаетесь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на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работе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из-за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того</a:t>
            </a:r>
            <a:r>
              <a:rPr lang="en-US" i="1">
                <a:latin typeface="Arial Nova"/>
                <a:ea typeface="Calibri"/>
                <a:cs typeface="Calibri"/>
              </a:rPr>
              <a:t>, </a:t>
            </a:r>
            <a:r>
              <a:rPr lang="en-US" i="1" err="1">
                <a:latin typeface="Arial Nova"/>
                <a:ea typeface="Calibri"/>
                <a:cs typeface="Calibri"/>
              </a:rPr>
              <a:t>что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рабочих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дел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больше</a:t>
            </a:r>
            <a:r>
              <a:rPr lang="en-US" i="1">
                <a:latin typeface="Arial Nova"/>
                <a:ea typeface="Calibri"/>
                <a:cs typeface="Calibri"/>
              </a:rPr>
              <a:t>, </a:t>
            </a:r>
            <a:r>
              <a:rPr lang="en-US" i="1" err="1">
                <a:latin typeface="Arial Nova"/>
                <a:ea typeface="Calibri"/>
                <a:cs typeface="Calibri"/>
              </a:rPr>
              <a:t>чем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рабочего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времени</a:t>
            </a:r>
            <a:r>
              <a:rPr lang="en-US" i="1">
                <a:latin typeface="Arial Nova"/>
                <a:ea typeface="Calibri"/>
                <a:cs typeface="Calibri"/>
              </a:rPr>
              <a:t>? </a:t>
            </a:r>
            <a:endParaRPr lang="en-US"/>
          </a:p>
          <a:p>
            <a:pPr algn="ctr"/>
            <a:endParaRPr lang="en-US" i="1">
              <a:latin typeface="Arial Nova"/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B485D6-8E46-B82C-65D2-63BA70549740}"/>
              </a:ext>
            </a:extLst>
          </p:cNvPr>
          <p:cNvSpPr txBox="1"/>
          <p:nvPr/>
        </p:nvSpPr>
        <p:spPr>
          <a:xfrm>
            <a:off x="2447306" y="4388921"/>
            <a:ext cx="730827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Arial Nova"/>
                <a:cs typeface="Calibri"/>
              </a:rPr>
              <a:t>Случалось </a:t>
            </a:r>
            <a:r>
              <a:rPr lang="en-US" err="1">
                <a:latin typeface="Arial Nova"/>
                <a:cs typeface="Calibri"/>
              </a:rPr>
              <a:t>ли</a:t>
            </a:r>
            <a:r>
              <a:rPr lang="en-US">
                <a:latin typeface="Arial Nova"/>
                <a:cs typeface="Calibri"/>
              </a:rPr>
              <a:t> </a:t>
            </a:r>
            <a:r>
              <a:rPr lang="en-US" err="1">
                <a:latin typeface="Arial Nova"/>
                <a:cs typeface="Calibri"/>
              </a:rPr>
              <a:t>такое</a:t>
            </a:r>
            <a:r>
              <a:rPr lang="en-US">
                <a:latin typeface="Arial Nova"/>
                <a:cs typeface="Calibri"/>
              </a:rPr>
              <a:t>, </a:t>
            </a:r>
            <a:r>
              <a:rPr lang="en-US" err="1">
                <a:latin typeface="Arial Nova"/>
                <a:cs typeface="Calibri"/>
              </a:rPr>
              <a:t>что</a:t>
            </a:r>
            <a:r>
              <a:rPr lang="en-US">
                <a:latin typeface="Arial Nova"/>
                <a:cs typeface="Calibri"/>
              </a:rPr>
              <a:t> </a:t>
            </a:r>
            <a:r>
              <a:rPr lang="en-US" err="1">
                <a:latin typeface="Arial Nova"/>
                <a:cs typeface="Calibri"/>
              </a:rPr>
              <a:t>Ваш</a:t>
            </a:r>
            <a:r>
              <a:rPr lang="en-US">
                <a:latin typeface="Arial Nova"/>
                <a:cs typeface="Calibri"/>
              </a:rPr>
              <a:t> </a:t>
            </a:r>
            <a:r>
              <a:rPr lang="en-US" err="1">
                <a:latin typeface="Arial Nova"/>
                <a:cs typeface="Calibri"/>
              </a:rPr>
              <a:t>рабочий</a:t>
            </a:r>
            <a:r>
              <a:rPr lang="en-US">
                <a:latin typeface="Arial Nova"/>
                <a:cs typeface="Calibri"/>
              </a:rPr>
              <a:t> </a:t>
            </a:r>
            <a:r>
              <a:rPr lang="en-US" err="1">
                <a:latin typeface="Arial Nova"/>
                <a:cs typeface="Calibri"/>
              </a:rPr>
              <a:t>процесс</a:t>
            </a:r>
            <a:r>
              <a:rPr lang="en-US">
                <a:latin typeface="Arial Nova"/>
                <a:cs typeface="Calibri"/>
              </a:rPr>
              <a:t> </a:t>
            </a:r>
            <a:r>
              <a:rPr lang="en-US" err="1">
                <a:latin typeface="Arial Nova"/>
                <a:cs typeface="Calibri"/>
              </a:rPr>
              <a:t>замедлялся</a:t>
            </a:r>
            <a:r>
              <a:rPr lang="en-US">
                <a:latin typeface="Arial Nova"/>
                <a:cs typeface="Calibri"/>
              </a:rPr>
              <a:t> </a:t>
            </a:r>
            <a:r>
              <a:rPr lang="en-US" err="1">
                <a:latin typeface="Arial Nova"/>
                <a:cs typeface="Calibri"/>
              </a:rPr>
              <a:t>из-за</a:t>
            </a:r>
            <a:r>
              <a:rPr lang="en-US">
                <a:latin typeface="Arial Nova"/>
                <a:cs typeface="Calibri"/>
              </a:rPr>
              <a:t> </a:t>
            </a:r>
            <a:r>
              <a:rPr lang="en-US" err="1">
                <a:latin typeface="Arial Nova"/>
                <a:cs typeface="Calibri"/>
              </a:rPr>
              <a:t>задержки</a:t>
            </a:r>
            <a:r>
              <a:rPr lang="en-US">
                <a:latin typeface="Arial Nova"/>
                <a:cs typeface="Calibri"/>
              </a:rPr>
              <a:t> </a:t>
            </a:r>
            <a:r>
              <a:rPr lang="en-US" err="1">
                <a:latin typeface="Arial Nova"/>
                <a:cs typeface="Calibri"/>
              </a:rPr>
              <a:t>получения</a:t>
            </a:r>
            <a:r>
              <a:rPr lang="en-US">
                <a:latin typeface="Arial Nova"/>
                <a:cs typeface="Calibri"/>
              </a:rPr>
              <a:t> </a:t>
            </a:r>
            <a:r>
              <a:rPr lang="en-US" err="1">
                <a:latin typeface="Arial Nova"/>
                <a:cs typeface="Calibri"/>
              </a:rPr>
              <a:t>информации</a:t>
            </a:r>
            <a:r>
              <a:rPr lang="en-US">
                <a:latin typeface="Arial Nova"/>
                <a:cs typeface="Calibri"/>
              </a:rPr>
              <a:t>?</a:t>
            </a:r>
            <a:endParaRPr lang="en-US">
              <a:latin typeface="Arial Nova"/>
            </a:endParaRPr>
          </a:p>
          <a:p>
            <a:pPr algn="ctr"/>
            <a:endParaRPr lang="en-US" i="1">
              <a:latin typeface="Arial Nova"/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042B4A-0BD0-EDEB-B5B0-94D63A97E59D}"/>
              </a:ext>
            </a:extLst>
          </p:cNvPr>
          <p:cNvSpPr txBox="1"/>
          <p:nvPr/>
        </p:nvSpPr>
        <p:spPr>
          <a:xfrm>
            <a:off x="2160318" y="5361709"/>
            <a:ext cx="7860474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 err="1">
                <a:latin typeface="Arial Nova"/>
                <a:cs typeface="Calibri"/>
              </a:rPr>
              <a:t>Уходят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ли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из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компании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сотрудники</a:t>
            </a:r>
            <a:r>
              <a:rPr lang="en-US" i="1">
                <a:latin typeface="Arial Nova"/>
                <a:cs typeface="Calibri"/>
              </a:rPr>
              <a:t>, </a:t>
            </a:r>
            <a:r>
              <a:rPr lang="en-US" i="1" err="1">
                <a:latin typeface="Arial Nova"/>
                <a:cs typeface="Calibri"/>
              </a:rPr>
              <a:t>которые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проработали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менее</a:t>
            </a:r>
            <a:r>
              <a:rPr lang="en-US" i="1">
                <a:latin typeface="Arial Nova"/>
                <a:cs typeface="Calibri"/>
              </a:rPr>
              <a:t> </a:t>
            </a:r>
            <a:r>
              <a:rPr lang="en-US" i="1" err="1">
                <a:latin typeface="Arial Nova"/>
                <a:cs typeface="Calibri"/>
              </a:rPr>
              <a:t>года</a:t>
            </a:r>
            <a:r>
              <a:rPr lang="en-US" i="1">
                <a:latin typeface="Arial Nova"/>
                <a:cs typeface="Calibri"/>
              </a:rPr>
              <a:t>?</a:t>
            </a:r>
          </a:p>
          <a:p>
            <a:pPr algn="ctr"/>
            <a:endParaRPr lang="en-US" i="1">
              <a:latin typeface="Arial Nova"/>
              <a:ea typeface="Calibri"/>
              <a:cs typeface="Calibri"/>
            </a:endParaRPr>
          </a:p>
          <a:p>
            <a:pPr algn="ctr"/>
            <a:endParaRPr lang="en-US" i="1">
              <a:latin typeface="Arial Nova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86943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A0D8EE7-9EBA-1273-4267-65CB883D7EDD}"/>
              </a:ext>
            </a:extLst>
          </p:cNvPr>
          <p:cNvSpPr txBox="1"/>
          <p:nvPr/>
        </p:nvSpPr>
        <p:spPr>
          <a:xfrm>
            <a:off x="4724400" y="4235938"/>
            <a:ext cx="27432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i="1" err="1">
                <a:latin typeface="Arial Nova"/>
              </a:rPr>
              <a:t>Алексей</a:t>
            </a:r>
            <a:r>
              <a:rPr lang="en-US" sz="1400" b="1" i="1">
                <a:latin typeface="Arial Nova"/>
              </a:rPr>
              <a:t>, 48 </a:t>
            </a:r>
            <a:r>
              <a:rPr lang="en-US" sz="1400" b="1" i="1" err="1">
                <a:latin typeface="Arial Nova"/>
              </a:rPr>
              <a:t>лет</a:t>
            </a:r>
            <a:r>
              <a:rPr lang="en-US" sz="1400" b="1" i="1">
                <a:latin typeface="Arial Nova"/>
              </a:rPr>
              <a:t>, </a:t>
            </a:r>
            <a:r>
              <a:rPr lang="en-US" sz="1400" b="1" i="1" err="1">
                <a:latin typeface="Arial Nova"/>
              </a:rPr>
              <a:t>генеральный</a:t>
            </a:r>
            <a:r>
              <a:rPr lang="en-US" sz="1400" b="1" i="1">
                <a:latin typeface="Arial Nova"/>
              </a:rPr>
              <a:t> </a:t>
            </a:r>
            <a:r>
              <a:rPr lang="en-US" sz="1400" b="1" i="1" err="1">
                <a:latin typeface="Arial Nova"/>
              </a:rPr>
              <a:t>директор</a:t>
            </a:r>
            <a:endParaRPr lang="en-US" sz="1400" b="1" i="1">
              <a:latin typeface="Arial Nov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F3E7A-CDB1-E109-3AD3-7B126A888FB3}"/>
              </a:ext>
            </a:extLst>
          </p:cNvPr>
          <p:cNvSpPr txBox="1"/>
          <p:nvPr/>
        </p:nvSpPr>
        <p:spPr>
          <a:xfrm>
            <a:off x="427702" y="1296415"/>
            <a:ext cx="3418389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Боли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: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  <a:ea typeface="+mn-lt"/>
                <a:cs typeface="+mn-lt"/>
              </a:rPr>
              <a:t>⁃ </a:t>
            </a:r>
            <a:r>
              <a:rPr lang="en-US" sz="1400" err="1">
                <a:latin typeface="Arial Nova"/>
                <a:ea typeface="+mn-lt"/>
                <a:cs typeface="+mn-lt"/>
              </a:rPr>
              <a:t>Большая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текучесть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кадров</a:t>
            </a:r>
            <a:br>
              <a:rPr lang="en-US" sz="1400">
                <a:latin typeface="Arial Nova"/>
                <a:ea typeface="+mn-lt"/>
                <a:cs typeface="+mn-lt"/>
              </a:rPr>
            </a:br>
            <a:r>
              <a:rPr lang="en-US" sz="1400">
                <a:latin typeface="Arial Nova"/>
                <a:ea typeface="+mn-lt"/>
                <a:cs typeface="+mn-lt"/>
              </a:rPr>
              <a:t>⁃ </a:t>
            </a:r>
            <a:r>
              <a:rPr lang="en-US" sz="1400" err="1">
                <a:latin typeface="Arial Nova"/>
                <a:ea typeface="+mn-lt"/>
                <a:cs typeface="+mn-lt"/>
              </a:rPr>
              <a:t>Хочет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оптимизировать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бизнес-процессы</a:t>
            </a:r>
            <a:r>
              <a:rPr lang="en-US" sz="1400">
                <a:latin typeface="Arial Nova"/>
                <a:ea typeface="+mn-lt"/>
                <a:cs typeface="+mn-lt"/>
              </a:rPr>
              <a:t>, </a:t>
            </a:r>
            <a:r>
              <a:rPr lang="en-US" sz="1400" err="1">
                <a:latin typeface="Arial Nova"/>
                <a:ea typeface="+mn-lt"/>
                <a:cs typeface="+mn-lt"/>
              </a:rPr>
              <a:t>чтобы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больше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уделять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времени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на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важные</a:t>
            </a:r>
            <a:r>
              <a:rPr lang="en-US" sz="1400">
                <a:latin typeface="Arial Nova"/>
                <a:ea typeface="+mn-lt"/>
                <a:cs typeface="+mn-lt"/>
              </a:rPr>
              <a:t>/</a:t>
            </a:r>
            <a:r>
              <a:rPr lang="en-US" sz="1400" err="1">
                <a:latin typeface="Arial Nova"/>
                <a:ea typeface="+mn-lt"/>
                <a:cs typeface="+mn-lt"/>
              </a:rPr>
              <a:t>главные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задачи</a:t>
            </a:r>
            <a:r>
              <a:rPr lang="en-US" sz="1400">
                <a:latin typeface="Arial Nova"/>
                <a:ea typeface="+mn-lt"/>
                <a:cs typeface="+mn-lt"/>
              </a:rPr>
              <a:t> (</a:t>
            </a:r>
            <a:r>
              <a:rPr lang="en-US" sz="1400" err="1">
                <a:latin typeface="Arial Nova"/>
                <a:ea typeface="+mn-lt"/>
                <a:cs typeface="+mn-lt"/>
              </a:rPr>
              <a:t>которые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входят</a:t>
            </a:r>
            <a:r>
              <a:rPr lang="en-US" sz="1400">
                <a:latin typeface="Arial Nova"/>
                <a:ea typeface="+mn-lt"/>
                <a:cs typeface="+mn-lt"/>
              </a:rPr>
              <a:t> в </a:t>
            </a:r>
            <a:r>
              <a:rPr lang="en-US" sz="1400" err="1">
                <a:latin typeface="Arial Nova"/>
                <a:ea typeface="+mn-lt"/>
                <a:cs typeface="+mn-lt"/>
              </a:rPr>
              <a:t>его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круг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обязанностей</a:t>
            </a:r>
            <a:r>
              <a:rPr lang="en-US" sz="1400">
                <a:latin typeface="Arial Nova"/>
                <a:ea typeface="+mn-lt"/>
                <a:cs typeface="+mn-lt"/>
              </a:rPr>
              <a:t>)</a:t>
            </a:r>
            <a:endParaRPr lang="en-US" sz="1200">
              <a:latin typeface="Arial Nov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994753-58DB-5E0E-90DB-08A2482A68BC}"/>
              </a:ext>
            </a:extLst>
          </p:cNvPr>
          <p:cNvSpPr txBox="1"/>
          <p:nvPr/>
        </p:nvSpPr>
        <p:spPr>
          <a:xfrm>
            <a:off x="3734028" y="5036889"/>
            <a:ext cx="4736122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400" b="1" i="1">
                <a:solidFill>
                  <a:srgbClr val="0070C0"/>
                </a:solidFill>
                <a:latin typeface="Arial Nova"/>
              </a:rPr>
              <a:t>О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чём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говорит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и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что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делает</a:t>
            </a:r>
            <a:r>
              <a:rPr lang="en-US" sz="1400">
                <a:latin typeface="Arial Nova"/>
              </a:rPr>
              <a:t>: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Проводит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коллективные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совещания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на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которых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обсуждаются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вопросы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будущей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стратегии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фирмы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или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решение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неотложных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задач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Поддерживает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коммуникацию</a:t>
            </a:r>
            <a:r>
              <a:rPr lang="en-US" sz="1400">
                <a:latin typeface="Arial Nova"/>
              </a:rPr>
              <a:t> с </a:t>
            </a:r>
            <a:r>
              <a:rPr lang="en-US" sz="1400" err="1">
                <a:latin typeface="Arial Nova"/>
              </a:rPr>
              <a:t>инвесторами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акционерами</a:t>
            </a:r>
            <a:r>
              <a:rPr lang="en-US" sz="1400">
                <a:latin typeface="Arial Nova"/>
              </a:rPr>
              <a:t> и </a:t>
            </a:r>
            <a:r>
              <a:rPr lang="en-US" sz="1400" err="1">
                <a:latin typeface="Arial Nova"/>
              </a:rPr>
              <a:t>другими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заинтересованными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лицами</a:t>
            </a:r>
            <a:endParaRPr lang="en-US" sz="1400">
              <a:latin typeface="Arial Nov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041AEC-AD86-E22A-6EE4-96DFC74F109B}"/>
              </a:ext>
            </a:extLst>
          </p:cNvPr>
          <p:cNvSpPr txBox="1"/>
          <p:nvPr/>
        </p:nvSpPr>
        <p:spPr>
          <a:xfrm>
            <a:off x="3929536" y="131973"/>
            <a:ext cx="4325815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Ценности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: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  <a:ea typeface="+mn-lt"/>
                <a:cs typeface="+mn-lt"/>
              </a:rPr>
              <a:t>⁃ </a:t>
            </a:r>
            <a:r>
              <a:rPr lang="en-US" sz="1400" err="1">
                <a:latin typeface="Arial Nova"/>
                <a:ea typeface="+mn-lt"/>
                <a:cs typeface="+mn-lt"/>
              </a:rPr>
              <a:t>Не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боится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рисковать</a:t>
            </a:r>
            <a:r>
              <a:rPr lang="en-US" sz="1400">
                <a:latin typeface="Arial Nova"/>
                <a:ea typeface="+mn-lt"/>
                <a:cs typeface="+mn-lt"/>
              </a:rPr>
              <a:t> и </a:t>
            </a:r>
            <a:r>
              <a:rPr lang="en-US" sz="1400" err="1">
                <a:latin typeface="Arial Nova"/>
                <a:ea typeface="+mn-lt"/>
                <a:cs typeface="+mn-lt"/>
              </a:rPr>
              <a:t>пробовать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инновационные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подходы</a:t>
            </a:r>
            <a:r>
              <a:rPr lang="en-US" sz="1400">
                <a:latin typeface="Arial Nova"/>
                <a:ea typeface="+mn-lt"/>
                <a:cs typeface="+mn-lt"/>
              </a:rPr>
              <a:t> к </a:t>
            </a:r>
            <a:r>
              <a:rPr lang="en-US" sz="1400" err="1">
                <a:latin typeface="Arial Nova"/>
                <a:ea typeface="+mn-lt"/>
                <a:cs typeface="+mn-lt"/>
              </a:rPr>
              <a:t>работе</a:t>
            </a:r>
            <a:br>
              <a:rPr lang="en-US" sz="1400">
                <a:latin typeface="Arial Nova"/>
                <a:ea typeface="+mn-lt"/>
                <a:cs typeface="+mn-lt"/>
              </a:rPr>
            </a:br>
            <a:r>
              <a:rPr lang="en-US" sz="1400">
                <a:latin typeface="Arial Nova"/>
                <a:ea typeface="+mn-lt"/>
                <a:cs typeface="+mn-lt"/>
              </a:rPr>
              <a:t>⁃ </a:t>
            </a:r>
            <a:r>
              <a:rPr lang="en-US" sz="1400" err="1">
                <a:latin typeface="Arial Nova"/>
                <a:ea typeface="+mn-lt"/>
                <a:cs typeface="+mn-lt"/>
              </a:rPr>
              <a:t>Обеспечение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правильного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делегирования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обязанностей</a:t>
            </a:r>
            <a:endParaRPr lang="en-US" sz="1400">
              <a:latin typeface="Arial Nova"/>
              <a:ea typeface="+mn-lt"/>
              <a:cs typeface="+mn-lt"/>
            </a:endParaRPr>
          </a:p>
          <a:p>
            <a:r>
              <a:rPr lang="en-US" sz="1400">
                <a:latin typeface="Arial Nova"/>
                <a:ea typeface="+mn-lt"/>
                <a:cs typeface="+mn-lt"/>
              </a:rPr>
              <a:t>      - </a:t>
            </a:r>
            <a:r>
              <a:rPr lang="en-US" sz="1400" err="1">
                <a:latin typeface="Arial Nova"/>
                <a:ea typeface="+mn-lt"/>
                <a:cs typeface="+mn-lt"/>
              </a:rPr>
              <a:t>Максимизация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прибыли</a:t>
            </a:r>
            <a:r>
              <a:rPr lang="en-US" sz="1400">
                <a:latin typeface="Arial Nova"/>
                <a:ea typeface="+mn-lt"/>
                <a:cs typeface="+mn-lt"/>
              </a:rPr>
              <a:t> и </a:t>
            </a:r>
            <a:r>
              <a:rPr lang="en-US" sz="1400" err="1">
                <a:latin typeface="Arial Nova"/>
                <a:ea typeface="+mn-lt"/>
                <a:cs typeface="+mn-lt"/>
              </a:rPr>
              <a:t>эффективности</a:t>
            </a:r>
            <a:r>
              <a:rPr lang="en-US" sz="1400">
                <a:latin typeface="Arial Nova"/>
                <a:ea typeface="+mn-lt"/>
                <a:cs typeface="+mn-lt"/>
              </a:rPr>
              <a:t> </a:t>
            </a:r>
            <a:r>
              <a:rPr lang="en-US" sz="1400" err="1">
                <a:latin typeface="Arial Nova"/>
                <a:ea typeface="+mn-lt"/>
                <a:cs typeface="+mn-lt"/>
              </a:rPr>
              <a:t>предприятия</a:t>
            </a:r>
            <a:r>
              <a:rPr lang="en-US" sz="1400">
                <a:latin typeface="Arial Nova"/>
                <a:ea typeface="+mn-lt"/>
                <a:cs typeface="+mn-lt"/>
              </a:rPr>
              <a:t>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DB2F66-0380-D8B8-D9B8-DD8D8046FC06}"/>
              </a:ext>
            </a:extLst>
          </p:cNvPr>
          <p:cNvSpPr txBox="1"/>
          <p:nvPr/>
        </p:nvSpPr>
        <p:spPr>
          <a:xfrm>
            <a:off x="425938" y="4146903"/>
            <a:ext cx="2743200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400" b="1" i="1">
                <a:solidFill>
                  <a:srgbClr val="0070C0"/>
                </a:solidFill>
                <a:latin typeface="Arial Nova"/>
              </a:rPr>
              <a:t>О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чём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думает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и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что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чувствует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: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Как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удержать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свое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предприятие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на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рынке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Какие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методы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использовать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для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увеличения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спроса</a:t>
            </a:r>
            <a:endParaRPr lang="en-US" sz="1400">
              <a:latin typeface="Arial Nov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9F4F84-EEB9-8CFD-E056-FF5968C7887B}"/>
              </a:ext>
            </a:extLst>
          </p:cNvPr>
          <p:cNvSpPr txBox="1"/>
          <p:nvPr/>
        </p:nvSpPr>
        <p:spPr>
          <a:xfrm>
            <a:off x="8902459" y="1224478"/>
            <a:ext cx="2743200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Что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видит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: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Работу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других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коллег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их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отдачу</a:t>
            </a:r>
            <a:r>
              <a:rPr lang="en-US" sz="1400">
                <a:latin typeface="Arial Nova"/>
              </a:rPr>
              <a:t> и </a:t>
            </a:r>
            <a:r>
              <a:rPr lang="en-US" sz="1400" err="1">
                <a:latin typeface="Arial Nova"/>
              </a:rPr>
              <a:t>заинтересованность</a:t>
            </a:r>
            <a:r>
              <a:rPr lang="en-US" sz="1400">
                <a:latin typeface="Arial Nova"/>
              </a:rPr>
              <a:t> в </a:t>
            </a:r>
            <a:r>
              <a:rPr lang="en-US" sz="1400" err="1">
                <a:latin typeface="Arial Nova"/>
              </a:rPr>
              <a:t>своей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деятельности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Разногласия</a:t>
            </a:r>
            <a:r>
              <a:rPr lang="en-US" sz="1400">
                <a:latin typeface="Arial Nova"/>
              </a:rPr>
              <a:t> в </a:t>
            </a:r>
            <a:r>
              <a:rPr lang="en-US" sz="1400" err="1">
                <a:latin typeface="Arial Nova"/>
              </a:rPr>
              <a:t>коллективе</a:t>
            </a:r>
            <a:r>
              <a:rPr lang="en-US" sz="1400">
                <a:latin typeface="Arial Nova"/>
              </a:rPr>
              <a:t> (</a:t>
            </a:r>
            <a:r>
              <a:rPr lang="en-US" sz="1400" err="1">
                <a:latin typeface="Arial Nova"/>
              </a:rPr>
              <a:t>возможные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споры</a:t>
            </a:r>
            <a:r>
              <a:rPr lang="en-US" sz="1400">
                <a:latin typeface="Arial Nova"/>
              </a:rPr>
              <a:t> и </a:t>
            </a:r>
            <a:r>
              <a:rPr lang="en-US" sz="1400" err="1">
                <a:latin typeface="Arial Nova"/>
              </a:rPr>
              <a:t>примирения</a:t>
            </a:r>
            <a:r>
              <a:rPr lang="en-US" sz="1400">
                <a:latin typeface="Arial Nova"/>
              </a:rPr>
              <a:t>)</a:t>
            </a:r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61BB41-AC09-5B08-0747-75DBF0165BBE}"/>
              </a:ext>
            </a:extLst>
          </p:cNvPr>
          <p:cNvSpPr txBox="1"/>
          <p:nvPr/>
        </p:nvSpPr>
        <p:spPr>
          <a:xfrm>
            <a:off x="8900303" y="4146747"/>
            <a:ext cx="2743200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Что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слышит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: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Еженедельный</a:t>
            </a:r>
            <a:r>
              <a:rPr lang="en-US" sz="1400">
                <a:latin typeface="Arial Nova"/>
              </a:rPr>
              <a:t>/ </a:t>
            </a:r>
            <a:r>
              <a:rPr lang="en-US" sz="1400" err="1">
                <a:latin typeface="Arial Nova"/>
              </a:rPr>
              <a:t>ежемесячный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отчет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от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сотрудников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по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работе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организации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Новые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идея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для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развития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бизнеса</a:t>
            </a:r>
            <a:endParaRPr lang="en-US" sz="1400">
              <a:latin typeface="Arial Nova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50C9B43-CEE5-9BEB-9BD5-7FDC562221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813" t="-782" r="1653" b="13223"/>
          <a:stretch/>
        </p:blipFill>
        <p:spPr>
          <a:xfrm>
            <a:off x="4971930" y="1993075"/>
            <a:ext cx="2240614" cy="209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344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238233AE-8BC3-EB6E-3C82-135190C160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928" r="50362" b="540"/>
          <a:stretch/>
        </p:blipFill>
        <p:spPr>
          <a:xfrm>
            <a:off x="9784862" y="-3907"/>
            <a:ext cx="2403254" cy="5400247"/>
          </a:xfrm>
          <a:prstGeom prst="rect">
            <a:avLst/>
          </a:prstGeom>
        </p:spPr>
      </p:pic>
      <p:pic>
        <p:nvPicPr>
          <p:cNvPr id="9" name="Рисунок 8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E2CAF597-F7C8-E685-23D8-0AD741A763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928" r="50362" b="540"/>
          <a:stretch/>
        </p:blipFill>
        <p:spPr>
          <a:xfrm rot="10800000">
            <a:off x="-3907" y="1461477"/>
            <a:ext cx="2403254" cy="54002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3EB478-6976-6250-BE5D-458B2DD761C8}"/>
              </a:ext>
            </a:extLst>
          </p:cNvPr>
          <p:cNvSpPr txBox="1"/>
          <p:nvPr/>
        </p:nvSpPr>
        <p:spPr>
          <a:xfrm>
            <a:off x="3088244" y="445204"/>
            <a:ext cx="6011704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i="1" err="1">
                <a:latin typeface="Verdana Pro"/>
              </a:rPr>
              <a:t>Почему</a:t>
            </a:r>
            <a:r>
              <a:rPr lang="en-US" sz="2400" b="1" i="1">
                <a:latin typeface="Verdana Pro"/>
              </a:rPr>
              <a:t> </a:t>
            </a:r>
            <a:r>
              <a:rPr lang="en-US" sz="2400" b="1" i="1" err="1">
                <a:latin typeface="Verdana Pro"/>
              </a:rPr>
              <a:t>Алексею</a:t>
            </a:r>
            <a:r>
              <a:rPr lang="en-US" sz="2400" b="1" i="1">
                <a:latin typeface="Verdana Pro"/>
              </a:rPr>
              <a:t> </a:t>
            </a:r>
            <a:r>
              <a:rPr lang="en-US" sz="2400" b="1" i="1" err="1">
                <a:latin typeface="Verdana Pro"/>
              </a:rPr>
              <a:t>нужен</a:t>
            </a:r>
            <a:r>
              <a:rPr lang="en-US" sz="2400" b="1" i="1">
                <a:latin typeface="Verdana Pro"/>
              </a:rPr>
              <a:t> </a:t>
            </a:r>
            <a:r>
              <a:rPr lang="en-US" sz="2400" b="1" i="1" err="1">
                <a:solidFill>
                  <a:srgbClr val="0070C0"/>
                </a:solidFill>
                <a:latin typeface="Verdana Pro"/>
              </a:rPr>
              <a:t>Humaster</a:t>
            </a:r>
            <a:r>
              <a:rPr lang="en-US" sz="2400" b="1" i="1">
                <a:latin typeface="Verdana Pro"/>
              </a:rPr>
              <a:t>?</a:t>
            </a: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393C0F-8604-CC37-AB1F-A1FD8AF33669}"/>
              </a:ext>
            </a:extLst>
          </p:cNvPr>
          <p:cNvSpPr txBox="1"/>
          <p:nvPr/>
        </p:nvSpPr>
        <p:spPr>
          <a:xfrm>
            <a:off x="1989016" y="2917093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 err="1">
                <a:latin typeface="Arial Nova"/>
              </a:rPr>
              <a:t>Оптимизация</a:t>
            </a:r>
            <a:r>
              <a:rPr lang="en-US" i="1">
                <a:latin typeface="Arial Nova"/>
              </a:rPr>
              <a:t> </a:t>
            </a:r>
            <a:r>
              <a:rPr lang="en-US" i="1" err="1">
                <a:latin typeface="Arial Nova"/>
              </a:rPr>
              <a:t>бизнес-процессов</a:t>
            </a:r>
            <a:endParaRPr lang="en-US" i="1">
              <a:latin typeface="Arial Nov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822EFE-BC5B-A32E-5C03-EB1510C4F011}"/>
              </a:ext>
            </a:extLst>
          </p:cNvPr>
          <p:cNvSpPr txBox="1"/>
          <p:nvPr/>
        </p:nvSpPr>
        <p:spPr>
          <a:xfrm>
            <a:off x="7131701" y="2820214"/>
            <a:ext cx="4397456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err="1">
                <a:latin typeface="Arial Nova"/>
                <a:ea typeface="+mn-lt"/>
                <a:cs typeface="+mn-lt"/>
              </a:rPr>
              <a:t>Распределение</a:t>
            </a:r>
            <a:r>
              <a:rPr lang="en-US" i="1">
                <a:latin typeface="Arial Nova"/>
                <a:ea typeface="+mn-lt"/>
                <a:cs typeface="+mn-lt"/>
              </a:rPr>
              <a:t> </a:t>
            </a:r>
            <a:r>
              <a:rPr lang="en-US" i="1" err="1">
                <a:latin typeface="Arial Nova"/>
                <a:ea typeface="+mn-lt"/>
                <a:cs typeface="+mn-lt"/>
              </a:rPr>
              <a:t>функционала</a:t>
            </a:r>
            <a:r>
              <a:rPr lang="en-US" i="1">
                <a:latin typeface="Arial Nova"/>
                <a:ea typeface="+mn-lt"/>
                <a:cs typeface="+mn-lt"/>
              </a:rPr>
              <a:t> в HR-подразделениях, в </a:t>
            </a:r>
            <a:r>
              <a:rPr lang="en-US" i="1" err="1">
                <a:latin typeface="Arial Nova"/>
                <a:ea typeface="+mn-lt"/>
                <a:cs typeface="+mn-lt"/>
              </a:rPr>
              <a:t>том</a:t>
            </a:r>
            <a:r>
              <a:rPr lang="en-US" i="1">
                <a:latin typeface="Arial Nova"/>
                <a:ea typeface="+mn-lt"/>
                <a:cs typeface="+mn-lt"/>
              </a:rPr>
              <a:t> </a:t>
            </a:r>
            <a:r>
              <a:rPr lang="en-US" i="1" err="1">
                <a:latin typeface="Arial Nova"/>
                <a:ea typeface="+mn-lt"/>
                <a:cs typeface="+mn-lt"/>
              </a:rPr>
              <a:t>числе</a:t>
            </a:r>
            <a:r>
              <a:rPr lang="en-US" i="1">
                <a:latin typeface="Arial Nova"/>
                <a:ea typeface="+mn-lt"/>
                <a:cs typeface="+mn-lt"/>
              </a:rPr>
              <a:t> </a:t>
            </a:r>
            <a:r>
              <a:rPr lang="en-US" i="1" err="1">
                <a:latin typeface="Arial Nova"/>
                <a:ea typeface="+mn-lt"/>
                <a:cs typeface="+mn-lt"/>
              </a:rPr>
              <a:t>для</a:t>
            </a:r>
            <a:r>
              <a:rPr lang="en-US" i="1">
                <a:latin typeface="Arial Nova"/>
                <a:ea typeface="+mn-lt"/>
                <a:cs typeface="+mn-lt"/>
              </a:rPr>
              <a:t> </a:t>
            </a:r>
            <a:endParaRPr lang="en-US">
              <a:latin typeface="Arial Nova"/>
              <a:ea typeface="+mn-lt"/>
              <a:cs typeface="+mn-lt"/>
            </a:endParaRPr>
          </a:p>
          <a:p>
            <a:r>
              <a:rPr lang="en-US" i="1" err="1">
                <a:latin typeface="Arial Nova"/>
                <a:ea typeface="+mn-lt"/>
                <a:cs typeface="+mn-lt"/>
              </a:rPr>
              <a:t>решения</a:t>
            </a:r>
            <a:r>
              <a:rPr lang="en-US" i="1">
                <a:latin typeface="Arial Nova"/>
                <a:ea typeface="+mn-lt"/>
                <a:cs typeface="+mn-lt"/>
              </a:rPr>
              <a:t> </a:t>
            </a:r>
            <a:r>
              <a:rPr lang="en-US" i="1" err="1">
                <a:latin typeface="Arial Nova"/>
                <a:ea typeface="+mn-lt"/>
                <a:cs typeface="+mn-lt"/>
              </a:rPr>
              <a:t>тактических</a:t>
            </a:r>
            <a:r>
              <a:rPr lang="en-US" i="1">
                <a:latin typeface="Arial Nova"/>
                <a:ea typeface="+mn-lt"/>
                <a:cs typeface="+mn-lt"/>
              </a:rPr>
              <a:t> и </a:t>
            </a:r>
            <a:r>
              <a:rPr lang="en-US" i="1" err="1">
                <a:latin typeface="Arial Nova"/>
                <a:ea typeface="+mn-lt"/>
                <a:cs typeface="+mn-lt"/>
              </a:rPr>
              <a:t>стратегических</a:t>
            </a:r>
            <a:r>
              <a:rPr lang="en-US" i="1">
                <a:latin typeface="Arial Nova"/>
                <a:ea typeface="+mn-lt"/>
                <a:cs typeface="+mn-lt"/>
              </a:rPr>
              <a:t> </a:t>
            </a:r>
            <a:r>
              <a:rPr lang="en-US" i="1" err="1">
                <a:latin typeface="Arial Nova"/>
                <a:ea typeface="+mn-lt"/>
                <a:cs typeface="+mn-lt"/>
              </a:rPr>
              <a:t>задач</a:t>
            </a:r>
            <a:r>
              <a:rPr lang="en-US" i="1">
                <a:latin typeface="Arial Nova"/>
                <a:ea typeface="+mn-lt"/>
                <a:cs typeface="+mn-lt"/>
              </a:rPr>
              <a:t> и </a:t>
            </a:r>
            <a:r>
              <a:rPr lang="en-US" i="1" err="1">
                <a:latin typeface="Arial Nova"/>
                <a:ea typeface="+mn-lt"/>
                <a:cs typeface="+mn-lt"/>
              </a:rPr>
              <a:t>проблем</a:t>
            </a:r>
            <a:endParaRPr lang="en-US">
              <a:latin typeface="Arial Nova"/>
              <a:ea typeface="+mn-lt"/>
              <a:cs typeface="+mn-lt"/>
            </a:endParaRPr>
          </a:p>
          <a:p>
            <a:endParaRPr lang="en-US" i="1">
              <a:latin typeface="Arial Nova"/>
            </a:endParaRPr>
          </a:p>
        </p:txBody>
      </p:sp>
      <p:pic>
        <p:nvPicPr>
          <p:cNvPr id="7" name="Рисунок 6" descr="Линия со стрелкой: прямо со сплошной заливкой">
            <a:extLst>
              <a:ext uri="{FF2B5EF4-FFF2-40B4-BE49-F238E27FC236}">
                <a16:creationId xmlns:a16="http://schemas.microsoft.com/office/drawing/2014/main" id="{3B5CB14E-AEFF-C4D7-BF03-6BA83E1340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5687647" y="2942492"/>
            <a:ext cx="816709" cy="59201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E6F6F60-A70D-527A-6FEC-8A42B9DFA2A2}"/>
              </a:ext>
            </a:extLst>
          </p:cNvPr>
          <p:cNvSpPr txBox="1"/>
          <p:nvPr/>
        </p:nvSpPr>
        <p:spPr>
          <a:xfrm>
            <a:off x="1445845" y="2657230"/>
            <a:ext cx="488461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3200">
                <a:solidFill>
                  <a:srgbClr val="0070C0"/>
                </a:solidFill>
                <a:latin typeface="Bahnschrift"/>
                <a:ea typeface="Calibri"/>
                <a:cs typeface="Calibri"/>
              </a:rPr>
              <a:t>1</a:t>
            </a:r>
            <a:endParaRPr lang="ru-RU" sz="3200">
              <a:solidFill>
                <a:srgbClr val="0070C0"/>
              </a:solidFill>
              <a:latin typeface="Bahnschrift"/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92C8F187-E494-AEC2-0000-95188C3EFF55}"/>
              </a:ext>
            </a:extLst>
          </p:cNvPr>
          <p:cNvSpPr txBox="1"/>
          <p:nvPr/>
        </p:nvSpPr>
        <p:spPr>
          <a:xfrm>
            <a:off x="4660900" y="4781387"/>
            <a:ext cx="3981451" cy="120032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err="1">
                <a:latin typeface="Arial Nova"/>
                <a:ea typeface="Calibri"/>
                <a:cs typeface="Calibri"/>
              </a:rPr>
              <a:t>Сокращение</a:t>
            </a:r>
            <a:r>
              <a:rPr lang="en-US" i="1">
                <a:latin typeface="Arial Nova"/>
                <a:ea typeface="Calibri"/>
                <a:cs typeface="Calibri"/>
              </a:rPr>
              <a:t> </a:t>
            </a:r>
            <a:r>
              <a:rPr lang="en-US" i="1" err="1">
                <a:latin typeface="Arial Nova"/>
                <a:ea typeface="Calibri"/>
                <a:cs typeface="Calibri"/>
              </a:rPr>
              <a:t>экономических</a:t>
            </a:r>
            <a:r>
              <a:rPr lang="en-US" i="1">
                <a:latin typeface="Arial Nova"/>
                <a:ea typeface="Calibri"/>
                <a:cs typeface="Calibri"/>
              </a:rPr>
              <a:t> </a:t>
            </a:r>
            <a:r>
              <a:rPr lang="en-US" i="1" err="1">
                <a:latin typeface="Arial Nova"/>
                <a:ea typeface="Calibri"/>
                <a:cs typeface="Calibri"/>
              </a:rPr>
              <a:t>потерь</a:t>
            </a:r>
            <a:r>
              <a:rPr lang="en-US" i="1">
                <a:latin typeface="Arial Nova"/>
                <a:ea typeface="Calibri"/>
                <a:cs typeface="Calibri"/>
              </a:rPr>
              <a:t> </a:t>
            </a:r>
            <a:r>
              <a:rPr lang="en-US" i="1" err="1">
                <a:latin typeface="Arial Nova"/>
                <a:ea typeface="Calibri"/>
                <a:cs typeface="Calibri"/>
              </a:rPr>
              <a:t>за</a:t>
            </a:r>
            <a:r>
              <a:rPr lang="en-US" i="1">
                <a:latin typeface="Arial Nova"/>
                <a:ea typeface="Calibri"/>
                <a:cs typeface="Calibri"/>
              </a:rPr>
              <a:t> </a:t>
            </a:r>
            <a:r>
              <a:rPr lang="en-US" i="1" err="1">
                <a:latin typeface="Arial Nova"/>
                <a:ea typeface="Calibri"/>
                <a:cs typeface="Calibri"/>
              </a:rPr>
              <a:t>счет</a:t>
            </a:r>
            <a:r>
              <a:rPr lang="en-US" i="1">
                <a:latin typeface="Arial Nova"/>
                <a:ea typeface="Calibri"/>
                <a:cs typeface="Calibri"/>
              </a:rPr>
              <a:t> </a:t>
            </a:r>
            <a:r>
              <a:rPr lang="en-US" i="1" err="1">
                <a:latin typeface="Arial Nova"/>
                <a:ea typeface="Calibri"/>
                <a:cs typeface="Calibri"/>
              </a:rPr>
              <a:t>снижения</a:t>
            </a:r>
            <a:r>
              <a:rPr lang="en-US" i="1">
                <a:latin typeface="Arial Nova"/>
                <a:ea typeface="Calibri"/>
                <a:cs typeface="Calibri"/>
              </a:rPr>
              <a:t>/</a:t>
            </a:r>
            <a:r>
              <a:rPr lang="en-US" i="1" err="1">
                <a:latin typeface="Arial Nova"/>
                <a:ea typeface="Calibri"/>
                <a:cs typeface="Calibri"/>
              </a:rPr>
              <a:t>уменьшения</a:t>
            </a:r>
            <a:r>
              <a:rPr lang="en-US" i="1">
                <a:latin typeface="Arial Nova"/>
                <a:ea typeface="Calibri"/>
                <a:cs typeface="Calibri"/>
              </a:rPr>
              <a:t> </a:t>
            </a:r>
            <a:r>
              <a:rPr lang="en-US" i="1" err="1">
                <a:latin typeface="Arial Nova"/>
                <a:ea typeface="Calibri"/>
                <a:cs typeface="Calibri"/>
              </a:rPr>
              <a:t>текучести</a:t>
            </a:r>
            <a:r>
              <a:rPr lang="en-US" i="1">
                <a:latin typeface="Arial Nova"/>
                <a:ea typeface="Calibri"/>
                <a:cs typeface="Calibri"/>
              </a:rPr>
              <a:t> </a:t>
            </a:r>
            <a:r>
              <a:rPr lang="en-US" i="1" err="1">
                <a:latin typeface="Arial Nova"/>
                <a:ea typeface="Calibri"/>
                <a:cs typeface="Calibri"/>
              </a:rPr>
              <a:t>кадров</a:t>
            </a:r>
            <a:endParaRPr lang="en-US" i="1">
              <a:latin typeface="Arial Nova"/>
              <a:ea typeface="Calibri"/>
              <a:cs typeface="Calibri"/>
            </a:endParaRPr>
          </a:p>
          <a:p>
            <a:pPr algn="ctr"/>
            <a:endParaRPr lang="en-US" i="1">
              <a:latin typeface="Arial Nov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654C56-7D3D-E364-891D-ED15A2EAD81E}"/>
              </a:ext>
            </a:extLst>
          </p:cNvPr>
          <p:cNvSpPr txBox="1"/>
          <p:nvPr/>
        </p:nvSpPr>
        <p:spPr>
          <a:xfrm>
            <a:off x="4171460" y="4493845"/>
            <a:ext cx="488461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3200">
                <a:solidFill>
                  <a:srgbClr val="0070C0"/>
                </a:solidFill>
                <a:latin typeface="Bahnschrift"/>
                <a:ea typeface="Calibri"/>
                <a:cs typeface="Calibri"/>
              </a:rPr>
              <a:t>2</a:t>
            </a:r>
            <a:endParaRPr lang="ru-RU" sz="3200">
              <a:solidFill>
                <a:srgbClr val="0070C0"/>
              </a:solidFill>
              <a:latin typeface="Bahnschrift"/>
            </a:endParaRPr>
          </a:p>
        </p:txBody>
      </p:sp>
    </p:spTree>
    <p:extLst>
      <p:ext uri="{BB962C8B-B14F-4D97-AF65-F5344CB8AC3E}">
        <p14:creationId xmlns:p14="http://schemas.microsoft.com/office/powerpoint/2010/main" val="270351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D44F4A02-1954-75D0-C9D5-C35C6133AE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20" t="50472" r="20309" b="1769"/>
          <a:stretch/>
        </p:blipFill>
        <p:spPr>
          <a:xfrm rot="5400000">
            <a:off x="7805743" y="2437996"/>
            <a:ext cx="6824397" cy="1950082"/>
          </a:xfrm>
          <a:prstGeom prst="rect">
            <a:avLst/>
          </a:prstGeom>
        </p:spPr>
      </p:pic>
      <p:pic>
        <p:nvPicPr>
          <p:cNvPr id="12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54E3623F-0F22-7379-F0BF-A0D38C8422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20" t="50472" r="20309" b="1769"/>
          <a:stretch/>
        </p:blipFill>
        <p:spPr>
          <a:xfrm rot="16200000">
            <a:off x="-2436725" y="2467685"/>
            <a:ext cx="6824397" cy="19500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39FA41-0814-A4A6-2852-D92887BB6FDD}"/>
              </a:ext>
            </a:extLst>
          </p:cNvPr>
          <p:cNvSpPr txBox="1"/>
          <p:nvPr/>
        </p:nvSpPr>
        <p:spPr>
          <a:xfrm>
            <a:off x="3088244" y="884201"/>
            <a:ext cx="601170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i="1" err="1">
                <a:latin typeface="Verdana Pro"/>
              </a:rPr>
              <a:t>Какие</a:t>
            </a:r>
            <a:r>
              <a:rPr lang="en-US" sz="2400" b="1" i="1">
                <a:latin typeface="Verdana Pro"/>
              </a:rPr>
              <a:t> </a:t>
            </a:r>
            <a:r>
              <a:rPr lang="en-US" sz="2400" b="1" i="1" err="1">
                <a:latin typeface="Verdana Pro"/>
              </a:rPr>
              <a:t>гипотезы</a:t>
            </a:r>
            <a:r>
              <a:rPr lang="en-US" sz="2400" b="1" i="1">
                <a:latin typeface="Verdana Pro"/>
              </a:rPr>
              <a:t> </a:t>
            </a:r>
            <a:r>
              <a:rPr lang="en-US" sz="2400" b="1" i="1" err="1">
                <a:latin typeface="Verdana Pro"/>
              </a:rPr>
              <a:t>мы</a:t>
            </a:r>
            <a:r>
              <a:rPr lang="en-US" sz="2400" b="1" i="1">
                <a:latin typeface="Verdana Pro"/>
              </a:rPr>
              <a:t> </a:t>
            </a:r>
            <a:r>
              <a:rPr lang="en-US" sz="2400" b="1" i="1" err="1">
                <a:latin typeface="Verdana Pro"/>
              </a:rPr>
              <a:t>проверяем</a:t>
            </a:r>
            <a:r>
              <a:rPr lang="en-US" sz="2400" b="1" i="1">
                <a:latin typeface="Verdana Pro"/>
              </a:rPr>
              <a:t>?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0837EB-EED1-D572-CF60-CEE24217ACF9}"/>
              </a:ext>
            </a:extLst>
          </p:cNvPr>
          <p:cNvSpPr txBox="1"/>
          <p:nvPr/>
        </p:nvSpPr>
        <p:spPr>
          <a:xfrm>
            <a:off x="2160318" y="1714995"/>
            <a:ext cx="786047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 err="1">
                <a:latin typeface="Arial Nova"/>
                <a:ea typeface="Calibri"/>
                <a:cs typeface="Calibri"/>
              </a:rPr>
              <a:t>Вам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часто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приходится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контролировать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своих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сотрудников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во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время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выполнения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конкретной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оперативной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задачи</a:t>
            </a:r>
            <a:r>
              <a:rPr lang="en-US" i="1">
                <a:latin typeface="Arial Nova"/>
                <a:ea typeface="Calibri"/>
                <a:cs typeface="Calibri"/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7A4B44-7F09-8E0F-7792-161F734C32ED}"/>
              </a:ext>
            </a:extLst>
          </p:cNvPr>
          <p:cNvSpPr txBox="1"/>
          <p:nvPr/>
        </p:nvSpPr>
        <p:spPr>
          <a:xfrm>
            <a:off x="2919350" y="2498765"/>
            <a:ext cx="634241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 err="1">
                <a:latin typeface="Arial Nova"/>
                <a:cs typeface="Calibri"/>
              </a:rPr>
              <a:t>Как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справляететсь</a:t>
            </a:r>
            <a:r>
              <a:rPr lang="en-US" i="1">
                <a:latin typeface="Arial Nova"/>
                <a:cs typeface="Calibri"/>
              </a:rPr>
              <a:t> с </a:t>
            </a:r>
            <a:r>
              <a:rPr lang="en-US" i="1" err="1">
                <a:latin typeface="Arial Nova"/>
                <a:cs typeface="Calibri"/>
              </a:rPr>
              <a:t>огромным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потоком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информации</a:t>
            </a:r>
            <a:r>
              <a:rPr lang="en-US" i="1">
                <a:latin typeface="Arial Nova"/>
                <a:cs typeface="Calibri"/>
              </a:rPr>
              <a:t>, </a:t>
            </a:r>
            <a:r>
              <a:rPr lang="en-US" i="1" err="1">
                <a:latin typeface="Arial Nova"/>
                <a:cs typeface="Calibri"/>
              </a:rPr>
              <a:t>поступающей</a:t>
            </a:r>
            <a:r>
              <a:rPr lang="en-US" i="1">
                <a:latin typeface="Arial Nova"/>
                <a:cs typeface="Calibri"/>
              </a:rPr>
              <a:t> к </a:t>
            </a:r>
            <a:r>
              <a:rPr lang="en-US" i="1" err="1">
                <a:latin typeface="Arial Nova"/>
                <a:cs typeface="Calibri"/>
              </a:rPr>
              <a:t>Вам</a:t>
            </a:r>
            <a:r>
              <a:rPr lang="en-US" i="1">
                <a:latin typeface="Arial Nova"/>
                <a:cs typeface="Calibri"/>
              </a:rPr>
              <a:t>, </a:t>
            </a:r>
            <a:r>
              <a:rPr lang="en-US" i="1" err="1">
                <a:latin typeface="Arial Nova"/>
                <a:cs typeface="Calibri"/>
              </a:rPr>
              <a:t>например</a:t>
            </a:r>
            <a:r>
              <a:rPr lang="en-US" i="1">
                <a:latin typeface="Arial Nova"/>
                <a:cs typeface="Calibri"/>
              </a:rPr>
              <a:t>, </a:t>
            </a:r>
            <a:r>
              <a:rPr lang="en-US" i="1" err="1">
                <a:latin typeface="Arial Nova"/>
                <a:cs typeface="Calibri"/>
              </a:rPr>
              <a:t>рассылки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из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разных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источников</a:t>
            </a:r>
            <a:r>
              <a:rPr lang="en-US" i="1">
                <a:latin typeface="Arial Nova"/>
                <a:cs typeface="Calibri"/>
              </a:rPr>
              <a:t>?</a:t>
            </a:r>
          </a:p>
          <a:p>
            <a:pPr algn="ctr"/>
            <a:endParaRPr lang="en-US" i="1">
              <a:latin typeface="Arial Nova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C62FB3-4B48-AC15-7119-2056307BC596}"/>
              </a:ext>
            </a:extLst>
          </p:cNvPr>
          <p:cNvSpPr txBox="1"/>
          <p:nvPr/>
        </p:nvSpPr>
        <p:spPr>
          <a:xfrm>
            <a:off x="2617517" y="3478479"/>
            <a:ext cx="694706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 err="1">
                <a:latin typeface="Arial Nova"/>
                <a:cs typeface="Calibri"/>
              </a:rPr>
              <a:t>Как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происходит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Ваша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коммуникация</a:t>
            </a:r>
            <a:r>
              <a:rPr lang="en-US" i="1">
                <a:latin typeface="Arial Nova"/>
                <a:cs typeface="Calibri"/>
              </a:rPr>
              <a:t> с </a:t>
            </a:r>
            <a:r>
              <a:rPr lang="en-US" i="1" err="1">
                <a:latin typeface="Arial Nova"/>
                <a:cs typeface="Calibri"/>
              </a:rPr>
              <a:t>сотрудниками</a:t>
            </a:r>
            <a:r>
              <a:rPr lang="en-US" i="1">
                <a:latin typeface="Arial Nova"/>
                <a:cs typeface="Calibri"/>
              </a:rPr>
              <a:t>?</a:t>
            </a:r>
          </a:p>
          <a:p>
            <a:pPr algn="ctr"/>
            <a:endParaRPr lang="en-US" i="1">
              <a:latin typeface="Arial Nova"/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B485D6-8E46-B82C-65D2-63BA70549740}"/>
              </a:ext>
            </a:extLst>
          </p:cNvPr>
          <p:cNvSpPr txBox="1"/>
          <p:nvPr/>
        </p:nvSpPr>
        <p:spPr>
          <a:xfrm>
            <a:off x="2447306" y="4323607"/>
            <a:ext cx="730827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 err="1">
                <a:latin typeface="Arial Nova"/>
                <a:cs typeface="Calibri"/>
              </a:rPr>
              <a:t>Информируют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ли</a:t>
            </a:r>
            <a:r>
              <a:rPr lang="en-US" i="1">
                <a:latin typeface="Arial Nova"/>
                <a:cs typeface="Calibri"/>
              </a:rPr>
              <a:t> </a:t>
            </a:r>
            <a:r>
              <a:rPr lang="en-US" i="1" err="1">
                <a:latin typeface="Arial Nova"/>
                <a:cs typeface="Calibri"/>
              </a:rPr>
              <a:t>Вас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руководители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высших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школ</a:t>
            </a:r>
            <a:r>
              <a:rPr lang="en-US" i="1">
                <a:latin typeface="Arial Nova"/>
                <a:cs typeface="Calibri"/>
              </a:rPr>
              <a:t> о </a:t>
            </a:r>
            <a:r>
              <a:rPr lang="en-US" i="1" err="1">
                <a:latin typeface="Arial Nova"/>
                <a:cs typeface="Calibri"/>
              </a:rPr>
              <a:t>том</a:t>
            </a:r>
            <a:r>
              <a:rPr lang="en-US" i="1">
                <a:latin typeface="Arial Nova"/>
                <a:cs typeface="Calibri"/>
              </a:rPr>
              <a:t>, </a:t>
            </a:r>
            <a:r>
              <a:rPr lang="en-US" i="1" err="1">
                <a:latin typeface="Arial Nova"/>
                <a:cs typeface="Calibri"/>
              </a:rPr>
              <a:t>как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происходит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процесс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адаптации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новых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сотрудников</a:t>
            </a:r>
            <a:r>
              <a:rPr lang="en-US" i="1">
                <a:latin typeface="Arial Nova"/>
                <a:cs typeface="Calibri"/>
              </a:rPr>
              <a:t>?</a:t>
            </a:r>
          </a:p>
          <a:p>
            <a:pPr algn="ctr"/>
            <a:endParaRPr lang="en-US" i="1">
              <a:latin typeface="Arial Nova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042B4A-0BD0-EDEB-B5B0-94D63A97E59D}"/>
              </a:ext>
            </a:extLst>
          </p:cNvPr>
          <p:cNvSpPr txBox="1"/>
          <p:nvPr/>
        </p:nvSpPr>
        <p:spPr>
          <a:xfrm>
            <a:off x="2160318" y="5361709"/>
            <a:ext cx="7860474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 err="1">
                <a:latin typeface="Arial Nova"/>
                <a:cs typeface="Calibri"/>
              </a:rPr>
              <a:t>Имеете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ли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Вы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возможность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быстро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получить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информацию</a:t>
            </a:r>
            <a:r>
              <a:rPr lang="en-US" i="1">
                <a:latin typeface="Arial Nova"/>
                <a:cs typeface="Calibri"/>
              </a:rPr>
              <a:t> о </a:t>
            </a:r>
            <a:r>
              <a:rPr lang="en-US" i="1" err="1">
                <a:latin typeface="Arial Nova"/>
                <a:cs typeface="Calibri"/>
              </a:rPr>
              <a:t>движении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персонала</a:t>
            </a:r>
            <a:r>
              <a:rPr lang="en-US" i="1">
                <a:latin typeface="Arial Nova"/>
                <a:cs typeface="Calibri"/>
              </a:rPr>
              <a:t> в </a:t>
            </a:r>
            <a:r>
              <a:rPr lang="en-US" i="1" err="1">
                <a:latin typeface="Arial Nova"/>
                <a:cs typeface="Calibri"/>
              </a:rPr>
              <a:t>институте</a:t>
            </a:r>
            <a:r>
              <a:rPr lang="en-US" i="1">
                <a:latin typeface="Arial Nova"/>
                <a:cs typeface="Calibri"/>
              </a:rPr>
              <a:t>?</a:t>
            </a:r>
          </a:p>
          <a:p>
            <a:pPr algn="ctr"/>
            <a:endParaRPr lang="en-US" i="1">
              <a:latin typeface="Arial Nova"/>
              <a:ea typeface="Calibri"/>
              <a:cs typeface="Calibri"/>
            </a:endParaRPr>
          </a:p>
          <a:p>
            <a:pPr algn="ctr"/>
            <a:endParaRPr lang="en-US" i="1">
              <a:latin typeface="Arial Nova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3636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DCD2E72-E01D-643A-329A-469F1B6F6A98}"/>
              </a:ext>
            </a:extLst>
          </p:cNvPr>
          <p:cNvSpPr txBox="1"/>
          <p:nvPr/>
        </p:nvSpPr>
        <p:spPr>
          <a:xfrm>
            <a:off x="4724400" y="4806233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i="1" err="1">
                <a:latin typeface="Arial Nova"/>
              </a:rPr>
              <a:t>Дмитрий</a:t>
            </a:r>
            <a:r>
              <a:rPr lang="en-US" sz="1400" b="1" i="1">
                <a:latin typeface="Arial Nova"/>
              </a:rPr>
              <a:t>, 37 </a:t>
            </a:r>
            <a:r>
              <a:rPr lang="en-US" sz="1400" b="1" i="1" err="1">
                <a:latin typeface="Arial Nova"/>
              </a:rPr>
              <a:t>лет</a:t>
            </a:r>
            <a:r>
              <a:rPr lang="en-US" sz="1400" b="1" i="1">
                <a:latin typeface="Arial Nova"/>
              </a:rPr>
              <a:t>, </a:t>
            </a:r>
            <a:r>
              <a:rPr lang="en-US" sz="1400" b="1" i="1" err="1">
                <a:latin typeface="Arial Nova"/>
              </a:rPr>
              <a:t>инвестор</a:t>
            </a:r>
            <a:endParaRPr lang="en-US" sz="1400" b="1">
              <a:latin typeface="Arial Nov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F88812-449E-2CA1-22B5-351DE53119AF}"/>
              </a:ext>
            </a:extLst>
          </p:cNvPr>
          <p:cNvSpPr txBox="1"/>
          <p:nvPr/>
        </p:nvSpPr>
        <p:spPr>
          <a:xfrm>
            <a:off x="750353" y="1287661"/>
            <a:ext cx="2743200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Боли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: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Не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хочет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терять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деньги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Боится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пойти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на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необоснованные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риски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Боится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вложиться</a:t>
            </a:r>
            <a:r>
              <a:rPr lang="en-US" sz="1400">
                <a:latin typeface="Arial Nova"/>
              </a:rPr>
              <a:t> в </a:t>
            </a:r>
            <a:r>
              <a:rPr lang="en-US" sz="1400" err="1">
                <a:latin typeface="Arial Nova"/>
              </a:rPr>
              <a:t>проигрышный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проект</a:t>
            </a:r>
            <a:endParaRPr lang="en-US" sz="1400">
              <a:latin typeface="Arial Nov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C0329A-A245-4417-266E-43F844641B4B}"/>
              </a:ext>
            </a:extLst>
          </p:cNvPr>
          <p:cNvSpPr txBox="1"/>
          <p:nvPr/>
        </p:nvSpPr>
        <p:spPr>
          <a:xfrm>
            <a:off x="456135" y="3708274"/>
            <a:ext cx="3319584" cy="20904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400" b="1" i="1">
                <a:solidFill>
                  <a:srgbClr val="0070C0"/>
                </a:solidFill>
                <a:latin typeface="Arial Nova"/>
              </a:rPr>
              <a:t>О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чём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думает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и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что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чувствует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:</a:t>
            </a:r>
            <a:br>
              <a:rPr lang="en-US" sz="1400">
                <a:solidFill>
                  <a:srgbClr val="0070C0"/>
                </a:solidFill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Как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снизить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риски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вложения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средств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Как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распределить</a:t>
            </a:r>
            <a:r>
              <a:rPr lang="en-US" sz="1400">
                <a:latin typeface="Arial Nova"/>
              </a:rPr>
              <a:t> </a:t>
            </a:r>
            <a:r>
              <a:rPr lang="en-US" sz="1400" err="1">
                <a:latin typeface="Arial Nova"/>
              </a:rPr>
              <a:t>свои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вложения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на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несколько</a:t>
            </a:r>
            <a:br>
              <a:rPr lang="en-US" sz="1400">
                <a:latin typeface="Arial Nova"/>
              </a:rPr>
            </a:br>
            <a:r>
              <a:rPr lang="en-US" sz="1400" err="1">
                <a:latin typeface="Arial Nova"/>
              </a:rPr>
              <a:t>проектов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Как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выбрать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наиболее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выгодную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нишу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для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инвестиционных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вложений</a:t>
            </a:r>
            <a:endParaRPr lang="en-US" sz="1400">
              <a:latin typeface="Arial Nov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EFD133-0D9E-EE2C-F106-9BB84B72162C}"/>
              </a:ext>
            </a:extLst>
          </p:cNvPr>
          <p:cNvSpPr txBox="1"/>
          <p:nvPr/>
        </p:nvSpPr>
        <p:spPr>
          <a:xfrm>
            <a:off x="4099169" y="230553"/>
            <a:ext cx="3993661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Ценности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: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Хочет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получить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от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проекта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как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можно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больше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прибыли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Надёжность</a:t>
            </a:r>
            <a:r>
              <a:rPr lang="en-US" sz="1400">
                <a:latin typeface="Arial Nova"/>
              </a:rPr>
              <a:t> и </a:t>
            </a:r>
            <a:r>
              <a:rPr lang="en-US" sz="1400" err="1">
                <a:latin typeface="Arial Nova"/>
              </a:rPr>
              <a:t>перспективность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проекта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Сильная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команда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способная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развивать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свой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бизнес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Хочет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понимать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во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что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он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вкладывает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деньги</a:t>
            </a:r>
            <a:r>
              <a:rPr lang="en-US" sz="1400">
                <a:latin typeface="Arial Nova"/>
              </a:rPr>
              <a:t> (</a:t>
            </a:r>
            <a:r>
              <a:rPr lang="en-US" sz="1400" err="1">
                <a:latin typeface="Arial Nova"/>
              </a:rPr>
              <a:t>зачем</a:t>
            </a:r>
            <a:r>
              <a:rPr lang="en-US" sz="1400">
                <a:latin typeface="Arial Nova"/>
              </a:rPr>
              <a:t>)</a:t>
            </a:r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17BFA8-2124-8E92-F995-AFF7A3499594}"/>
              </a:ext>
            </a:extLst>
          </p:cNvPr>
          <p:cNvSpPr txBox="1"/>
          <p:nvPr/>
        </p:nvSpPr>
        <p:spPr>
          <a:xfrm>
            <a:off x="4428659" y="5291142"/>
            <a:ext cx="3348892" cy="11695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400" b="1" i="1">
                <a:solidFill>
                  <a:srgbClr val="0070C0"/>
                </a:solidFill>
                <a:latin typeface="Arial Nova"/>
              </a:rPr>
              <a:t>О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чём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говорит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и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что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делает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:</a:t>
            </a:r>
            <a:br>
              <a:rPr lang="en-US" sz="1400">
                <a:solidFill>
                  <a:srgbClr val="0070C0"/>
                </a:solidFill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Решает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куда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направить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свой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капитал</a:t>
            </a:r>
            <a:r>
              <a:rPr lang="en-US" sz="1400">
                <a:latin typeface="Arial Nova"/>
              </a:rPr>
              <a:t> и с </a:t>
            </a:r>
            <a:r>
              <a:rPr lang="en-US" sz="1400" err="1">
                <a:latin typeface="Arial Nova"/>
              </a:rPr>
              <a:t>какими</a:t>
            </a:r>
            <a:r>
              <a:rPr lang="en-US" sz="1400">
                <a:latin typeface="Arial Nova"/>
              </a:rPr>
              <a:t> </a:t>
            </a:r>
            <a:r>
              <a:rPr lang="en-US" sz="1400" err="1">
                <a:latin typeface="Arial Nova"/>
              </a:rPr>
              <a:t>целями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Оценивает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долгосрочную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привлекательность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проекта</a:t>
            </a:r>
            <a:endParaRPr lang="en-US" sz="1400">
              <a:latin typeface="Arial Nov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D9984E-3C8F-44BC-35BC-F23925E6F563}"/>
              </a:ext>
            </a:extLst>
          </p:cNvPr>
          <p:cNvSpPr txBox="1"/>
          <p:nvPr/>
        </p:nvSpPr>
        <p:spPr>
          <a:xfrm>
            <a:off x="8923646" y="1285630"/>
            <a:ext cx="2743200" cy="11695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Что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видит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:</a:t>
            </a:r>
            <a:br>
              <a:rPr lang="en-US" sz="1400">
                <a:solidFill>
                  <a:srgbClr val="0070C0"/>
                </a:solidFill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Множество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перспективных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проектов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требующих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средств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для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реализации</a:t>
            </a:r>
            <a:endParaRPr lang="en-US" sz="1400">
              <a:latin typeface="Arial Nov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A5D5FB-EE85-422B-8585-22E1261C0115}"/>
              </a:ext>
            </a:extLst>
          </p:cNvPr>
          <p:cNvSpPr txBox="1"/>
          <p:nvPr/>
        </p:nvSpPr>
        <p:spPr>
          <a:xfrm>
            <a:off x="8922632" y="3894142"/>
            <a:ext cx="2743200" cy="11695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Что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слышит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:</a:t>
            </a:r>
            <a:br>
              <a:rPr lang="en-US" sz="1400">
                <a:solidFill>
                  <a:srgbClr val="0070C0"/>
                </a:solidFill>
                <a:latin typeface="Arial Nova"/>
              </a:rPr>
            </a:br>
            <a:r>
              <a:rPr lang="en-US" sz="1400">
                <a:latin typeface="Arial Nova"/>
              </a:rPr>
              <a:t>- </a:t>
            </a:r>
            <a:r>
              <a:rPr lang="en-US" sz="1400" err="1">
                <a:latin typeface="Arial Nova"/>
              </a:rPr>
              <a:t>Коллеги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по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сфере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деятельности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получают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большую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прибыль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от</a:t>
            </a:r>
            <a:br>
              <a:rPr lang="en-US" sz="1400">
                <a:latin typeface="Arial Nova"/>
              </a:rPr>
            </a:br>
            <a:r>
              <a:rPr lang="en-US" sz="1400" err="1">
                <a:latin typeface="Arial Nova"/>
              </a:rPr>
              <a:t>вложений</a:t>
            </a:r>
            <a:r>
              <a:rPr lang="en-US" sz="1400">
                <a:latin typeface="Arial Nova"/>
              </a:rPr>
              <a:t> в ІТ-</a:t>
            </a:r>
            <a:r>
              <a:rPr lang="en-US" sz="1400" err="1">
                <a:latin typeface="Arial Nova"/>
              </a:rPr>
              <a:t>разработки</a:t>
            </a:r>
            <a:endParaRPr lang="en-US" sz="1400">
              <a:latin typeface="Arial Nova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8C17789-9B05-21EB-815D-0688F8529F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664" t="4575" r="3971" b="20261"/>
          <a:stretch/>
        </p:blipFill>
        <p:spPr>
          <a:xfrm>
            <a:off x="4902529" y="2269405"/>
            <a:ext cx="2396581" cy="227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84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F23C41-3F14-C395-A60B-3F79636BD10B}"/>
              </a:ext>
            </a:extLst>
          </p:cNvPr>
          <p:cNvSpPr txBox="1"/>
          <p:nvPr/>
        </p:nvSpPr>
        <p:spPr>
          <a:xfrm>
            <a:off x="3595077" y="634999"/>
            <a:ext cx="5001846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i="1">
                <a:latin typeface="Verdana Pro"/>
                <a:ea typeface="Calibri"/>
                <a:cs typeface="Calibri"/>
              </a:rPr>
              <a:t>Какая выгода от </a:t>
            </a:r>
            <a:r>
              <a:rPr lang="ru-RU" sz="2400" b="1" i="1" err="1">
                <a:solidFill>
                  <a:srgbClr val="0070C0"/>
                </a:solidFill>
                <a:latin typeface="Verdana Pro"/>
                <a:ea typeface="Calibri"/>
                <a:cs typeface="Calibri"/>
              </a:rPr>
              <a:t>Humaster</a:t>
            </a:r>
            <a:r>
              <a:rPr lang="ru-RU" sz="2400" b="1" i="1">
                <a:latin typeface="Verdana Pro"/>
                <a:ea typeface="Calibri"/>
                <a:cs typeface="Calibri"/>
              </a:rPr>
              <a:t> для Дмитрия?</a:t>
            </a:r>
            <a:endParaRPr lang="ru-RU" sz="2400" b="1" i="1">
              <a:latin typeface="Verdana Pro"/>
            </a:endParaRPr>
          </a:p>
        </p:txBody>
      </p:sp>
      <p:pic>
        <p:nvPicPr>
          <p:cNvPr id="4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1B2F9FC6-8C53-7DF5-B6E5-AFE24CAA05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20" t="50472" r="20309" b="1769"/>
          <a:stretch/>
        </p:blipFill>
        <p:spPr>
          <a:xfrm rot="16200000">
            <a:off x="-2436725" y="2467685"/>
            <a:ext cx="6824397" cy="1950082"/>
          </a:xfrm>
          <a:prstGeom prst="rect">
            <a:avLst/>
          </a:prstGeom>
        </p:spPr>
      </p:pic>
      <p:pic>
        <p:nvPicPr>
          <p:cNvPr id="6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3E5C2363-9F57-7D8E-9841-AA1481E027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20" t="50472" r="20309" b="1769"/>
          <a:stretch/>
        </p:blipFill>
        <p:spPr>
          <a:xfrm rot="5400000">
            <a:off x="7805743" y="2437996"/>
            <a:ext cx="6824397" cy="19500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2AD77C-D1A5-04C1-092C-B116645E6446}"/>
              </a:ext>
            </a:extLst>
          </p:cNvPr>
          <p:cNvSpPr txBox="1"/>
          <p:nvPr/>
        </p:nvSpPr>
        <p:spPr>
          <a:xfrm>
            <a:off x="2690471" y="3364040"/>
            <a:ext cx="275682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err="1">
                <a:latin typeface="Arial Nova"/>
                <a:ea typeface="Calibri"/>
                <a:cs typeface="Calibri"/>
              </a:rPr>
              <a:t>Перспективный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проект</a:t>
            </a:r>
            <a:r>
              <a:rPr lang="en-US" i="1">
                <a:latin typeface="Arial Nova"/>
                <a:ea typeface="Calibri"/>
                <a:cs typeface="Calibri"/>
              </a:rPr>
              <a:t> с </a:t>
            </a:r>
            <a:r>
              <a:rPr lang="en-US" i="1" err="1">
                <a:latin typeface="Arial Nova"/>
                <a:ea typeface="Calibri"/>
                <a:cs typeface="Calibri"/>
              </a:rPr>
              <a:t>надежной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командой</a:t>
            </a:r>
          </a:p>
        </p:txBody>
      </p:sp>
      <p:pic>
        <p:nvPicPr>
          <p:cNvPr id="11" name="Рисунок 10" descr="Линия со стрелкой: прямо со сплошной заливкой">
            <a:extLst>
              <a:ext uri="{FF2B5EF4-FFF2-40B4-BE49-F238E27FC236}">
                <a16:creationId xmlns:a16="http://schemas.microsoft.com/office/drawing/2014/main" id="{0951CB26-843C-F12C-B5E3-3EF8EACD9B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5687647" y="3401646"/>
            <a:ext cx="816709" cy="59201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8537C0B-8AE4-0B2C-CF72-7C23EAB67537}"/>
              </a:ext>
            </a:extLst>
          </p:cNvPr>
          <p:cNvSpPr txBox="1"/>
          <p:nvPr/>
        </p:nvSpPr>
        <p:spPr>
          <a:xfrm>
            <a:off x="7076474" y="3509183"/>
            <a:ext cx="225935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err="1">
                <a:latin typeface="Arial Nova"/>
                <a:ea typeface="Calibri"/>
                <a:cs typeface="Calibri"/>
              </a:rPr>
              <a:t>Большая</a:t>
            </a:r>
            <a:r>
              <a:rPr lang="en-US" i="1">
                <a:latin typeface="Arial Nova"/>
                <a:ea typeface="Calibri"/>
                <a:cs typeface="Calibri"/>
              </a:rPr>
              <a:t> ПРИБЫЛЬ</a:t>
            </a:r>
          </a:p>
        </p:txBody>
      </p:sp>
    </p:spTree>
    <p:extLst>
      <p:ext uri="{BB962C8B-B14F-4D97-AF65-F5344CB8AC3E}">
        <p14:creationId xmlns:p14="http://schemas.microsoft.com/office/powerpoint/2010/main" val="17274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D44F4A02-1954-75D0-C9D5-C35C6133AE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20" t="50472" r="20309" b="1769"/>
          <a:stretch/>
        </p:blipFill>
        <p:spPr>
          <a:xfrm rot="5400000">
            <a:off x="7805743" y="2437996"/>
            <a:ext cx="6824397" cy="1950082"/>
          </a:xfrm>
          <a:prstGeom prst="rect">
            <a:avLst/>
          </a:prstGeom>
        </p:spPr>
      </p:pic>
      <p:pic>
        <p:nvPicPr>
          <p:cNvPr id="12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54E3623F-0F22-7379-F0BF-A0D38C8422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20" t="50472" r="20309" b="1769"/>
          <a:stretch/>
        </p:blipFill>
        <p:spPr>
          <a:xfrm rot="16200000">
            <a:off x="-2436725" y="2467685"/>
            <a:ext cx="6824397" cy="19500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39FA41-0814-A4A6-2852-D92887BB6FDD}"/>
              </a:ext>
            </a:extLst>
          </p:cNvPr>
          <p:cNvSpPr txBox="1"/>
          <p:nvPr/>
        </p:nvSpPr>
        <p:spPr>
          <a:xfrm>
            <a:off x="3088244" y="720915"/>
            <a:ext cx="6011704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i="1" err="1">
                <a:latin typeface="Verdana Pro"/>
              </a:rPr>
              <a:t>Какие</a:t>
            </a:r>
            <a:r>
              <a:rPr lang="en-US" sz="2400" b="1" i="1">
                <a:latin typeface="Verdana Pro"/>
              </a:rPr>
              <a:t> </a:t>
            </a:r>
            <a:r>
              <a:rPr lang="en-US" sz="2400" b="1" i="1" err="1">
                <a:latin typeface="Verdana Pro"/>
              </a:rPr>
              <a:t>гипотезы</a:t>
            </a:r>
            <a:r>
              <a:rPr lang="en-US" sz="2400" b="1" i="1">
                <a:latin typeface="Verdana Pro"/>
              </a:rPr>
              <a:t> </a:t>
            </a:r>
            <a:r>
              <a:rPr lang="en-US" sz="2400" b="1" i="1" err="1">
                <a:latin typeface="Verdana Pro"/>
              </a:rPr>
              <a:t>мы</a:t>
            </a:r>
            <a:r>
              <a:rPr lang="en-US" sz="2400" b="1" i="1">
                <a:latin typeface="Verdana Pro"/>
              </a:rPr>
              <a:t> </a:t>
            </a:r>
            <a:r>
              <a:rPr lang="en-US" sz="2400" b="1" i="1" err="1">
                <a:latin typeface="Verdana Pro"/>
              </a:rPr>
              <a:t>проверяем</a:t>
            </a:r>
            <a:r>
              <a:rPr lang="en-US" sz="2400" b="1" i="1">
                <a:latin typeface="Verdana Pro"/>
              </a:rPr>
              <a:t>?</a:t>
            </a:r>
          </a:p>
          <a:p>
            <a:pPr algn="ctr"/>
            <a:endParaRPr lang="en-US" sz="1400" i="1">
              <a:latin typeface="Verdana Pro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0837EB-EED1-D572-CF60-CEE24217ACF9}"/>
              </a:ext>
            </a:extLst>
          </p:cNvPr>
          <p:cNvSpPr txBox="1"/>
          <p:nvPr/>
        </p:nvSpPr>
        <p:spPr>
          <a:xfrm>
            <a:off x="1420090" y="1932710"/>
            <a:ext cx="9340931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 err="1">
                <a:latin typeface="Arial Nova"/>
                <a:cs typeface="Calibri"/>
              </a:rPr>
              <a:t>На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что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вы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обращаете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внимание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перед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тем</a:t>
            </a:r>
            <a:r>
              <a:rPr lang="en-US" i="1">
                <a:latin typeface="Arial Nova"/>
                <a:cs typeface="Calibri"/>
              </a:rPr>
              <a:t>, </a:t>
            </a:r>
            <a:r>
              <a:rPr lang="en-US" i="1" err="1">
                <a:latin typeface="Arial Nova"/>
                <a:cs typeface="Calibri"/>
              </a:rPr>
              <a:t>как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вкладываться</a:t>
            </a:r>
            <a:r>
              <a:rPr lang="en-US" i="1">
                <a:latin typeface="Arial Nova"/>
                <a:cs typeface="Calibri"/>
              </a:rPr>
              <a:t> в </a:t>
            </a:r>
            <a:r>
              <a:rPr lang="en-US" i="1" err="1">
                <a:latin typeface="Arial Nova"/>
                <a:cs typeface="Calibri"/>
              </a:rPr>
              <a:t>проект</a:t>
            </a:r>
            <a:r>
              <a:rPr lang="en-US" i="1">
                <a:latin typeface="Arial Nova"/>
                <a:cs typeface="Calibri"/>
              </a:rPr>
              <a:t>?</a:t>
            </a:r>
            <a:endParaRPr lang="en-US"/>
          </a:p>
          <a:p>
            <a:pPr algn="ctr"/>
            <a:br>
              <a:rPr lang="en-US" i="1">
                <a:latin typeface="Arial Nova"/>
                <a:cs typeface="Calibri"/>
              </a:rPr>
            </a:br>
            <a:r>
              <a:rPr lang="en-US" i="1" err="1">
                <a:latin typeface="Arial Nova"/>
                <a:cs typeface="Calibri"/>
              </a:rPr>
              <a:t>Сталкивались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ли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Вы</a:t>
            </a:r>
            <a:r>
              <a:rPr lang="en-US" i="1">
                <a:latin typeface="Arial Nova"/>
                <a:cs typeface="Calibri"/>
              </a:rPr>
              <a:t> с </a:t>
            </a:r>
            <a:r>
              <a:rPr lang="en-US" i="1" err="1">
                <a:latin typeface="Arial Nova"/>
                <a:cs typeface="Calibri"/>
              </a:rPr>
              <a:t>проектами</a:t>
            </a:r>
            <a:r>
              <a:rPr lang="en-US" i="1">
                <a:latin typeface="Arial Nova"/>
                <a:cs typeface="Calibri"/>
              </a:rPr>
              <a:t>, </a:t>
            </a:r>
            <a:r>
              <a:rPr lang="en-US" i="1" err="1">
                <a:latin typeface="Arial Nova"/>
                <a:cs typeface="Calibri"/>
              </a:rPr>
              <a:t>которые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затрагивают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автоматизацию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внутренних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коммуникаций</a:t>
            </a:r>
            <a:r>
              <a:rPr lang="en-US" i="1">
                <a:latin typeface="Arial Nova"/>
                <a:cs typeface="Calibri"/>
              </a:rPr>
              <a:t> в </a:t>
            </a:r>
            <a:r>
              <a:rPr lang="en-US" i="1" err="1">
                <a:latin typeface="Arial Nova"/>
                <a:cs typeface="Calibri"/>
              </a:rPr>
              <a:t>компании</a:t>
            </a:r>
            <a:r>
              <a:rPr lang="en-US" i="1">
                <a:latin typeface="Arial Nova"/>
                <a:cs typeface="Calibri"/>
              </a:rPr>
              <a:t>? </a:t>
            </a:r>
            <a:r>
              <a:rPr lang="en-US" i="1" err="1">
                <a:latin typeface="Arial Nova"/>
                <a:cs typeface="Calibri"/>
              </a:rPr>
              <a:t>Каких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результатов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достигали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эти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проекты</a:t>
            </a:r>
            <a:r>
              <a:rPr lang="en-US" i="1">
                <a:latin typeface="Arial Nova"/>
                <a:cs typeface="Calibri"/>
              </a:rPr>
              <a:t>?</a:t>
            </a:r>
            <a:endParaRPr lang="en-US">
              <a:latin typeface="Calibri" panose="020F0502020204030204"/>
              <a:cs typeface="Calibri"/>
            </a:endParaRPr>
          </a:p>
          <a:p>
            <a:pPr algn="ctr"/>
            <a:br>
              <a:rPr lang="en-US" i="1">
                <a:latin typeface="Arial Nova"/>
                <a:cs typeface="Calibri"/>
              </a:rPr>
            </a:br>
            <a:r>
              <a:rPr lang="en-US" i="1" err="1">
                <a:latin typeface="Arial Nova"/>
                <a:cs typeface="Calibri"/>
              </a:rPr>
              <a:t>Стали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бы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вы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вкладываться</a:t>
            </a:r>
            <a:r>
              <a:rPr lang="en-US" i="1">
                <a:latin typeface="Arial Nova"/>
                <a:cs typeface="Calibri"/>
              </a:rPr>
              <a:t> в </a:t>
            </a:r>
            <a:r>
              <a:rPr lang="en-US" i="1" err="1">
                <a:latin typeface="Arial Nova"/>
                <a:cs typeface="Calibri"/>
              </a:rPr>
              <a:t>подобный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проект</a:t>
            </a:r>
            <a:r>
              <a:rPr lang="en-US" i="1">
                <a:latin typeface="Arial Nova"/>
                <a:cs typeface="Calibri"/>
              </a:rPr>
              <a:t>? </a:t>
            </a:r>
            <a:r>
              <a:rPr lang="en-US" i="1" err="1">
                <a:latin typeface="Arial Nova"/>
                <a:cs typeface="Calibri"/>
              </a:rPr>
              <a:t>Почему</a:t>
            </a:r>
            <a:r>
              <a:rPr lang="en-US" i="1">
                <a:latin typeface="Arial Nova"/>
                <a:cs typeface="Calibri"/>
              </a:rPr>
              <a:t>?</a:t>
            </a:r>
            <a:endParaRPr lang="en-US">
              <a:latin typeface="Calibri" panose="020F0502020204030204"/>
              <a:cs typeface="Calibri"/>
            </a:endParaRPr>
          </a:p>
          <a:p>
            <a:pPr algn="ctr"/>
            <a:br>
              <a:rPr lang="en-US" i="1">
                <a:latin typeface="Arial Nova"/>
                <a:cs typeface="Calibri"/>
              </a:rPr>
            </a:br>
            <a:r>
              <a:rPr lang="en-US" i="1" err="1">
                <a:latin typeface="Arial Nova"/>
                <a:cs typeface="Calibri"/>
              </a:rPr>
              <a:t>Как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вы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оцениваете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потенциал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рынка</a:t>
            </a:r>
            <a:r>
              <a:rPr lang="en-US" i="1">
                <a:latin typeface="Arial Nova"/>
                <a:cs typeface="Calibri"/>
              </a:rPr>
              <a:t> HR-</a:t>
            </a:r>
            <a:r>
              <a:rPr lang="en-US" i="1" err="1">
                <a:latin typeface="Arial Nova"/>
                <a:cs typeface="Calibri"/>
              </a:rPr>
              <a:t>технологий</a:t>
            </a:r>
            <a:r>
              <a:rPr lang="en-US" i="1">
                <a:latin typeface="Arial Nova"/>
                <a:cs typeface="Calibri"/>
              </a:rPr>
              <a:t> и </a:t>
            </a:r>
            <a:r>
              <a:rPr lang="en-US" i="1" err="1">
                <a:latin typeface="Arial Nova"/>
                <a:cs typeface="Calibri"/>
              </a:rPr>
              <a:t>какие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тенденции</a:t>
            </a:r>
            <a:r>
              <a:rPr lang="en-US" i="1">
                <a:latin typeface="Arial Nova"/>
                <a:cs typeface="Calibri"/>
              </a:rPr>
              <a:t> и </a:t>
            </a:r>
            <a:r>
              <a:rPr lang="en-US" i="1" err="1">
                <a:latin typeface="Arial Nova"/>
                <a:cs typeface="Calibri"/>
              </a:rPr>
              <a:t>изменения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вы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видите</a:t>
            </a:r>
            <a:r>
              <a:rPr lang="en-US" i="1">
                <a:latin typeface="Arial Nova"/>
                <a:cs typeface="Calibri"/>
              </a:rPr>
              <a:t> в </a:t>
            </a:r>
            <a:r>
              <a:rPr lang="en-US" i="1" err="1">
                <a:latin typeface="Arial Nova"/>
                <a:cs typeface="Calibri"/>
              </a:rPr>
              <a:t>данной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области</a:t>
            </a:r>
            <a:r>
              <a:rPr lang="en-US" i="1">
                <a:latin typeface="Arial Nova"/>
                <a:cs typeface="Calibri"/>
              </a:rPr>
              <a:t>?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4905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16D997-50BD-7954-9D65-2475A2038609}"/>
              </a:ext>
            </a:extLst>
          </p:cNvPr>
          <p:cNvSpPr txBox="1"/>
          <p:nvPr/>
        </p:nvSpPr>
        <p:spPr>
          <a:xfrm>
            <a:off x="4450862" y="4392246"/>
            <a:ext cx="336843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i="1" err="1">
                <a:latin typeface="Arial Nova"/>
              </a:rPr>
              <a:t>Наталья</a:t>
            </a:r>
            <a:r>
              <a:rPr lang="en-US" sz="1400" b="1" i="1">
                <a:latin typeface="Arial Nova"/>
              </a:rPr>
              <a:t>, 32 </a:t>
            </a:r>
            <a:r>
              <a:rPr lang="en-US" sz="1400" b="1" i="1" err="1">
                <a:latin typeface="Arial Nova"/>
              </a:rPr>
              <a:t>года</a:t>
            </a:r>
            <a:r>
              <a:rPr lang="en-US" sz="1400" b="1" i="1">
                <a:latin typeface="Arial Nova"/>
              </a:rPr>
              <a:t>, </a:t>
            </a:r>
            <a:r>
              <a:rPr lang="en-US" sz="1400" b="1" i="1" err="1">
                <a:latin typeface="Arial Nova"/>
              </a:rPr>
              <a:t>бухгалтер-новичок</a:t>
            </a:r>
            <a:endParaRPr lang="en-US" sz="1400" b="1">
              <a:latin typeface="Arial Nov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1ADDF5-1216-4853-2DD0-FCC55BD2CFF0}"/>
              </a:ext>
            </a:extLst>
          </p:cNvPr>
          <p:cNvSpPr txBox="1"/>
          <p:nvPr/>
        </p:nvSpPr>
        <p:spPr>
          <a:xfrm>
            <a:off x="-33215" y="367322"/>
            <a:ext cx="4325816" cy="33239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Боли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: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⁃ </a:t>
            </a:r>
            <a:r>
              <a:rPr lang="en-US" sz="1400" err="1">
                <a:latin typeface="Arial Nova"/>
              </a:rPr>
              <a:t>Имеет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размытое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представление</a:t>
            </a:r>
            <a:r>
              <a:rPr lang="en-US" sz="1400">
                <a:latin typeface="Arial Nova"/>
              </a:rPr>
              <a:t> о </a:t>
            </a:r>
            <a:r>
              <a:rPr lang="en-US" sz="1400" err="1">
                <a:latin typeface="Arial Nova"/>
              </a:rPr>
              <a:t>ценностях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традициях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компании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хочется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сразу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узнать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как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функционирует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вся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организация</a:t>
            </a:r>
            <a:r>
              <a:rPr lang="en-US" sz="1400">
                <a:latin typeface="Arial Nova"/>
              </a:rPr>
              <a:t> (</a:t>
            </a:r>
            <a:r>
              <a:rPr lang="en-US" sz="1400" err="1">
                <a:latin typeface="Arial Nova"/>
              </a:rPr>
              <a:t>не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только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отдел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бухгалтерии</a:t>
            </a:r>
            <a:r>
              <a:rPr lang="en-US" sz="1400">
                <a:latin typeface="Arial Nova"/>
              </a:rPr>
              <a:t>);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⁃ </a:t>
            </a:r>
            <a:r>
              <a:rPr lang="en-US" sz="1400" err="1">
                <a:latin typeface="Arial Nova"/>
              </a:rPr>
              <a:t>Незнание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расположения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отделов</a:t>
            </a:r>
            <a:r>
              <a:rPr lang="en-US" sz="1400">
                <a:latin typeface="Arial Nova"/>
              </a:rPr>
              <a:t> в </a:t>
            </a:r>
            <a:r>
              <a:rPr lang="en-US" sz="1400" err="1">
                <a:latin typeface="Arial Nova"/>
              </a:rPr>
              <a:t>организации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пространства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для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обедов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совещательных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залов</a:t>
            </a:r>
            <a:r>
              <a:rPr lang="en-US" sz="1400">
                <a:latin typeface="Arial Nova"/>
              </a:rPr>
              <a:t> и </a:t>
            </a:r>
            <a:r>
              <a:rPr lang="en-US" sz="1400" err="1">
                <a:latin typeface="Arial Nova"/>
              </a:rPr>
              <a:t>т.д</a:t>
            </a:r>
            <a:r>
              <a:rPr lang="en-US" sz="1400">
                <a:latin typeface="Arial Nova"/>
              </a:rPr>
              <a:t>.;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⁃ </a:t>
            </a:r>
            <a:r>
              <a:rPr lang="en-US" sz="1400" err="1">
                <a:latin typeface="Arial Nova"/>
              </a:rPr>
              <a:t>Недостаток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информации</a:t>
            </a:r>
            <a:r>
              <a:rPr lang="en-US" sz="1400">
                <a:latin typeface="Arial Nova"/>
              </a:rPr>
              <a:t>: </a:t>
            </a:r>
            <a:r>
              <a:rPr lang="en-US" sz="1400" err="1">
                <a:latin typeface="Arial Nova"/>
              </a:rPr>
              <a:t>вопросов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связанных</a:t>
            </a:r>
            <a:r>
              <a:rPr lang="en-US" sz="1400">
                <a:latin typeface="Arial Nova"/>
              </a:rPr>
              <a:t> с </a:t>
            </a:r>
            <a:r>
              <a:rPr lang="en-US" sz="1400" err="1">
                <a:latin typeface="Arial Nova"/>
              </a:rPr>
              <a:t>организацией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работы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куча</a:t>
            </a:r>
            <a:r>
              <a:rPr lang="en-US" sz="1400">
                <a:latin typeface="Arial Nova"/>
              </a:rPr>
              <a:t>, а </a:t>
            </a:r>
            <a:r>
              <a:rPr lang="en-US" sz="1400" err="1">
                <a:latin typeface="Arial Nova"/>
              </a:rPr>
              <a:t>ответы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взять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негде</a:t>
            </a:r>
            <a:r>
              <a:rPr lang="en-US" sz="1400">
                <a:latin typeface="Arial Nova"/>
              </a:rPr>
              <a:t>;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⁃ В </a:t>
            </a:r>
            <a:r>
              <a:rPr lang="en-US" sz="1400" err="1">
                <a:latin typeface="Arial Nova"/>
              </a:rPr>
              <a:t>компании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часто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проходят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различные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совещания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рабочие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встречи</a:t>
            </a:r>
            <a:r>
              <a:rPr lang="en-US" sz="1400">
                <a:latin typeface="Arial Nova"/>
              </a:rPr>
              <a:t> и </a:t>
            </a:r>
            <a:r>
              <a:rPr lang="en-US" sz="1400" err="1">
                <a:latin typeface="Arial Nova"/>
              </a:rPr>
              <a:t>созвоны</a:t>
            </a:r>
            <a:r>
              <a:rPr lang="en-US" sz="1400">
                <a:latin typeface="Arial Nova"/>
              </a:rPr>
              <a:t> - </a:t>
            </a:r>
            <a:r>
              <a:rPr lang="en-US" sz="1400" err="1">
                <a:latin typeface="Arial Nova"/>
              </a:rPr>
              <a:t>боится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что</a:t>
            </a:r>
            <a:r>
              <a:rPr lang="en-US" sz="1400">
                <a:latin typeface="Arial Nova"/>
              </a:rPr>
              <a:t> о </a:t>
            </a:r>
            <a:r>
              <a:rPr lang="en-US" sz="1400" err="1">
                <a:latin typeface="Arial Nova"/>
              </a:rPr>
              <a:t>каком-нибудь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мероприятии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забудет</a:t>
            </a:r>
            <a:r>
              <a:rPr lang="en-US" sz="1400">
                <a:latin typeface="Arial Nova"/>
              </a:rPr>
              <a:t> и </a:t>
            </a:r>
            <a:r>
              <a:rPr lang="en-US" sz="1400" err="1">
                <a:latin typeface="Arial Nova"/>
              </a:rPr>
              <a:t>не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вспомнит</a:t>
            </a:r>
            <a:endParaRPr lang="en-US" sz="1400">
              <a:latin typeface="Arial Nov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CE891E-E430-063A-F364-85EFC9BFB4E9}"/>
              </a:ext>
            </a:extLst>
          </p:cNvPr>
          <p:cNvSpPr txBox="1"/>
          <p:nvPr/>
        </p:nvSpPr>
        <p:spPr>
          <a:xfrm>
            <a:off x="4196862" y="113324"/>
            <a:ext cx="4687277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Ценности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: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⁃ </a:t>
            </a:r>
            <a:r>
              <a:rPr lang="en-US" sz="1400" err="1">
                <a:latin typeface="Arial Nova"/>
              </a:rPr>
              <a:t>Простота</a:t>
            </a:r>
            <a:r>
              <a:rPr lang="en-US" sz="1400">
                <a:latin typeface="Arial Nova"/>
              </a:rPr>
              <a:t> в </a:t>
            </a:r>
            <a:r>
              <a:rPr lang="en-US" sz="1400" err="1">
                <a:latin typeface="Arial Nova"/>
              </a:rPr>
              <a:t>использовании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каких-либо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программ</a:t>
            </a:r>
            <a:r>
              <a:rPr lang="en-US" sz="1400">
                <a:latin typeface="Arial Nova"/>
              </a:rPr>
              <a:t>;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⁃ </a:t>
            </a:r>
            <a:r>
              <a:rPr lang="en-US" sz="1400" err="1">
                <a:latin typeface="Arial Nova"/>
              </a:rPr>
              <a:t>Возможность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быстро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найти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нужную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информацию</a:t>
            </a:r>
            <a:r>
              <a:rPr lang="en-US" sz="1400">
                <a:latin typeface="Arial Nova"/>
              </a:rPr>
              <a:t> о </a:t>
            </a:r>
            <a:r>
              <a:rPr lang="en-US" sz="1400" err="1">
                <a:latin typeface="Arial Nova"/>
              </a:rPr>
              <a:t>деятельности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компании</a:t>
            </a:r>
            <a:r>
              <a:rPr lang="en-US" sz="1400">
                <a:latin typeface="Arial Nova"/>
              </a:rPr>
              <a:t>, о </a:t>
            </a:r>
            <a:r>
              <a:rPr lang="en-US" sz="1400" err="1">
                <a:latin typeface="Arial Nova"/>
              </a:rPr>
              <a:t>руководстве</a:t>
            </a:r>
            <a:r>
              <a:rPr lang="en-US" sz="1400">
                <a:latin typeface="Arial Nova"/>
              </a:rPr>
              <a:t>;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⁃ </a:t>
            </a:r>
            <a:r>
              <a:rPr lang="en-US" sz="1400" err="1">
                <a:latin typeface="Arial Nova"/>
              </a:rPr>
              <a:t>Порядок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планомерность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во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всём</a:t>
            </a:r>
            <a:r>
              <a:rPr lang="en-US" sz="1400">
                <a:latin typeface="Arial Nova"/>
              </a:rPr>
              <a:t> (в </a:t>
            </a:r>
            <a:r>
              <a:rPr lang="en-US" sz="1400" err="1">
                <a:latin typeface="Arial Nova"/>
              </a:rPr>
              <a:t>том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числе</a:t>
            </a:r>
            <a:r>
              <a:rPr lang="en-US" sz="1400">
                <a:latin typeface="Arial Nova"/>
              </a:rPr>
              <a:t> в </a:t>
            </a:r>
            <a:r>
              <a:rPr lang="en-US" sz="1400" err="1">
                <a:latin typeface="Arial Nova"/>
              </a:rPr>
              <a:t>проводимых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совещаниях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созвонах</a:t>
            </a:r>
            <a:r>
              <a:rPr lang="en-US" sz="1400">
                <a:latin typeface="Arial Nova"/>
              </a:rPr>
              <a:t> и </a:t>
            </a:r>
            <a:r>
              <a:rPr lang="en-US" sz="1400" err="1">
                <a:latin typeface="Arial Nova"/>
              </a:rPr>
              <a:t>т.д</a:t>
            </a:r>
            <a:r>
              <a:rPr lang="en-US" sz="1400">
                <a:latin typeface="Arial Nova"/>
              </a:rPr>
              <a:t>.);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⁃ </a:t>
            </a:r>
            <a:r>
              <a:rPr lang="en-US" sz="1400" err="1">
                <a:latin typeface="Arial Nova"/>
              </a:rPr>
              <a:t>Возможность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быть</a:t>
            </a:r>
            <a:r>
              <a:rPr lang="en-US" sz="1400">
                <a:latin typeface="Arial Nova"/>
              </a:rPr>
              <a:t> в </a:t>
            </a:r>
            <a:r>
              <a:rPr lang="en-US" sz="1400" err="1">
                <a:latin typeface="Arial Nova"/>
              </a:rPr>
              <a:t>курсе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важных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событий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компании</a:t>
            </a:r>
            <a:r>
              <a:rPr lang="en-US" sz="1400">
                <a:latin typeface="Arial Nova"/>
              </a:rPr>
              <a:t>;</a:t>
            </a:r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9D70AD-41C0-07F3-308C-B97B8E94E461}"/>
              </a:ext>
            </a:extLst>
          </p:cNvPr>
          <p:cNvSpPr txBox="1"/>
          <p:nvPr/>
        </p:nvSpPr>
        <p:spPr>
          <a:xfrm>
            <a:off x="8768862" y="1070709"/>
            <a:ext cx="3427046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Что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видит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:</a:t>
            </a:r>
            <a:br>
              <a:rPr lang="en-US" sz="1400">
                <a:solidFill>
                  <a:srgbClr val="0070C0"/>
                </a:solidFill>
                <a:latin typeface="Arial Nova"/>
              </a:rPr>
            </a:br>
            <a:r>
              <a:rPr lang="en-US" sz="1400">
                <a:latin typeface="Arial Nova"/>
              </a:rPr>
              <a:t>⁃ </a:t>
            </a:r>
            <a:r>
              <a:rPr lang="en-US" sz="1400" err="1">
                <a:latin typeface="Arial Nova"/>
              </a:rPr>
              <a:t>Организацию</a:t>
            </a:r>
            <a:r>
              <a:rPr lang="en-US" sz="1400">
                <a:latin typeface="Arial Nova"/>
              </a:rPr>
              <a:t> - </a:t>
            </a:r>
            <a:r>
              <a:rPr lang="en-US" sz="1400" err="1">
                <a:latin typeface="Arial Nova"/>
              </a:rPr>
              <a:t>большой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отдельный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мир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где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каждый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работает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для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достижения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одной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общей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цели</a:t>
            </a:r>
            <a:r>
              <a:rPr lang="en-US" sz="1400">
                <a:latin typeface="Arial Nova"/>
              </a:rPr>
              <a:t> и </a:t>
            </a:r>
            <a:r>
              <a:rPr lang="en-US" sz="1400" err="1">
                <a:latin typeface="Arial Nova"/>
              </a:rPr>
              <a:t>куда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Наталье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предстоит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вступить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самой</a:t>
            </a:r>
            <a:r>
              <a:rPr lang="en-US" sz="1400">
                <a:latin typeface="Arial Nova"/>
              </a:rPr>
              <a:t>;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⁃ </a:t>
            </a:r>
            <a:r>
              <a:rPr lang="en-US" sz="1400" err="1">
                <a:latin typeface="Arial Nova"/>
              </a:rPr>
              <a:t>Часто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наблюдает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ситуацию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когда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коллега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по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отделу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забывает</a:t>
            </a:r>
            <a:r>
              <a:rPr lang="en-US" sz="1400">
                <a:latin typeface="Arial Nova"/>
              </a:rPr>
              <a:t> о </a:t>
            </a:r>
            <a:r>
              <a:rPr lang="en-US" sz="1400" err="1">
                <a:latin typeface="Arial Nova"/>
              </a:rPr>
              <a:t>том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что</a:t>
            </a:r>
            <a:r>
              <a:rPr lang="en-US" sz="1400">
                <a:latin typeface="Arial Nova"/>
              </a:rPr>
              <a:t> у </a:t>
            </a:r>
            <a:r>
              <a:rPr lang="en-US" sz="1400" err="1">
                <a:latin typeface="Arial Nova"/>
              </a:rPr>
              <a:t>него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срочное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совещание</a:t>
            </a:r>
            <a:r>
              <a:rPr lang="en-US" sz="1400">
                <a:latin typeface="Arial Nova"/>
              </a:rPr>
              <a:t> и </a:t>
            </a:r>
            <a:r>
              <a:rPr lang="en-US" sz="1400" err="1">
                <a:latin typeface="Arial Nova"/>
              </a:rPr>
              <a:t>вспоминает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об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этом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уже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тогда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когда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за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ними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приходит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секретарь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чтобы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напомнить</a:t>
            </a:r>
            <a:r>
              <a:rPr lang="en-US" sz="1400">
                <a:latin typeface="Arial Nova"/>
              </a:rPr>
              <a:t> о </a:t>
            </a:r>
            <a:r>
              <a:rPr lang="en-US" sz="1400" err="1">
                <a:latin typeface="Arial Nova"/>
              </a:rPr>
              <a:t>встрече</a:t>
            </a:r>
            <a:endParaRPr lang="en-US" sz="1400">
              <a:latin typeface="Arial Nov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CECBF3-DFE2-262F-EBBA-60AB447A3985}"/>
              </a:ext>
            </a:extLst>
          </p:cNvPr>
          <p:cNvSpPr txBox="1"/>
          <p:nvPr/>
        </p:nvSpPr>
        <p:spPr>
          <a:xfrm>
            <a:off x="8436708" y="4294554"/>
            <a:ext cx="3700585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Что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слышит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:</a:t>
            </a:r>
            <a:br>
              <a:rPr lang="en-US" sz="1400">
                <a:solidFill>
                  <a:srgbClr val="0070C0"/>
                </a:solidFill>
                <a:latin typeface="Arial Nova"/>
              </a:rPr>
            </a:br>
            <a:r>
              <a:rPr lang="en-US" sz="1400">
                <a:latin typeface="Arial Nova"/>
              </a:rPr>
              <a:t>⁃ </a:t>
            </a:r>
            <a:r>
              <a:rPr lang="en-US" sz="1400" err="1">
                <a:latin typeface="Arial Nova"/>
              </a:rPr>
              <a:t>Обсуждения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коллег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связанные</a:t>
            </a:r>
            <a:r>
              <a:rPr lang="en-US" sz="1400">
                <a:latin typeface="Arial Nova"/>
              </a:rPr>
              <a:t> с </a:t>
            </a:r>
            <a:r>
              <a:rPr lang="en-US" sz="1400" err="1">
                <a:latin typeface="Arial Nova"/>
              </a:rPr>
              <a:t>финансовыми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отчетами</a:t>
            </a:r>
            <a:r>
              <a:rPr lang="en-US" sz="1400">
                <a:latin typeface="Arial Nova"/>
              </a:rPr>
              <a:t>;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⁃ </a:t>
            </a:r>
            <a:r>
              <a:rPr lang="en-US" sz="1400" err="1">
                <a:latin typeface="Arial Nova"/>
              </a:rPr>
              <a:t>Живые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объявления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от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начальника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отдела</a:t>
            </a:r>
            <a:r>
              <a:rPr lang="en-US" sz="1400">
                <a:latin typeface="Arial Nova"/>
              </a:rPr>
              <a:t>;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⁃ </a:t>
            </a:r>
            <a:r>
              <a:rPr lang="en-US" sz="1400" err="1">
                <a:latin typeface="Arial Nova"/>
              </a:rPr>
              <a:t>Большие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голосовые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сообщения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от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коллег</a:t>
            </a:r>
            <a:r>
              <a:rPr lang="en-US" sz="1400">
                <a:latin typeface="Arial Nova"/>
              </a:rPr>
              <a:t> и </a:t>
            </a:r>
            <a:r>
              <a:rPr lang="en-US" sz="1400" err="1">
                <a:latin typeface="Arial Nova"/>
              </a:rPr>
              <a:t>начальства</a:t>
            </a:r>
            <a:r>
              <a:rPr lang="en-US" sz="1400">
                <a:latin typeface="Arial Nova"/>
              </a:rPr>
              <a:t> в </a:t>
            </a:r>
            <a:r>
              <a:rPr lang="en-US" sz="1400" err="1">
                <a:latin typeface="Arial Nova"/>
              </a:rPr>
              <a:t>рабочем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чате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на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самые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разные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темы</a:t>
            </a:r>
            <a:endParaRPr lang="en-US" sz="1400" err="1">
              <a:latin typeface="Arial Nova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749679-BD7D-D963-9424-1B2248EB068A}"/>
              </a:ext>
            </a:extLst>
          </p:cNvPr>
          <p:cNvSpPr txBox="1"/>
          <p:nvPr/>
        </p:nvSpPr>
        <p:spPr>
          <a:xfrm>
            <a:off x="-3908" y="4187092"/>
            <a:ext cx="3915507" cy="24622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400" b="1" i="1">
                <a:solidFill>
                  <a:srgbClr val="0070C0"/>
                </a:solidFill>
                <a:latin typeface="Arial Nova"/>
              </a:rPr>
              <a:t>О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чём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думает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и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что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чувствует</a:t>
            </a:r>
            <a:r>
              <a:rPr lang="en-US" sz="1400">
                <a:latin typeface="Arial Nova"/>
              </a:rPr>
              <a:t>: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⁃ </a:t>
            </a:r>
            <a:r>
              <a:rPr lang="en-US" sz="1400" err="1">
                <a:latin typeface="Arial Nova"/>
              </a:rPr>
              <a:t>Думает</a:t>
            </a:r>
            <a:r>
              <a:rPr lang="en-US" sz="1400">
                <a:latin typeface="Arial Nova"/>
              </a:rPr>
              <a:t> о </a:t>
            </a:r>
            <a:r>
              <a:rPr lang="en-US" sz="1400" err="1">
                <a:latin typeface="Arial Nova"/>
              </a:rPr>
              <a:t>том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чтобы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как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можно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быстрее</a:t>
            </a:r>
            <a:r>
              <a:rPr lang="en-US" sz="1400">
                <a:latin typeface="Arial Nova"/>
              </a:rPr>
              <a:t> и </a:t>
            </a:r>
            <a:r>
              <a:rPr lang="en-US" sz="1400" err="1">
                <a:latin typeface="Arial Nova"/>
              </a:rPr>
              <a:t>эффективнее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влиться</a:t>
            </a:r>
            <a:r>
              <a:rPr lang="en-US" sz="1400">
                <a:latin typeface="Arial Nova"/>
              </a:rPr>
              <a:t> в </a:t>
            </a:r>
            <a:r>
              <a:rPr lang="en-US" sz="1400" err="1">
                <a:latin typeface="Arial Nova"/>
              </a:rPr>
              <a:t>работу</a:t>
            </a:r>
            <a:r>
              <a:rPr lang="en-US" sz="1400">
                <a:latin typeface="Arial Nova"/>
              </a:rPr>
              <a:t> и </a:t>
            </a:r>
            <a:r>
              <a:rPr lang="en-US" sz="1400" err="1">
                <a:latin typeface="Arial Nova"/>
              </a:rPr>
              <a:t>приспособиться</a:t>
            </a:r>
            <a:r>
              <a:rPr lang="en-US" sz="1400">
                <a:latin typeface="Arial Nova"/>
              </a:rPr>
              <a:t> к </a:t>
            </a:r>
            <a:r>
              <a:rPr lang="en-US" sz="1400" err="1">
                <a:latin typeface="Arial Nova"/>
              </a:rPr>
              <a:t>ней</a:t>
            </a:r>
            <a:r>
              <a:rPr lang="en-US" sz="1400">
                <a:latin typeface="Arial Nova"/>
              </a:rPr>
              <a:t>;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⁃ </a:t>
            </a:r>
            <a:r>
              <a:rPr lang="en-US" sz="1400" err="1">
                <a:latin typeface="Arial Nova"/>
              </a:rPr>
              <a:t>Чувствует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тревогу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из-за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неизвестности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на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новом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рабочем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месте</a:t>
            </a:r>
            <a:r>
              <a:rPr lang="en-US" sz="1400">
                <a:latin typeface="Arial Nova"/>
              </a:rPr>
              <a:t>;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⁃ </a:t>
            </a:r>
            <a:r>
              <a:rPr lang="en-US" sz="1400" err="1">
                <a:latin typeface="Arial Nova"/>
              </a:rPr>
              <a:t>Боится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выполнить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свою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работу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плохо</a:t>
            </a:r>
            <a:r>
              <a:rPr lang="en-US" sz="1400">
                <a:latin typeface="Arial Nova"/>
              </a:rPr>
              <a:t>;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⁃ </a:t>
            </a:r>
            <a:r>
              <a:rPr lang="en-US" sz="1400" err="1">
                <a:latin typeface="Arial Nova"/>
              </a:rPr>
              <a:t>Думает</a:t>
            </a:r>
            <a:r>
              <a:rPr lang="en-US" sz="1400">
                <a:latin typeface="Arial Nova"/>
              </a:rPr>
              <a:t> о </a:t>
            </a:r>
            <a:r>
              <a:rPr lang="en-US" sz="1400" err="1">
                <a:latin typeface="Arial Nova"/>
              </a:rPr>
              <a:t>том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чтобы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почитать</a:t>
            </a:r>
            <a:r>
              <a:rPr lang="en-US" sz="1400">
                <a:latin typeface="Arial Nova"/>
              </a:rPr>
              <a:t> в </a:t>
            </a:r>
            <a:r>
              <a:rPr lang="en-US" sz="1400" err="1">
                <a:latin typeface="Arial Nova"/>
              </a:rPr>
              <a:t>интернете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побольше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информации</a:t>
            </a:r>
            <a:r>
              <a:rPr lang="en-US" sz="1400">
                <a:latin typeface="Arial Nova"/>
              </a:rPr>
              <a:t> о </a:t>
            </a:r>
            <a:r>
              <a:rPr lang="en-US" sz="1400" err="1">
                <a:latin typeface="Arial Nova"/>
              </a:rPr>
              <a:t>своей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компании</a:t>
            </a:r>
            <a:r>
              <a:rPr lang="en-US" sz="1400">
                <a:latin typeface="Arial Nova"/>
              </a:rPr>
              <a:t>;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⁃ «</a:t>
            </a:r>
            <a:r>
              <a:rPr lang="en-US" sz="1400" err="1">
                <a:latin typeface="Arial Nova"/>
              </a:rPr>
              <a:t>Где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здесь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можно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пообедать</a:t>
            </a:r>
            <a:r>
              <a:rPr lang="en-US" sz="1400">
                <a:latin typeface="Arial Nova"/>
              </a:rPr>
              <a:t>?» :)</a:t>
            </a:r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91BF99-BB8F-4328-5260-9E01506221AF}"/>
              </a:ext>
            </a:extLst>
          </p:cNvPr>
          <p:cNvSpPr txBox="1"/>
          <p:nvPr/>
        </p:nvSpPr>
        <p:spPr>
          <a:xfrm>
            <a:off x="4275015" y="4792784"/>
            <a:ext cx="3866660" cy="20215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sz="1400" b="1" i="1">
                <a:solidFill>
                  <a:srgbClr val="0070C0"/>
                </a:solidFill>
                <a:latin typeface="Arial Nova"/>
              </a:rPr>
              <a:t>О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чём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говорит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и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что</a:t>
            </a:r>
            <a:r>
              <a:rPr lang="en-US" sz="1400" b="1" i="1">
                <a:solidFill>
                  <a:srgbClr val="0070C0"/>
                </a:solidFill>
                <a:latin typeface="Arial Nova"/>
              </a:rPr>
              <a:t> </a:t>
            </a:r>
            <a:r>
              <a:rPr lang="en-US" sz="1400" b="1" i="1" err="1">
                <a:solidFill>
                  <a:srgbClr val="0070C0"/>
                </a:solidFill>
                <a:latin typeface="Arial Nova"/>
              </a:rPr>
              <a:t>делает</a:t>
            </a:r>
            <a:r>
              <a:rPr lang="en-US" sz="1400">
                <a:latin typeface="Arial Nova"/>
              </a:rPr>
              <a:t>: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⁃ </a:t>
            </a:r>
            <a:r>
              <a:rPr lang="en-US" sz="1400" err="1">
                <a:latin typeface="Arial Nova"/>
              </a:rPr>
              <a:t>Знакомится</a:t>
            </a:r>
            <a:r>
              <a:rPr lang="en-US" sz="1400">
                <a:latin typeface="Arial Nova"/>
              </a:rPr>
              <a:t> с </a:t>
            </a:r>
            <a:r>
              <a:rPr lang="en-US" sz="1400" err="1">
                <a:latin typeface="Arial Nova"/>
              </a:rPr>
              <a:t>коллегами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расспрашивает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их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об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организации</a:t>
            </a:r>
            <a:r>
              <a:rPr lang="en-US" sz="1400">
                <a:latin typeface="Arial Nova"/>
              </a:rPr>
              <a:t> и </a:t>
            </a:r>
            <a:r>
              <a:rPr lang="en-US" sz="1400" err="1">
                <a:latin typeface="Arial Nova"/>
              </a:rPr>
              <a:t>культуре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коллектива</a:t>
            </a:r>
            <a:r>
              <a:rPr lang="en-US" sz="1400">
                <a:latin typeface="Arial Nova"/>
              </a:rPr>
              <a:t>;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⁃ </a:t>
            </a:r>
            <a:r>
              <a:rPr lang="en-US" sz="1400" err="1">
                <a:latin typeface="Arial Nova"/>
              </a:rPr>
              <a:t>Исследует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территорию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запоминает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где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что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находится</a:t>
            </a:r>
            <a:r>
              <a:rPr lang="en-US" sz="1400">
                <a:latin typeface="Arial Nova"/>
              </a:rPr>
              <a:t>, </a:t>
            </a:r>
            <a:r>
              <a:rPr lang="en-US" sz="1400" err="1">
                <a:latin typeface="Arial Nova"/>
              </a:rPr>
              <a:t>тратит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на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это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много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времени</a:t>
            </a:r>
            <a:r>
              <a:rPr lang="en-US" sz="1400">
                <a:latin typeface="Arial Nova"/>
              </a:rPr>
              <a:t>;</a:t>
            </a:r>
            <a:br>
              <a:rPr lang="en-US" sz="1400">
                <a:latin typeface="Arial Nova"/>
              </a:rPr>
            </a:br>
            <a:r>
              <a:rPr lang="en-US" sz="1400">
                <a:latin typeface="Arial Nova"/>
              </a:rPr>
              <a:t>⁃ </a:t>
            </a:r>
            <a:r>
              <a:rPr lang="en-US" sz="1400" err="1">
                <a:latin typeface="Arial Nova"/>
              </a:rPr>
              <a:t>Часто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обращается</a:t>
            </a:r>
            <a:r>
              <a:rPr lang="en-US" sz="1400">
                <a:latin typeface="Arial Nova"/>
              </a:rPr>
              <a:t> к </a:t>
            </a:r>
            <a:r>
              <a:rPr lang="en-US" sz="1400" err="1">
                <a:latin typeface="Arial Nova"/>
              </a:rPr>
              <a:t>руководителю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по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всем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возникающим</a:t>
            </a:r>
            <a:r>
              <a:rPr lang="en-US" sz="1400">
                <a:latin typeface="Arial Nova"/>
              </a:rPr>
              <a:t> </a:t>
            </a:r>
            <a:r>
              <a:rPr lang="en-US" sz="1400" err="1">
                <a:latin typeface="Arial Nova"/>
              </a:rPr>
              <a:t>вопросам</a:t>
            </a:r>
            <a:endParaRPr lang="en-US" sz="1400">
              <a:latin typeface="Arial Nova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6E0568E-9AF9-7BEF-5082-82CDB474FE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76" r="12635" b="11956"/>
          <a:stretch/>
        </p:blipFill>
        <p:spPr>
          <a:xfrm>
            <a:off x="4763985" y="2267284"/>
            <a:ext cx="2732945" cy="1966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164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7E53DA82-1FD2-F8F6-0567-00818EBBF5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07" t="50591" r="47345" b="-39"/>
          <a:stretch/>
        </p:blipFill>
        <p:spPr>
          <a:xfrm rot="10800000">
            <a:off x="3603" y="4993243"/>
            <a:ext cx="4765283" cy="1864709"/>
          </a:xfrm>
          <a:prstGeom prst="rect">
            <a:avLst/>
          </a:prstGeom>
        </p:spPr>
      </p:pic>
      <p:pic>
        <p:nvPicPr>
          <p:cNvPr id="10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0A52CE84-3F93-6DE9-D02F-8F8821E285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07" t="50591" r="47345" b="-39"/>
          <a:stretch/>
        </p:blipFill>
        <p:spPr>
          <a:xfrm rot="10800000" flipH="1">
            <a:off x="6852331" y="4983599"/>
            <a:ext cx="5343273" cy="18647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58195C-31B3-06B4-431B-4F16E55222C9}"/>
              </a:ext>
            </a:extLst>
          </p:cNvPr>
          <p:cNvSpPr txBox="1"/>
          <p:nvPr/>
        </p:nvSpPr>
        <p:spPr>
          <a:xfrm>
            <a:off x="3431894" y="2332299"/>
            <a:ext cx="5714034" cy="141577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 err="1">
                <a:latin typeface="Arial Nova"/>
              </a:rPr>
              <a:t>Возможность</a:t>
            </a:r>
            <a:r>
              <a:rPr lang="en-US" i="1">
                <a:latin typeface="Arial Nova"/>
              </a:rPr>
              <a:t> </a:t>
            </a:r>
            <a:r>
              <a:rPr lang="en-US" i="1" err="1">
                <a:latin typeface="Arial Nova"/>
              </a:rPr>
              <a:t>быстро</a:t>
            </a:r>
            <a:r>
              <a:rPr lang="en-US" i="1">
                <a:latin typeface="Arial Nova"/>
              </a:rPr>
              <a:t> </a:t>
            </a:r>
            <a:r>
              <a:rPr lang="en-US" i="1" err="1">
                <a:latin typeface="Arial Nova"/>
              </a:rPr>
              <a:t>узнать</a:t>
            </a:r>
            <a:r>
              <a:rPr lang="en-US" i="1">
                <a:latin typeface="Arial Nova"/>
              </a:rPr>
              <a:t> </a:t>
            </a:r>
            <a:r>
              <a:rPr lang="en-US" i="1" err="1">
                <a:latin typeface="Arial Nova"/>
              </a:rPr>
              <a:t>всю</a:t>
            </a:r>
            <a:r>
              <a:rPr lang="en-US" i="1">
                <a:latin typeface="Arial Nova"/>
              </a:rPr>
              <a:t> </a:t>
            </a:r>
            <a:r>
              <a:rPr lang="en-US" i="1" err="1">
                <a:latin typeface="Arial Nova"/>
              </a:rPr>
              <a:t>важную</a:t>
            </a:r>
            <a:r>
              <a:rPr lang="en-US" i="1">
                <a:latin typeface="Arial Nova"/>
              </a:rPr>
              <a:t> </a:t>
            </a:r>
            <a:r>
              <a:rPr lang="en-US" i="1" err="1">
                <a:latin typeface="Arial Nova"/>
              </a:rPr>
              <a:t>информацию</a:t>
            </a:r>
            <a:r>
              <a:rPr lang="en-US" i="1">
                <a:latin typeface="Arial Nova"/>
              </a:rPr>
              <a:t> о </a:t>
            </a:r>
            <a:r>
              <a:rPr lang="en-US" i="1" err="1">
                <a:latin typeface="Arial Nova"/>
              </a:rPr>
              <a:t>компании</a:t>
            </a:r>
            <a:r>
              <a:rPr lang="en-US" i="1">
                <a:latin typeface="Arial Nova"/>
              </a:rPr>
              <a:t> в </a:t>
            </a:r>
            <a:r>
              <a:rPr lang="en-US" i="1" err="1">
                <a:latin typeface="Arial Nova"/>
              </a:rPr>
              <a:t>одном</a:t>
            </a:r>
            <a:r>
              <a:rPr lang="en-US" i="1">
                <a:latin typeface="Arial Nova"/>
              </a:rPr>
              <a:t> </a:t>
            </a:r>
            <a:r>
              <a:rPr lang="en-US" i="1" err="1">
                <a:latin typeface="Arial Nova"/>
              </a:rPr>
              <a:t>месте</a:t>
            </a:r>
            <a:r>
              <a:rPr lang="en-US" i="1">
                <a:latin typeface="Arial Nova"/>
              </a:rPr>
              <a:t> с </a:t>
            </a:r>
            <a:r>
              <a:rPr lang="en-US" i="1" err="1">
                <a:latin typeface="Arial Nova"/>
              </a:rPr>
              <a:t>помощью</a:t>
            </a:r>
            <a:r>
              <a:rPr lang="en-US" i="1">
                <a:latin typeface="Arial Nova"/>
              </a:rPr>
              <a:t> </a:t>
            </a:r>
            <a:r>
              <a:rPr lang="en-US" i="1" err="1">
                <a:latin typeface="Arial Nova"/>
              </a:rPr>
              <a:t>адаптационного</a:t>
            </a:r>
            <a:r>
              <a:rPr lang="en-US" i="1">
                <a:latin typeface="Arial Nova"/>
              </a:rPr>
              <a:t> </a:t>
            </a:r>
            <a:r>
              <a:rPr lang="en-US" i="1" err="1">
                <a:latin typeface="Arial Nova"/>
              </a:rPr>
              <a:t>чат-бота</a:t>
            </a:r>
            <a:r>
              <a:rPr lang="en-US" i="1">
                <a:latin typeface="Arial Nova"/>
              </a:rPr>
              <a:t> </a:t>
            </a:r>
            <a:endParaRPr lang="en-US" i="1">
              <a:latin typeface="Arial Nova"/>
              <a:ea typeface="Calibri"/>
              <a:cs typeface="Calibri"/>
            </a:endParaRPr>
          </a:p>
          <a:p>
            <a:br>
              <a:rPr lang="en-US" sz="1400"/>
            </a:br>
            <a:endParaRPr lang="en-US" i="1">
              <a:latin typeface="Arial Nova"/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AD146B-9B53-F520-138D-7532836853D6}"/>
              </a:ext>
            </a:extLst>
          </p:cNvPr>
          <p:cNvSpPr txBox="1"/>
          <p:nvPr/>
        </p:nvSpPr>
        <p:spPr>
          <a:xfrm>
            <a:off x="3374020" y="4242122"/>
            <a:ext cx="583942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 err="1">
                <a:latin typeface="Arial Nova"/>
              </a:rPr>
              <a:t>Удобную</a:t>
            </a:r>
            <a:r>
              <a:rPr lang="en-US" i="1">
                <a:latin typeface="Arial Nova"/>
              </a:rPr>
              <a:t> и </a:t>
            </a:r>
            <a:r>
              <a:rPr lang="en-US" i="1" err="1">
                <a:latin typeface="Arial Nova"/>
              </a:rPr>
              <a:t>простую</a:t>
            </a:r>
            <a:r>
              <a:rPr lang="en-US" i="1">
                <a:latin typeface="Arial Nova"/>
              </a:rPr>
              <a:t> </a:t>
            </a:r>
            <a:r>
              <a:rPr lang="en-US" i="1" err="1">
                <a:latin typeface="Arial Nova"/>
              </a:rPr>
              <a:t>систему</a:t>
            </a:r>
            <a:r>
              <a:rPr lang="en-US" i="1">
                <a:latin typeface="Arial Nova"/>
              </a:rPr>
              <a:t> </a:t>
            </a:r>
            <a:r>
              <a:rPr lang="en-US" i="1" err="1">
                <a:latin typeface="Arial Nova"/>
              </a:rPr>
              <a:t>получения</a:t>
            </a:r>
            <a:r>
              <a:rPr lang="en-US" i="1">
                <a:latin typeface="Arial Nova"/>
              </a:rPr>
              <a:t> </a:t>
            </a:r>
            <a:r>
              <a:rPr lang="en-US" i="1" err="1">
                <a:latin typeface="Arial Nova"/>
              </a:rPr>
              <a:t>уведомлений</a:t>
            </a:r>
            <a:r>
              <a:rPr lang="en-US" i="1">
                <a:latin typeface="Arial Nova"/>
              </a:rPr>
              <a:t> </a:t>
            </a:r>
            <a:r>
              <a:rPr lang="en-US" i="1" err="1">
                <a:latin typeface="Arial Nova"/>
              </a:rPr>
              <a:t>обо</a:t>
            </a:r>
            <a:r>
              <a:rPr lang="en-US" i="1">
                <a:latin typeface="Arial Nova"/>
              </a:rPr>
              <a:t> </a:t>
            </a:r>
            <a:r>
              <a:rPr lang="en-US" i="1" err="1">
                <a:latin typeface="Arial Nova"/>
              </a:rPr>
              <a:t>всех</a:t>
            </a:r>
            <a:r>
              <a:rPr lang="en-US" i="1">
                <a:latin typeface="Arial Nova"/>
              </a:rPr>
              <a:t> </a:t>
            </a:r>
            <a:r>
              <a:rPr lang="en-US" i="1" err="1">
                <a:latin typeface="Arial Nova"/>
              </a:rPr>
              <a:t>проводимых</a:t>
            </a:r>
            <a:r>
              <a:rPr lang="en-US" i="1">
                <a:latin typeface="Arial Nova"/>
              </a:rPr>
              <a:t> </a:t>
            </a:r>
            <a:r>
              <a:rPr lang="en-US" i="1" err="1">
                <a:latin typeface="Arial Nova"/>
              </a:rPr>
              <a:t>рабочих</a:t>
            </a:r>
            <a:r>
              <a:rPr lang="en-US" i="1">
                <a:latin typeface="Arial Nova"/>
              </a:rPr>
              <a:t> </a:t>
            </a:r>
            <a:r>
              <a:rPr lang="en-US" i="1" err="1">
                <a:latin typeface="Arial Nova"/>
              </a:rPr>
              <a:t>встречах</a:t>
            </a:r>
            <a:r>
              <a:rPr lang="en-US" i="1">
                <a:latin typeface="Arial Nova"/>
              </a:rPr>
              <a:t> в </a:t>
            </a:r>
            <a:r>
              <a:rPr lang="en-US" i="1" err="1">
                <a:latin typeface="Arial Nova"/>
              </a:rPr>
              <a:t>компании</a:t>
            </a:r>
            <a:r>
              <a:rPr lang="en-US" i="1">
                <a:latin typeface="Arial Nova"/>
              </a:rPr>
              <a:t> ​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2FCE69-D92E-95D5-869E-9B64EF690B0F}"/>
              </a:ext>
            </a:extLst>
          </p:cNvPr>
          <p:cNvSpPr txBox="1"/>
          <p:nvPr/>
        </p:nvSpPr>
        <p:spPr>
          <a:xfrm>
            <a:off x="3279494" y="385822"/>
            <a:ext cx="6018834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i="1" err="1">
                <a:latin typeface="Verdana Pro"/>
                <a:ea typeface="Calibri"/>
                <a:cs typeface="Calibri"/>
              </a:rPr>
              <a:t>Что</a:t>
            </a:r>
            <a:r>
              <a:rPr lang="en-US" sz="2400" b="1" i="1">
                <a:latin typeface="Verdana Pro"/>
                <a:ea typeface="Calibri"/>
                <a:cs typeface="Calibri"/>
              </a:rPr>
              <a:t> </a:t>
            </a:r>
            <a:r>
              <a:rPr lang="en-US" sz="2400" b="1" i="1" err="1">
                <a:latin typeface="Verdana Pro"/>
                <a:ea typeface="Calibri"/>
                <a:cs typeface="Calibri"/>
              </a:rPr>
              <a:t>получит</a:t>
            </a:r>
            <a:r>
              <a:rPr lang="en-US" sz="2400" b="1" i="1">
                <a:latin typeface="Verdana Pro"/>
                <a:ea typeface="Calibri"/>
                <a:cs typeface="Calibri"/>
              </a:rPr>
              <a:t> </a:t>
            </a:r>
            <a:r>
              <a:rPr lang="en-US" sz="2400" b="1" i="1" err="1">
                <a:latin typeface="Verdana Pro"/>
                <a:ea typeface="Calibri"/>
                <a:cs typeface="Calibri"/>
              </a:rPr>
              <a:t>Наталья</a:t>
            </a:r>
            <a:r>
              <a:rPr lang="en-US" sz="2400" b="1" i="1">
                <a:latin typeface="Verdana Pro"/>
                <a:ea typeface="Calibri"/>
                <a:cs typeface="Calibri"/>
              </a:rPr>
              <a:t> </a:t>
            </a:r>
            <a:r>
              <a:rPr lang="en-US" sz="2400" b="1" i="1" err="1">
                <a:latin typeface="Verdana Pro"/>
                <a:ea typeface="Calibri"/>
                <a:cs typeface="Calibri"/>
              </a:rPr>
              <a:t>благодаря</a:t>
            </a:r>
            <a:r>
              <a:rPr lang="en-US" sz="2400" b="1" i="1">
                <a:latin typeface="Verdana Pro"/>
                <a:ea typeface="Calibri"/>
                <a:cs typeface="Calibri"/>
              </a:rPr>
              <a:t> </a:t>
            </a:r>
            <a:r>
              <a:rPr lang="en-US" sz="2400" b="1" i="1" err="1">
                <a:solidFill>
                  <a:srgbClr val="0070C0"/>
                </a:solidFill>
                <a:latin typeface="Verdana Pro"/>
                <a:ea typeface="Calibri"/>
                <a:cs typeface="Calibri"/>
              </a:rPr>
              <a:t>Humaster</a:t>
            </a:r>
            <a:r>
              <a:rPr lang="en-US" sz="2400" b="1" i="1">
                <a:latin typeface="Verdana Pro"/>
                <a:ea typeface="Calibri"/>
                <a:cs typeface="Calibri"/>
              </a:rPr>
              <a:t>?</a:t>
            </a:r>
            <a:endParaRPr lang="en-US" sz="2000">
              <a:latin typeface="Verdana Pro"/>
            </a:endParaRPr>
          </a:p>
        </p:txBody>
      </p:sp>
      <p:pic>
        <p:nvPicPr>
          <p:cNvPr id="6" name="Graphic 5" descr="Пузырь с сообщением чата со сплошной заливкой">
            <a:extLst>
              <a:ext uri="{FF2B5EF4-FFF2-40B4-BE49-F238E27FC236}">
                <a16:creationId xmlns:a16="http://schemas.microsoft.com/office/drawing/2014/main" id="{E81407C7-9717-EE08-AE7C-878F75CCE2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97431" y="2021635"/>
            <a:ext cx="441767" cy="432122"/>
          </a:xfrm>
          <a:prstGeom prst="rect">
            <a:avLst/>
          </a:prstGeom>
        </p:spPr>
      </p:pic>
      <p:pic>
        <p:nvPicPr>
          <p:cNvPr id="8" name="Graphic 7" descr="Звонок со сплошной заливкой">
            <a:extLst>
              <a:ext uri="{FF2B5EF4-FFF2-40B4-BE49-F238E27FC236}">
                <a16:creationId xmlns:a16="http://schemas.microsoft.com/office/drawing/2014/main" id="{B428975E-E260-C0B8-1C32-4A55A4AA10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69977" y="4613402"/>
            <a:ext cx="470703" cy="42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539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D44F4A02-1954-75D0-C9D5-C35C6133AE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20" t="50472" r="20309" b="1769"/>
          <a:stretch/>
        </p:blipFill>
        <p:spPr>
          <a:xfrm rot="5400000">
            <a:off x="7805743" y="2437996"/>
            <a:ext cx="6824397" cy="1950082"/>
          </a:xfrm>
          <a:prstGeom prst="rect">
            <a:avLst/>
          </a:prstGeom>
        </p:spPr>
      </p:pic>
      <p:pic>
        <p:nvPicPr>
          <p:cNvPr id="12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54E3623F-0F22-7379-F0BF-A0D38C8422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20" t="50472" r="20309" b="1769"/>
          <a:stretch/>
        </p:blipFill>
        <p:spPr>
          <a:xfrm rot="16200000">
            <a:off x="-2436725" y="2467685"/>
            <a:ext cx="6824397" cy="19500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39FA41-0814-A4A6-2852-D92887BB6FDD}"/>
              </a:ext>
            </a:extLst>
          </p:cNvPr>
          <p:cNvSpPr txBox="1"/>
          <p:nvPr/>
        </p:nvSpPr>
        <p:spPr>
          <a:xfrm>
            <a:off x="3088244" y="720915"/>
            <a:ext cx="6011704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i="1" err="1">
                <a:latin typeface="Verdana Pro"/>
              </a:rPr>
              <a:t>Какие</a:t>
            </a:r>
            <a:r>
              <a:rPr lang="en-US" sz="2400" b="1" i="1">
                <a:latin typeface="Verdana Pro"/>
              </a:rPr>
              <a:t> </a:t>
            </a:r>
            <a:r>
              <a:rPr lang="en-US" sz="2400" b="1" i="1" err="1">
                <a:latin typeface="Verdana Pro"/>
              </a:rPr>
              <a:t>гипотезы</a:t>
            </a:r>
            <a:r>
              <a:rPr lang="en-US" sz="2400" b="1" i="1">
                <a:latin typeface="Verdana Pro"/>
              </a:rPr>
              <a:t> </a:t>
            </a:r>
            <a:r>
              <a:rPr lang="en-US" sz="2400" b="1" i="1" err="1">
                <a:latin typeface="Verdana Pro"/>
              </a:rPr>
              <a:t>мы</a:t>
            </a:r>
            <a:r>
              <a:rPr lang="en-US" sz="2400" b="1" i="1">
                <a:latin typeface="Verdana Pro"/>
              </a:rPr>
              <a:t> </a:t>
            </a:r>
            <a:r>
              <a:rPr lang="en-US" sz="2400" b="1" i="1" err="1">
                <a:latin typeface="Verdana Pro"/>
              </a:rPr>
              <a:t>проверяем</a:t>
            </a:r>
            <a:r>
              <a:rPr lang="en-US" sz="2400" b="1" i="1">
                <a:latin typeface="Verdana Pro"/>
              </a:rPr>
              <a:t>?</a:t>
            </a:r>
          </a:p>
          <a:p>
            <a:pPr algn="ctr"/>
            <a:endParaRPr lang="en-US" sz="1400" i="1">
              <a:latin typeface="Verdana Pro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0837EB-EED1-D572-CF60-CEE24217ACF9}"/>
              </a:ext>
            </a:extLst>
          </p:cNvPr>
          <p:cNvSpPr txBox="1"/>
          <p:nvPr/>
        </p:nvSpPr>
        <p:spPr>
          <a:xfrm>
            <a:off x="1420090" y="1606138"/>
            <a:ext cx="934093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 err="1">
                <a:latin typeface="Arial Nova"/>
                <a:cs typeface="Calibri"/>
              </a:rPr>
              <a:t>Как</a:t>
            </a:r>
            <a:r>
              <a:rPr lang="en-US" i="1">
                <a:latin typeface="Arial Nova"/>
                <a:cs typeface="Calibri"/>
              </a:rPr>
              <a:t> </a:t>
            </a:r>
            <a:r>
              <a:rPr lang="en-US" i="1" err="1">
                <a:latin typeface="Arial Nova"/>
                <a:cs typeface="Calibri"/>
              </a:rPr>
              <a:t>долго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Вы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работаете</a:t>
            </a:r>
            <a:r>
              <a:rPr lang="en-US" i="1">
                <a:latin typeface="Arial Nova"/>
                <a:cs typeface="Calibri"/>
              </a:rPr>
              <a:t> в </a:t>
            </a:r>
            <a:r>
              <a:rPr lang="en-US" i="1" err="1">
                <a:latin typeface="Arial Nova"/>
                <a:cs typeface="Calibri"/>
              </a:rPr>
              <a:t>компании</a:t>
            </a:r>
            <a:r>
              <a:rPr lang="en-US" i="1">
                <a:latin typeface="Arial Nova"/>
                <a:cs typeface="Calibri"/>
              </a:rPr>
              <a:t>?</a:t>
            </a:r>
            <a:endParaRPr lang="en-US" i="1">
              <a:latin typeface="Arial Nova"/>
              <a:cs typeface="Arial"/>
            </a:endParaRPr>
          </a:p>
          <a:p>
            <a:pPr algn="ctr"/>
            <a:endParaRPr lang="en-US" i="1">
              <a:latin typeface="Arial"/>
              <a:ea typeface="Calibri"/>
              <a:cs typeface="Calibri"/>
            </a:endParaRPr>
          </a:p>
          <a:p>
            <a:pPr algn="ctr"/>
            <a:endParaRPr lang="en-US" i="1">
              <a:latin typeface="Arial Nova"/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7A4B44-7F09-8E0F-7792-161F734C32ED}"/>
              </a:ext>
            </a:extLst>
          </p:cNvPr>
          <p:cNvSpPr txBox="1"/>
          <p:nvPr/>
        </p:nvSpPr>
        <p:spPr>
          <a:xfrm>
            <a:off x="1362693" y="2215737"/>
            <a:ext cx="945572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 err="1">
                <a:latin typeface="Arial Nova"/>
                <a:cs typeface="Calibri"/>
              </a:rPr>
              <a:t>Оцените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от</a:t>
            </a:r>
            <a:r>
              <a:rPr lang="en-US" i="1">
                <a:latin typeface="Arial Nova"/>
                <a:cs typeface="Calibri"/>
              </a:rPr>
              <a:t> 1 </a:t>
            </a:r>
            <a:r>
              <a:rPr lang="en-US" i="1" err="1">
                <a:latin typeface="Arial Nova"/>
                <a:cs typeface="Calibri"/>
              </a:rPr>
              <a:t>до</a:t>
            </a:r>
            <a:r>
              <a:rPr lang="en-US" i="1">
                <a:latin typeface="Arial Nova"/>
                <a:cs typeface="Calibri"/>
              </a:rPr>
              <a:t> 5, </a:t>
            </a:r>
            <a:r>
              <a:rPr lang="en-US" i="1" err="1">
                <a:latin typeface="Arial Nova"/>
                <a:cs typeface="Calibri"/>
              </a:rPr>
              <a:t>насколько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хорошо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Вы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знаете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корпоративную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культуру</a:t>
            </a:r>
            <a:r>
              <a:rPr lang="en-US" i="1">
                <a:latin typeface="Arial Nova"/>
                <a:cs typeface="Calibri"/>
              </a:rPr>
              <a:t> (</a:t>
            </a:r>
            <a:r>
              <a:rPr lang="en-US" i="1" err="1">
                <a:latin typeface="Arial Nova"/>
                <a:cs typeface="Calibri"/>
              </a:rPr>
              <a:t>ценности</a:t>
            </a:r>
            <a:r>
              <a:rPr lang="en-US" i="1">
                <a:latin typeface="Arial Nova"/>
                <a:cs typeface="Calibri"/>
              </a:rPr>
              <a:t>, </a:t>
            </a:r>
            <a:r>
              <a:rPr lang="en-US" i="1" err="1">
                <a:latin typeface="Arial Nova"/>
                <a:cs typeface="Calibri"/>
              </a:rPr>
              <a:t>традиции</a:t>
            </a:r>
            <a:r>
              <a:rPr lang="en-US" i="1">
                <a:latin typeface="Arial Nova"/>
                <a:cs typeface="Calibri"/>
              </a:rPr>
              <a:t>, </a:t>
            </a:r>
            <a:r>
              <a:rPr lang="en-US" i="1" err="1">
                <a:latin typeface="Arial Nova"/>
                <a:cs typeface="Calibri"/>
              </a:rPr>
              <a:t>обычаи</a:t>
            </a:r>
            <a:r>
              <a:rPr lang="en-US" i="1">
                <a:latin typeface="Arial Nova"/>
                <a:cs typeface="Calibri"/>
              </a:rPr>
              <a:t>), </a:t>
            </a:r>
            <a:r>
              <a:rPr lang="en-US" i="1" err="1">
                <a:latin typeface="Arial Nova"/>
                <a:cs typeface="Calibri"/>
              </a:rPr>
              <a:t>вид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взаимоотношений</a:t>
            </a:r>
            <a:r>
              <a:rPr lang="en-US" i="1">
                <a:latin typeface="Arial Nova"/>
                <a:cs typeface="Calibri"/>
              </a:rPr>
              <a:t> с </a:t>
            </a:r>
            <a:r>
              <a:rPr lang="en-US" i="1" err="1">
                <a:latin typeface="Arial Nova"/>
                <a:cs typeface="Calibri"/>
              </a:rPr>
              <a:t>сотрудниками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Вашей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компании</a:t>
            </a:r>
            <a:r>
              <a:rPr lang="en-US" i="1">
                <a:latin typeface="Arial Nova"/>
                <a:cs typeface="Calibri"/>
              </a:rPr>
              <a:t>.</a:t>
            </a:r>
          </a:p>
          <a:p>
            <a:pPr algn="ctr"/>
            <a:endParaRPr lang="en-US" i="1">
              <a:latin typeface="Arial Nova"/>
              <a:ea typeface="Calibri"/>
              <a:cs typeface="Calibri"/>
            </a:endParaRPr>
          </a:p>
          <a:p>
            <a:pPr algn="ctr"/>
            <a:endParaRPr lang="en-US" i="1">
              <a:latin typeface="Arial Nova"/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C62FB3-4B48-AC15-7119-2056307BC596}"/>
              </a:ext>
            </a:extLst>
          </p:cNvPr>
          <p:cNvSpPr txBox="1"/>
          <p:nvPr/>
        </p:nvSpPr>
        <p:spPr>
          <a:xfrm>
            <a:off x="1060860" y="3141021"/>
            <a:ext cx="10038607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 err="1">
                <a:latin typeface="Arial Nova"/>
                <a:cs typeface="Calibri"/>
              </a:rPr>
              <a:t>Вы</a:t>
            </a:r>
            <a:r>
              <a:rPr lang="en-US" i="1">
                <a:latin typeface="Arial Nova"/>
                <a:cs typeface="Calibri"/>
              </a:rPr>
              <a:t> </a:t>
            </a:r>
            <a:r>
              <a:rPr lang="en-US" i="1" err="1">
                <a:latin typeface="Arial Nova"/>
                <a:cs typeface="Calibri"/>
              </a:rPr>
              <a:t>быстро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находите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ответы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на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все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возникающие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вопросы</a:t>
            </a:r>
            <a:r>
              <a:rPr lang="en-US" i="1">
                <a:latin typeface="Arial Nova"/>
                <a:cs typeface="Calibri"/>
              </a:rPr>
              <a:t>?</a:t>
            </a:r>
          </a:p>
          <a:p>
            <a:pPr algn="ctr"/>
            <a:endParaRPr lang="en-US">
              <a:ea typeface="Calibri"/>
              <a:cs typeface="Calibri"/>
            </a:endParaRPr>
          </a:p>
          <a:p>
            <a:pPr algn="ctr"/>
            <a:endParaRPr lang="en-US" i="1">
              <a:latin typeface="Arial Nova"/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B485D6-8E46-B82C-65D2-63BA70549740}"/>
              </a:ext>
            </a:extLst>
          </p:cNvPr>
          <p:cNvSpPr txBox="1"/>
          <p:nvPr/>
        </p:nvSpPr>
        <p:spPr>
          <a:xfrm>
            <a:off x="1870363" y="3811978"/>
            <a:ext cx="844038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 err="1">
                <a:latin typeface="Arial Nova"/>
                <a:cs typeface="Calibri"/>
              </a:rPr>
              <a:t>Были</a:t>
            </a:r>
            <a:r>
              <a:rPr lang="en-US" i="1">
                <a:latin typeface="Arial Nova"/>
                <a:cs typeface="Calibri"/>
              </a:rPr>
              <a:t> </a:t>
            </a:r>
            <a:r>
              <a:rPr lang="en-US" i="1" err="1">
                <a:latin typeface="Arial Nova"/>
                <a:cs typeface="Calibri"/>
              </a:rPr>
              <a:t>ли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ситуации</a:t>
            </a:r>
            <a:r>
              <a:rPr lang="en-US" i="1">
                <a:latin typeface="Arial Nova"/>
                <a:cs typeface="Calibri"/>
              </a:rPr>
              <a:t>, </a:t>
            </a:r>
            <a:r>
              <a:rPr lang="en-US" i="1" err="1">
                <a:latin typeface="Arial Nova"/>
                <a:cs typeface="Calibri"/>
              </a:rPr>
              <a:t>что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Вы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пропускали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совещание</a:t>
            </a:r>
            <a:r>
              <a:rPr lang="en-US" i="1">
                <a:latin typeface="Arial Nova"/>
                <a:cs typeface="Calibri"/>
              </a:rPr>
              <a:t>, </a:t>
            </a:r>
            <a:r>
              <a:rPr lang="en-US" i="1" err="1">
                <a:latin typeface="Arial Nova"/>
                <a:cs typeface="Calibri"/>
              </a:rPr>
              <a:t>забывали</a:t>
            </a:r>
            <a:r>
              <a:rPr lang="en-US" i="1">
                <a:latin typeface="Arial Nova"/>
                <a:cs typeface="Calibri"/>
              </a:rPr>
              <a:t> о </a:t>
            </a:r>
            <a:r>
              <a:rPr lang="en-US" i="1" err="1">
                <a:latin typeface="Arial Nova"/>
                <a:cs typeface="Calibri"/>
              </a:rPr>
              <a:t>текущих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задачах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на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день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из-за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завала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на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работе</a:t>
            </a:r>
            <a:r>
              <a:rPr lang="en-US" i="1">
                <a:latin typeface="Arial Nova"/>
                <a:cs typeface="Calibri"/>
              </a:rPr>
              <a:t>/</a:t>
            </a:r>
            <a:r>
              <a:rPr lang="en-US" i="1" err="1">
                <a:latin typeface="Arial Nova"/>
                <a:cs typeface="Calibri"/>
              </a:rPr>
              <a:t>забывчивости</a:t>
            </a:r>
            <a:r>
              <a:rPr lang="en-US" i="1">
                <a:latin typeface="Arial Nova"/>
                <a:cs typeface="Calibri"/>
              </a:rPr>
              <a:t>/</a:t>
            </a:r>
            <a:r>
              <a:rPr lang="en-US" i="1" err="1">
                <a:latin typeface="Arial Nova"/>
                <a:cs typeface="Calibri"/>
              </a:rPr>
              <a:t>незнания</a:t>
            </a:r>
            <a:r>
              <a:rPr lang="en-US" i="1">
                <a:latin typeface="Arial Nova"/>
                <a:cs typeface="Calibri"/>
              </a:rPr>
              <a:t>?</a:t>
            </a:r>
          </a:p>
          <a:p>
            <a:pPr algn="ctr"/>
            <a:endParaRPr lang="en-US" i="1">
              <a:latin typeface="Arial"/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042B4A-0BD0-EDEB-B5B0-94D63A97E59D}"/>
              </a:ext>
            </a:extLst>
          </p:cNvPr>
          <p:cNvSpPr txBox="1"/>
          <p:nvPr/>
        </p:nvSpPr>
        <p:spPr>
          <a:xfrm>
            <a:off x="2160318" y="4741224"/>
            <a:ext cx="7860474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>
                <a:latin typeface="Arial Nova"/>
                <a:cs typeface="Calibri"/>
              </a:rPr>
              <a:t>У </a:t>
            </a:r>
            <a:r>
              <a:rPr lang="en-US" i="1" err="1">
                <a:latin typeface="Arial Nova"/>
                <a:cs typeface="Calibri"/>
              </a:rPr>
              <a:t>Вас</a:t>
            </a:r>
            <a:r>
              <a:rPr lang="en-US" i="1">
                <a:latin typeface="Arial Nova"/>
                <a:cs typeface="Calibri"/>
              </a:rPr>
              <a:t> в </a:t>
            </a:r>
            <a:r>
              <a:rPr lang="en-US" i="1" err="1">
                <a:latin typeface="Arial Nova"/>
                <a:cs typeface="Calibri"/>
              </a:rPr>
              <a:t>компании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реализуются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мероприятия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по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адаптации</a:t>
            </a:r>
            <a:r>
              <a:rPr lang="en-US" i="1">
                <a:latin typeface="Arial Nova"/>
                <a:cs typeface="Calibri"/>
              </a:rPr>
              <a:t>?</a:t>
            </a:r>
          </a:p>
          <a:p>
            <a:pPr algn="ctr"/>
            <a:endParaRPr lang="en-US" i="1">
              <a:latin typeface="Arial Nova"/>
              <a:ea typeface="Calibri"/>
              <a:cs typeface="Calibri"/>
            </a:endParaRPr>
          </a:p>
          <a:p>
            <a:pPr algn="ctr"/>
            <a:endParaRPr lang="en-US" i="1">
              <a:latin typeface="Arial Nova"/>
              <a:ea typeface="Calibri"/>
              <a:cs typeface="Calibri"/>
            </a:endParaRPr>
          </a:p>
          <a:p>
            <a:pPr algn="ctr"/>
            <a:endParaRPr lang="en-US" i="1">
              <a:latin typeface="Arial Nova"/>
              <a:ea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D53B97-6697-08EA-FD08-3F5321364FDA}"/>
              </a:ext>
            </a:extLst>
          </p:cNvPr>
          <p:cNvSpPr txBox="1"/>
          <p:nvPr/>
        </p:nvSpPr>
        <p:spPr>
          <a:xfrm>
            <a:off x="1115289" y="5339937"/>
            <a:ext cx="9939644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 err="1">
                <a:latin typeface="Arial Nova"/>
                <a:ea typeface="Calibri"/>
                <a:cs typeface="Calibri"/>
              </a:rPr>
              <a:t>Вопрос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для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работающих</a:t>
            </a:r>
            <a:r>
              <a:rPr lang="en-US" i="1">
                <a:latin typeface="Arial Nova"/>
                <a:ea typeface="Calibri"/>
                <a:cs typeface="Calibri"/>
              </a:rPr>
              <a:t> в </a:t>
            </a:r>
            <a:r>
              <a:rPr lang="en-US" i="1" err="1">
                <a:latin typeface="Arial Nova"/>
                <a:ea typeface="Calibri"/>
                <a:cs typeface="Calibri"/>
              </a:rPr>
              <a:t>компании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менее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года</a:t>
            </a:r>
            <a:r>
              <a:rPr lang="en-US" i="1">
                <a:latin typeface="Arial Nova"/>
                <a:ea typeface="Calibri"/>
                <a:cs typeface="Calibri"/>
              </a:rPr>
              <a:t>: </a:t>
            </a:r>
            <a:r>
              <a:rPr lang="en-US" i="1" err="1">
                <a:latin typeface="Arial Nova"/>
                <a:ea typeface="Calibri"/>
                <a:cs typeface="Calibri"/>
              </a:rPr>
              <a:t>Вы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готовы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обращаться</a:t>
            </a:r>
            <a:r>
              <a:rPr lang="en-US" i="1">
                <a:latin typeface="Arial Nova"/>
                <a:ea typeface="Calibri"/>
                <a:cs typeface="Calibri"/>
              </a:rPr>
              <a:t> к </a:t>
            </a:r>
            <a:r>
              <a:rPr lang="en-US" i="1" err="1">
                <a:latin typeface="Arial Nova"/>
                <a:ea typeface="Calibri"/>
                <a:cs typeface="Calibri"/>
              </a:rPr>
              <a:t>руководителю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по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всем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возникающим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вопросам</a:t>
            </a:r>
            <a:r>
              <a:rPr lang="en-US" i="1">
                <a:latin typeface="Arial Nova"/>
                <a:ea typeface="Calibri"/>
                <a:cs typeface="Calibri"/>
              </a:rPr>
              <a:t> и </a:t>
            </a:r>
            <a:r>
              <a:rPr lang="en-US" i="1" err="1">
                <a:latin typeface="Arial Nova"/>
                <a:ea typeface="Calibri"/>
                <a:cs typeface="Calibri"/>
              </a:rPr>
              <a:t>отвлекать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его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от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рабочих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задач</a:t>
            </a:r>
            <a:r>
              <a:rPr lang="en-US" i="1">
                <a:latin typeface="Arial Nova"/>
                <a:ea typeface="Calibri"/>
                <a:cs typeface="Calibri"/>
              </a:rPr>
              <a:t>?</a:t>
            </a:r>
          </a:p>
          <a:p>
            <a:pPr algn="ctr"/>
            <a:endParaRPr lang="en-US">
              <a:ea typeface="Calibri"/>
              <a:cs typeface="Calibri"/>
            </a:endParaRPr>
          </a:p>
          <a:p>
            <a:pPr algn="ctr"/>
            <a:r>
              <a:rPr lang="en-US" i="1" err="1">
                <a:latin typeface="Arial Nova"/>
                <a:ea typeface="Calibri"/>
                <a:cs typeface="Calibri"/>
              </a:rPr>
              <a:t>Что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бы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Вы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хотели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видеть</a:t>
            </a:r>
            <a:r>
              <a:rPr lang="en-US" i="1">
                <a:latin typeface="Arial Nova"/>
                <a:ea typeface="Calibri"/>
                <a:cs typeface="Calibri"/>
              </a:rPr>
              <a:t> в </a:t>
            </a:r>
            <a:r>
              <a:rPr lang="en-US" i="1" err="1">
                <a:latin typeface="Arial Nova"/>
                <a:ea typeface="Calibri"/>
                <a:cs typeface="Calibri"/>
              </a:rPr>
              <a:t>автоматизированной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системе</a:t>
            </a:r>
            <a:r>
              <a:rPr lang="en-US" i="1">
                <a:latin typeface="Arial Nova"/>
                <a:ea typeface="Calibri"/>
                <a:cs typeface="Calibri"/>
              </a:rPr>
              <a:t>, </a:t>
            </a:r>
            <a:r>
              <a:rPr lang="en-US" i="1" err="1">
                <a:latin typeface="Arial Nova"/>
                <a:ea typeface="Calibri"/>
                <a:cs typeface="Calibri"/>
              </a:rPr>
              <a:t>которая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связывает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сотрудников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кадровой</a:t>
            </a:r>
            <a:r>
              <a:rPr lang="en-US" i="1">
                <a:latin typeface="Arial Nova"/>
                <a:ea typeface="Calibri"/>
                <a:cs typeface="Calibri"/>
              </a:rPr>
              <a:t> </a:t>
            </a:r>
            <a:r>
              <a:rPr lang="en-US" i="1" err="1">
                <a:latin typeface="Arial Nova"/>
                <a:ea typeface="Calibri"/>
                <a:cs typeface="Calibri"/>
              </a:rPr>
              <a:t>службы</a:t>
            </a:r>
            <a:r>
              <a:rPr lang="en-US" i="1">
                <a:latin typeface="Arial Nova"/>
                <a:ea typeface="Calibri"/>
                <a:cs typeface="Calibri"/>
              </a:rPr>
              <a:t> и </a:t>
            </a:r>
            <a:r>
              <a:rPr lang="en-US" i="1" err="1">
                <a:latin typeface="Arial Nova"/>
                <a:ea typeface="Calibri"/>
                <a:cs typeface="Calibri"/>
              </a:rPr>
              <a:t>Вас</a:t>
            </a:r>
            <a:r>
              <a:rPr lang="en-US" i="1">
                <a:latin typeface="Arial Nova"/>
                <a:ea typeface="Calibri"/>
                <a:cs typeface="Calibri"/>
              </a:rPr>
              <a:t>?</a:t>
            </a:r>
          </a:p>
          <a:p>
            <a:pPr algn="ctr"/>
            <a:endParaRPr lang="en-US" i="1">
              <a:latin typeface="Arial Nova"/>
              <a:cs typeface="Calibri"/>
            </a:endParaRPr>
          </a:p>
          <a:p>
            <a:pPr algn="ctr"/>
            <a:endParaRPr lang="en-US">
              <a:latin typeface="Calibri" panose="020F0502020204030204"/>
              <a:ea typeface="Calibri"/>
              <a:cs typeface="Calibri"/>
            </a:endParaRPr>
          </a:p>
          <a:p>
            <a:pPr algn="ctr"/>
            <a:endParaRPr lang="en-US" i="1">
              <a:latin typeface="Arial Nova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5595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Изображение выглядит как Красочность, размытие&#10;&#10;Автоматически созданное описание">
            <a:extLst>
              <a:ext uri="{FF2B5EF4-FFF2-40B4-BE49-F238E27FC236}">
                <a16:creationId xmlns:a16="http://schemas.microsoft.com/office/drawing/2014/main" id="{310BC53A-1E55-FE80-D2BB-252D4897E8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939" t="590" r="43196"/>
          <a:stretch/>
        </p:blipFill>
        <p:spPr>
          <a:xfrm rot="5400000">
            <a:off x="2622059" y="-2583745"/>
            <a:ext cx="623914" cy="5787367"/>
          </a:xfrm>
          <a:prstGeom prst="rect">
            <a:avLst/>
          </a:prstGeom>
        </p:spPr>
      </p:pic>
      <p:pic>
        <p:nvPicPr>
          <p:cNvPr id="9" name="Рисунок 8" descr="Изображение выглядит как размытие, снимок экрана, синий, Красочность&#10;&#10;Автоматически созданное описание">
            <a:extLst>
              <a:ext uri="{FF2B5EF4-FFF2-40B4-BE49-F238E27FC236}">
                <a16:creationId xmlns:a16="http://schemas.microsoft.com/office/drawing/2014/main" id="{B51A7093-61F8-BD36-02B0-B810286FB0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3416" r="-356" b="50035"/>
          <a:stretch/>
        </p:blipFill>
        <p:spPr>
          <a:xfrm>
            <a:off x="4121751" y="3708399"/>
            <a:ext cx="8067427" cy="31494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8F0A648-AB6F-AF92-A93B-BBBDF2C753A5}"/>
              </a:ext>
            </a:extLst>
          </p:cNvPr>
          <p:cNvSpPr txBox="1"/>
          <p:nvPr/>
        </p:nvSpPr>
        <p:spPr>
          <a:xfrm>
            <a:off x="406400" y="191476"/>
            <a:ext cx="481427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i="1" err="1">
                <a:latin typeface="Verdana Pro"/>
              </a:rPr>
              <a:t>Конкуренты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BC6629C-A712-A504-E1A6-4DA2AE14E0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72825"/>
              </p:ext>
            </p:extLst>
          </p:nvPr>
        </p:nvGraphicFramePr>
        <p:xfrm>
          <a:off x="44823" y="768403"/>
          <a:ext cx="12077221" cy="5845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7041">
                  <a:extLst>
                    <a:ext uri="{9D8B030D-6E8A-4147-A177-3AD203B41FA5}">
                      <a16:colId xmlns:a16="http://schemas.microsoft.com/office/drawing/2014/main" val="3704619164"/>
                    </a:ext>
                  </a:extLst>
                </a:gridCol>
                <a:gridCol w="2932738">
                  <a:extLst>
                    <a:ext uri="{9D8B030D-6E8A-4147-A177-3AD203B41FA5}">
                      <a16:colId xmlns:a16="http://schemas.microsoft.com/office/drawing/2014/main" val="2929455277"/>
                    </a:ext>
                  </a:extLst>
                </a:gridCol>
                <a:gridCol w="2497310">
                  <a:extLst>
                    <a:ext uri="{9D8B030D-6E8A-4147-A177-3AD203B41FA5}">
                      <a16:colId xmlns:a16="http://schemas.microsoft.com/office/drawing/2014/main" val="2312718668"/>
                    </a:ext>
                  </a:extLst>
                </a:gridCol>
                <a:gridCol w="2318016">
                  <a:extLst>
                    <a:ext uri="{9D8B030D-6E8A-4147-A177-3AD203B41FA5}">
                      <a16:colId xmlns:a16="http://schemas.microsoft.com/office/drawing/2014/main" val="2218470180"/>
                    </a:ext>
                  </a:extLst>
                </a:gridCol>
                <a:gridCol w="2862116">
                  <a:extLst>
                    <a:ext uri="{9D8B030D-6E8A-4147-A177-3AD203B41FA5}">
                      <a16:colId xmlns:a16="http://schemas.microsoft.com/office/drawing/2014/main" val="3805749924"/>
                    </a:ext>
                  </a:extLst>
                </a:gridCol>
              </a:tblGrid>
              <a:tr h="359023">
                <a:tc>
                  <a:txBody>
                    <a:bodyPr/>
                    <a:lstStyle/>
                    <a:p>
                      <a:r>
                        <a:rPr lang="en-US" sz="1600" b="0" err="1">
                          <a:solidFill>
                            <a:schemeClr val="tx1"/>
                          </a:solidFill>
                          <a:latin typeface="Arial Nova"/>
                        </a:rPr>
                        <a:t>Организации</a:t>
                      </a:r>
                      <a:endParaRPr lang="en-US" sz="1600" b="0">
                        <a:solidFill>
                          <a:schemeClr val="tx1"/>
                        </a:solidFill>
                        <a:latin typeface="Arial Nov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>
                          <a:solidFill>
                            <a:schemeClr val="tx1"/>
                          </a:solidFill>
                          <a:latin typeface="Arial Nova"/>
                        </a:rPr>
                        <a:t>Битрикс24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err="1">
                          <a:solidFill>
                            <a:schemeClr val="tx1"/>
                          </a:solidFill>
                          <a:latin typeface="Arial Nova"/>
                        </a:rPr>
                        <a:t>МояКоманда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0" err="1">
                          <a:solidFill>
                            <a:schemeClr val="tx1"/>
                          </a:solidFill>
                          <a:latin typeface="Arial Nova"/>
                        </a:rPr>
                        <a:t>Идеальный</a:t>
                      </a:r>
                      <a:r>
                        <a:rPr lang="en-US" sz="1600" b="0">
                          <a:solidFill>
                            <a:schemeClr val="tx1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600" b="0" err="1">
                          <a:solidFill>
                            <a:schemeClr val="tx1"/>
                          </a:solidFill>
                          <a:latin typeface="Arial Nova"/>
                        </a:rPr>
                        <a:t>сотрудник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err="1">
                          <a:solidFill>
                            <a:schemeClr val="tx1"/>
                          </a:solidFill>
                          <a:latin typeface="Arial Nova"/>
                        </a:rPr>
                        <a:t>Humaster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4309816"/>
                  </a:ext>
                </a:extLst>
              </a:tr>
              <a:tr h="5385356">
                <a:tc>
                  <a:txBody>
                    <a:bodyPr/>
                    <a:lstStyle/>
                    <a:p>
                      <a:r>
                        <a:rPr lang="en-US" sz="1600" b="0" err="1">
                          <a:solidFill>
                            <a:schemeClr val="tx1"/>
                          </a:solidFill>
                          <a:latin typeface="Arial Nova"/>
                        </a:rPr>
                        <a:t>Достоинства</a:t>
                      </a:r>
                      <a:endParaRPr lang="en-US" sz="1600" b="0">
                        <a:solidFill>
                          <a:schemeClr val="tx1"/>
                        </a:solidFill>
                        <a:latin typeface="Arial Nov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noProof="0">
                          <a:solidFill>
                            <a:srgbClr val="0070C0"/>
                          </a:solidFill>
                          <a:latin typeface="Calibri"/>
                        </a:rPr>
                        <a:t>1.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Видно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на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каком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этапе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находятся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сделки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и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какие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задачи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сотруднику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необходимо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сделать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сегодня</a:t>
                      </a:r>
                      <a:b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400" b="0" i="0" u="none" strike="noStrike" noProof="0">
                          <a:solidFill>
                            <a:srgbClr val="0070C0"/>
                          </a:solidFill>
                          <a:latin typeface="Calibri"/>
                        </a:rPr>
                        <a:t>2.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Все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разговоры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и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переписки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сохраняются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.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Руководитель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отдела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может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прослушивать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записи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разговоров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оценивает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качество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работы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сотрудников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.</a:t>
                      </a:r>
                      <a:b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400" b="0" i="0" u="none" strike="noStrike" noProof="0">
                          <a:solidFill>
                            <a:srgbClr val="0070C0"/>
                          </a:solidFill>
                          <a:latin typeface="Calibri"/>
                        </a:rPr>
                        <a:t>3.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Ведется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учет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всех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действий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сотрудника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например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сколько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задач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закрыл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на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каких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совещаниях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побывал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.</a:t>
                      </a:r>
                      <a:b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400" b="0" i="0" u="none" strike="noStrike" noProof="0">
                          <a:solidFill>
                            <a:srgbClr val="0070C0"/>
                          </a:solidFill>
                          <a:latin typeface="Calibri"/>
                        </a:rPr>
                        <a:t>4.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Огромный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функционал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: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живая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лента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список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задач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и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проектов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чат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и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звонки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группы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диск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календарь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время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и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отчеты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открытые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линии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приложения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видеоконференции</a:t>
                      </a:r>
                      <a:b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400" b="0" i="0" u="none" strike="noStrike" noProof="0">
                          <a:solidFill>
                            <a:srgbClr val="0070C0"/>
                          </a:solidFill>
                          <a:latin typeface="Calibri"/>
                        </a:rPr>
                        <a:t>5.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Все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контакты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переписки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и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записи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сохранятся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в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базе</a:t>
                      </a:r>
                      <a:b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400" b="0" i="0" u="none" strike="noStrike" noProof="0">
                          <a:solidFill>
                            <a:srgbClr val="0070C0"/>
                          </a:solidFill>
                          <a:latin typeface="Calibri"/>
                        </a:rPr>
                        <a:t>6.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Есть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обучающий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тур</a:t>
                      </a:r>
                      <a:b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400" b="0" i="0" u="none" strike="noStrike" noProof="0">
                          <a:solidFill>
                            <a:srgbClr val="0070C0"/>
                          </a:solidFill>
                          <a:latin typeface="Calibri"/>
                        </a:rPr>
                        <a:t>7.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Можно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скрывать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пункты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менять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их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местами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и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восстановить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стандартную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структуру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в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случае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необходимости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.</a:t>
                      </a:r>
                      <a:b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endParaRPr lang="en-US" sz="14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lvl="0">
                        <a:buNone/>
                      </a:pP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400" b="0" i="0" u="none" strike="noStrike" noProof="0">
                          <a:solidFill>
                            <a:srgbClr val="0070C0"/>
                          </a:solidFill>
                          <a:latin typeface="Calibri"/>
                        </a:rPr>
                        <a:t>1.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Присутствие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автоматизированного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процесса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найма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и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привлечения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кандидатов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путем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онлайн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тестирования</a:t>
                      </a:r>
                      <a:b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400" b="0" i="0" u="none" strike="noStrike" noProof="0">
                          <a:solidFill>
                            <a:srgbClr val="0070C0"/>
                          </a:solidFill>
                          <a:latin typeface="Calibri"/>
                        </a:rPr>
                        <a:t>2.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Настраиваемые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треки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онбординга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возможность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контроля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выполненных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задач</a:t>
                      </a:r>
                      <a:b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400" b="0" i="0" u="none" strike="noStrike" noProof="0">
                          <a:solidFill>
                            <a:srgbClr val="0070C0"/>
                          </a:solidFill>
                          <a:latin typeface="Calibri"/>
                        </a:rPr>
                        <a:t>3.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Корпоративный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портал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: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лента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новостей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организационная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структура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компании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база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знаний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календари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быстрые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опросы</a:t>
                      </a:r>
                      <a:b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400" b="0" i="0" u="none" strike="noStrike" noProof="0">
                          <a:solidFill>
                            <a:srgbClr val="0070C0"/>
                          </a:solidFill>
                          <a:latin typeface="Calibri"/>
                        </a:rPr>
                        <a:t>4.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Программы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по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развитию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талантов</a:t>
                      </a:r>
                      <a:b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400" b="0" i="0" u="none" strike="noStrike" noProof="0">
                          <a:solidFill>
                            <a:srgbClr val="0070C0"/>
                          </a:solidFill>
                          <a:latin typeface="Calibri"/>
                        </a:rPr>
                        <a:t>5.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Есть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возможность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интеграции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с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крупными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компаниями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такими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как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HH.ru, Битрикс24, 1С:ЗУП,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календари</a:t>
                      </a:r>
                      <a:endParaRPr lang="en-US" err="1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400">
                          <a:solidFill>
                            <a:srgbClr val="0070C0"/>
                          </a:solidFill>
                        </a:rPr>
                        <a:t>1.</a:t>
                      </a:r>
                      <a:r>
                        <a:rPr lang="en-US" sz="1400"/>
                        <a:t> </a:t>
                      </a:r>
                      <a:r>
                        <a:rPr lang="en-US" sz="1400" err="1"/>
                        <a:t>Адаптивен</a:t>
                      </a:r>
                      <a:r>
                        <a:rPr lang="en-US" sz="1400"/>
                        <a:t> к </a:t>
                      </a:r>
                      <a:r>
                        <a:rPr lang="en-US" sz="1400" err="1"/>
                        <a:t>изменяющимся</a:t>
                      </a:r>
                      <a:r>
                        <a:rPr lang="en-US" sz="1400"/>
                        <a:t> </a:t>
                      </a:r>
                      <a:r>
                        <a:rPr lang="en-US" sz="1400" err="1"/>
                        <a:t>условиям</a:t>
                      </a:r>
                      <a:endParaRPr lang="en-US" sz="1600" err="1"/>
                    </a:p>
                    <a:p>
                      <a:pPr marL="0" lvl="0" indent="0">
                        <a:buNone/>
                      </a:pPr>
                      <a:r>
                        <a:rPr lang="en-US" sz="1400">
                          <a:solidFill>
                            <a:srgbClr val="0070C0"/>
                          </a:solidFill>
                        </a:rPr>
                        <a:t>2.</a:t>
                      </a:r>
                      <a:r>
                        <a:rPr lang="en-US" sz="1400"/>
                        <a:t> </a:t>
                      </a:r>
                      <a:r>
                        <a:rPr lang="en-US" sz="1400" err="1"/>
                        <a:t>Не</a:t>
                      </a:r>
                      <a:r>
                        <a:rPr lang="en-US" sz="1400"/>
                        <a:t> </a:t>
                      </a:r>
                      <a:r>
                        <a:rPr lang="en-US" sz="1400" err="1"/>
                        <a:t>требует</a:t>
                      </a:r>
                      <a:r>
                        <a:rPr lang="en-US" sz="1400"/>
                        <a:t> </a:t>
                      </a:r>
                      <a:r>
                        <a:rPr lang="en-US" sz="1400" err="1"/>
                        <a:t>технической</a:t>
                      </a:r>
                      <a:r>
                        <a:rPr lang="en-US" sz="1400"/>
                        <a:t> </a:t>
                      </a:r>
                      <a:r>
                        <a:rPr lang="en-US" sz="1400" err="1"/>
                        <a:t>поддержки</a:t>
                      </a:r>
                    </a:p>
                    <a:p>
                      <a:pPr marL="0" lvl="0" indent="0">
                        <a:buNone/>
                      </a:pPr>
                      <a:r>
                        <a:rPr lang="en-US" sz="1400">
                          <a:solidFill>
                            <a:srgbClr val="0070C0"/>
                          </a:solidFill>
                        </a:rPr>
                        <a:t>3.</a:t>
                      </a:r>
                      <a:r>
                        <a:rPr lang="en-US" sz="1400"/>
                        <a:t> </a:t>
                      </a:r>
                      <a:r>
                        <a:rPr lang="en-US" sz="1400" err="1"/>
                        <a:t>Наличие</a:t>
                      </a:r>
                      <a:r>
                        <a:rPr lang="en-US" sz="1400"/>
                        <a:t> soft-skills</a:t>
                      </a:r>
                    </a:p>
                    <a:p>
                      <a:pPr marL="0" lvl="0" indent="0">
                        <a:buNone/>
                      </a:pPr>
                      <a:r>
                        <a:rPr lang="en-US" sz="1400">
                          <a:solidFill>
                            <a:srgbClr val="0070C0"/>
                          </a:solidFill>
                        </a:rPr>
                        <a:t>4.</a:t>
                      </a:r>
                      <a:r>
                        <a:rPr lang="en-US" sz="1400"/>
                        <a:t> </a:t>
                      </a:r>
                      <a:r>
                        <a:rPr lang="en-US" sz="1400" err="1"/>
                        <a:t>Быстрое</a:t>
                      </a:r>
                      <a:r>
                        <a:rPr lang="en-US" sz="1400"/>
                        <a:t> </a:t>
                      </a:r>
                      <a:r>
                        <a:rPr lang="en-US" sz="1400" err="1"/>
                        <a:t>обучение</a:t>
                      </a:r>
                    </a:p>
                    <a:p>
                      <a:pPr marL="342900" lvl="0" indent="-342900">
                        <a:buAutoNum type="arabicPeriod"/>
                      </a:pPr>
                      <a:endParaRPr lang="en-US" sz="1400"/>
                    </a:p>
                    <a:p>
                      <a:pPr marL="342900" lvl="0" indent="-342900">
                        <a:buAutoNum type="arabicPeriod"/>
                      </a:pPr>
                      <a:endParaRPr lang="en-US" sz="1400"/>
                    </a:p>
                    <a:p>
                      <a:pPr marL="342900" lvl="0" indent="-342900">
                        <a:buAutoNum type="arabicPeriod"/>
                      </a:pPr>
                      <a:endParaRPr lang="en-US" sz="1400"/>
                    </a:p>
                    <a:p>
                      <a:pPr marL="342900" lvl="0" indent="-342900">
                        <a:buAutoNum type="arabicPeriod"/>
                      </a:pPr>
                      <a:endParaRPr lang="en-US" sz="1400"/>
                    </a:p>
                    <a:p>
                      <a:pPr marL="342900" lvl="0" indent="-342900">
                        <a:buAutoNum type="arabicPeriod"/>
                      </a:pPr>
                      <a:endParaRPr lang="en-US" sz="1400"/>
                    </a:p>
                    <a:p>
                      <a:pPr marL="342900" lvl="0" indent="-342900">
                        <a:buAutoNum type="arabicPeriod"/>
                      </a:pPr>
                      <a:endParaRPr lang="en-US"/>
                    </a:p>
                    <a:p>
                      <a:pPr marL="342900" lvl="0" indent="-342900">
                        <a:buAutoNum type="arabicPeriod"/>
                      </a:pPr>
                      <a:endParaRPr lang="en-US" sz="140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070C0"/>
                          </a:solidFill>
                        </a:rPr>
                        <a:t>1.</a:t>
                      </a:r>
                      <a:r>
                        <a:rPr lang="en-US" sz="1400"/>
                        <a:t> </a:t>
                      </a:r>
                      <a:r>
                        <a:rPr lang="en-US" sz="1400" err="1"/>
                        <a:t>Видно</a:t>
                      </a:r>
                      <a:r>
                        <a:rPr lang="en-US" sz="1400"/>
                        <a:t>, </a:t>
                      </a:r>
                      <a:r>
                        <a:rPr lang="en-US" sz="1400" err="1"/>
                        <a:t>какие</a:t>
                      </a:r>
                      <a:r>
                        <a:rPr lang="en-US" sz="1400"/>
                        <a:t> </a:t>
                      </a:r>
                      <a:r>
                        <a:rPr lang="en-US" sz="1400" err="1"/>
                        <a:t>задачи</a:t>
                      </a:r>
                      <a:r>
                        <a:rPr lang="en-US" sz="1400"/>
                        <a:t> </a:t>
                      </a:r>
                      <a:r>
                        <a:rPr lang="en-US" sz="1400" err="1"/>
                        <a:t>сотруднику</a:t>
                      </a:r>
                      <a:r>
                        <a:rPr lang="en-US" sz="1400"/>
                        <a:t> </a:t>
                      </a:r>
                      <a:r>
                        <a:rPr lang="en-US" sz="1400" err="1"/>
                        <a:t>необходимо</a:t>
                      </a:r>
                      <a:r>
                        <a:rPr lang="en-US" sz="1400"/>
                        <a:t> </a:t>
                      </a:r>
                      <a:r>
                        <a:rPr lang="en-US" sz="1400" err="1"/>
                        <a:t>сделать</a:t>
                      </a:r>
                      <a:r>
                        <a:rPr lang="en-US" sz="1400"/>
                        <a:t> </a:t>
                      </a:r>
                      <a:r>
                        <a:rPr lang="en-US" sz="1400" err="1"/>
                        <a:t>сегодня</a:t>
                      </a:r>
                    </a:p>
                    <a:p>
                      <a:pPr marL="0" lvl="0" indent="0">
                        <a:buNone/>
                      </a:pPr>
                      <a:r>
                        <a:rPr lang="en-US" sz="1400" b="0" i="0" u="none" strike="noStrike" noProof="0">
                          <a:solidFill>
                            <a:srgbClr val="0070C0"/>
                          </a:solidFill>
                          <a:latin typeface="Calibri"/>
                        </a:rPr>
                        <a:t>2.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Ведется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учет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всех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действий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сотрудника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например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сколько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задач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закрыл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на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каких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совещаниях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побывал</a:t>
                      </a:r>
                    </a:p>
                    <a:p>
                      <a:pPr marL="0" lvl="0" indent="0">
                        <a:buNone/>
                      </a:pPr>
                      <a:r>
                        <a:rPr lang="en-US" sz="1400" b="0" i="0" u="none" strike="noStrike" noProof="0">
                          <a:solidFill>
                            <a:srgbClr val="0070C0"/>
                          </a:solidFill>
                          <a:latin typeface="Calibri"/>
                        </a:rPr>
                        <a:t>3.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Большой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функционал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: 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новостная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лента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 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организационная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структура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  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автоматическая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рассылка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уведомлений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список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задач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 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групповой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календарь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 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чат-бот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 с 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ответами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на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популярные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вопросы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 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система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отправки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запросов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 в 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отдел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кадров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, 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выходное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интервью</a:t>
                      </a:r>
                    </a:p>
                    <a:p>
                      <a:pPr marL="0" lvl="0" indent="0">
                        <a:buNone/>
                      </a:pPr>
                      <a:r>
                        <a:rPr lang="en-US" sz="1400" b="0" i="0" u="none" strike="noStrike" noProof="0">
                          <a:solidFill>
                            <a:srgbClr val="0070C0"/>
                          </a:solidFill>
                          <a:latin typeface="Calibri"/>
                        </a:rPr>
                        <a:t>4.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Есть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обучающий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тур</a:t>
                      </a:r>
                    </a:p>
                    <a:p>
                      <a:pPr marL="0" lvl="0" indent="0">
                        <a:buNone/>
                      </a:pPr>
                      <a:r>
                        <a:rPr lang="en-US" sz="1400" b="0" i="0" u="none" strike="noStrike" noProof="0">
                          <a:solidFill>
                            <a:srgbClr val="0070C0"/>
                          </a:solidFill>
                        </a:rPr>
                        <a:t>5.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</a:rPr>
                        <a:t>Можно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</a:rPr>
                        <a:t>скрывать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</a:rPr>
                        <a:t>пункты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</a:rPr>
                        <a:t> и 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</a:rPr>
                        <a:t>главную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</a:rPr>
                        <a:t>панель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</a:rPr>
                        <a:t>полностью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</a:rPr>
                        <a:t>,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</a:rPr>
                        <a:t>менять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</a:rPr>
                        <a:t>их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</a:rPr>
                        <a:t>местами</a:t>
                      </a:r>
                      <a:endParaRPr lang="en-US" sz="1400" b="0" i="0" u="none" strike="noStrike" noProof="0" err="1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marL="0" lvl="0" indent="0">
                        <a:buNone/>
                      </a:pPr>
                      <a:r>
                        <a:rPr lang="en-US" sz="1400" b="0" i="0" u="none" strike="noStrike" noProof="0">
                          <a:solidFill>
                            <a:srgbClr val="0070C0"/>
                          </a:solidFill>
                        </a:rPr>
                        <a:t>6.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</a:rPr>
                        <a:t> BPM 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</a:rPr>
                        <a:t>продукт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</a:rPr>
                        <a:t>, 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</a:rPr>
                        <a:t>охватывающий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</a:rPr>
                        <a:t>сферы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</a:rPr>
                        <a:t> HR</a:t>
                      </a:r>
                    </a:p>
                    <a:p>
                      <a:pPr marL="0" lvl="0" indent="0">
                        <a:buNone/>
                      </a:pPr>
                      <a:endParaRPr lang="en-US" sz="14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090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7095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976E95EB-68A9-0616-2B92-EA0F918763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20" t="50472" r="20309" b="1769"/>
          <a:stretch/>
        </p:blipFill>
        <p:spPr>
          <a:xfrm>
            <a:off x="16332" y="-3850"/>
            <a:ext cx="7317455" cy="1358411"/>
          </a:xfrm>
          <a:prstGeom prst="rect">
            <a:avLst/>
          </a:prstGeom>
        </p:spPr>
      </p:pic>
      <p:pic>
        <p:nvPicPr>
          <p:cNvPr id="5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C78574AD-5CE3-55F2-0AED-FA6551EAB6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20" t="50472" r="20309" b="1769"/>
          <a:stretch/>
        </p:blipFill>
        <p:spPr>
          <a:xfrm rot="10800000">
            <a:off x="19665" y="4837206"/>
            <a:ext cx="12140466" cy="20217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9BA6032-8B83-8DCA-D6C7-EE7F149E25C2}"/>
              </a:ext>
            </a:extLst>
          </p:cNvPr>
          <p:cNvSpPr txBox="1"/>
          <p:nvPr/>
        </p:nvSpPr>
        <p:spPr>
          <a:xfrm>
            <a:off x="1210235" y="322729"/>
            <a:ext cx="978049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err="1">
                <a:latin typeface="Bahnschrift"/>
              </a:rPr>
              <a:t>Что</a:t>
            </a:r>
            <a:r>
              <a:rPr lang="en-US" b="1">
                <a:latin typeface="Bahnschrift"/>
              </a:rPr>
              <a:t> </a:t>
            </a:r>
            <a:r>
              <a:rPr lang="en-US" b="1" err="1">
                <a:latin typeface="Bahnschrift"/>
              </a:rPr>
              <a:t>бы</a:t>
            </a:r>
            <a:r>
              <a:rPr lang="en-US" b="1">
                <a:latin typeface="Bahnschrift"/>
              </a:rPr>
              <a:t> </a:t>
            </a:r>
            <a:r>
              <a:rPr lang="en-US" b="1" err="1">
                <a:latin typeface="Bahnschrift"/>
              </a:rPr>
              <a:t>Вы</a:t>
            </a:r>
            <a:r>
              <a:rPr lang="en-US" b="1">
                <a:latin typeface="Bahnschrift"/>
              </a:rPr>
              <a:t> </a:t>
            </a:r>
            <a:r>
              <a:rPr lang="en-US" b="1" err="1">
                <a:latin typeface="Bahnschrift"/>
              </a:rPr>
              <a:t>хотели</a:t>
            </a:r>
            <a:r>
              <a:rPr lang="en-US" b="1">
                <a:latin typeface="Bahnschrift"/>
              </a:rPr>
              <a:t> </a:t>
            </a:r>
            <a:r>
              <a:rPr lang="en-US" b="1" err="1">
                <a:latin typeface="Bahnschrift"/>
              </a:rPr>
              <a:t>видеть</a:t>
            </a:r>
            <a:r>
              <a:rPr lang="en-US" b="1">
                <a:latin typeface="Bahnschrift"/>
              </a:rPr>
              <a:t> в </a:t>
            </a:r>
            <a:r>
              <a:rPr lang="en-US" b="1" err="1">
                <a:latin typeface="Bahnschrift"/>
              </a:rPr>
              <a:t>автоматизированной</a:t>
            </a:r>
            <a:r>
              <a:rPr lang="en-US" b="1">
                <a:latin typeface="Bahnschrift"/>
              </a:rPr>
              <a:t> </a:t>
            </a:r>
            <a:r>
              <a:rPr lang="en-US" b="1" err="1">
                <a:latin typeface="Bahnschrift"/>
              </a:rPr>
              <a:t>системе</a:t>
            </a:r>
            <a:r>
              <a:rPr lang="en-US" b="1">
                <a:latin typeface="Bahnschrift"/>
              </a:rPr>
              <a:t>, </a:t>
            </a:r>
            <a:r>
              <a:rPr lang="en-US" b="1" err="1">
                <a:latin typeface="Bahnschrift"/>
              </a:rPr>
              <a:t>которая</a:t>
            </a:r>
            <a:r>
              <a:rPr lang="en-US" b="1">
                <a:latin typeface="Bahnschrift"/>
              </a:rPr>
              <a:t> </a:t>
            </a:r>
            <a:r>
              <a:rPr lang="en-US" b="1" err="1">
                <a:latin typeface="Bahnschrift"/>
              </a:rPr>
              <a:t>связывает</a:t>
            </a:r>
            <a:r>
              <a:rPr lang="en-US" b="1">
                <a:latin typeface="Bahnschrift"/>
              </a:rPr>
              <a:t> </a:t>
            </a:r>
            <a:r>
              <a:rPr lang="en-US" b="1" err="1">
                <a:latin typeface="Bahnschrift"/>
              </a:rPr>
              <a:t>сотрудников</a:t>
            </a:r>
            <a:r>
              <a:rPr lang="en-US" b="1">
                <a:latin typeface="Bahnschrift"/>
              </a:rPr>
              <a:t> </a:t>
            </a:r>
            <a:r>
              <a:rPr lang="en-US" b="1" err="1">
                <a:latin typeface="Bahnschrift"/>
              </a:rPr>
              <a:t>кадровой</a:t>
            </a:r>
            <a:r>
              <a:rPr lang="en-US" b="1">
                <a:latin typeface="Bahnschrift"/>
              </a:rPr>
              <a:t> </a:t>
            </a:r>
            <a:r>
              <a:rPr lang="en-US" b="1" err="1">
                <a:latin typeface="Bahnschrift"/>
              </a:rPr>
              <a:t>службы</a:t>
            </a:r>
            <a:r>
              <a:rPr lang="en-US" b="1">
                <a:latin typeface="Bahnschrift"/>
              </a:rPr>
              <a:t> и </a:t>
            </a:r>
            <a:r>
              <a:rPr lang="en-US" b="1" err="1">
                <a:latin typeface="Bahnschrift"/>
              </a:rPr>
              <a:t>Вас</a:t>
            </a:r>
            <a:r>
              <a:rPr lang="en-US" b="1">
                <a:latin typeface="Bahnschrift"/>
              </a:rPr>
              <a:t>?</a:t>
            </a:r>
            <a:endParaRPr lang="en-US">
              <a:latin typeface="Bahnschrift"/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7EA2E6-BDDB-AA23-BA1C-0D6F16D04983}"/>
              </a:ext>
            </a:extLst>
          </p:cNvPr>
          <p:cNvSpPr txBox="1"/>
          <p:nvPr/>
        </p:nvSpPr>
        <p:spPr>
          <a:xfrm>
            <a:off x="440651" y="1514806"/>
            <a:ext cx="11656990" cy="489364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alibri"/>
              <a:buChar char="-"/>
            </a:pPr>
            <a:r>
              <a:rPr lang="en-US" sz="1600" err="1">
                <a:latin typeface="Bahnschrift"/>
              </a:rPr>
              <a:t>Простой</a:t>
            </a:r>
            <a:r>
              <a:rPr lang="en-US" sz="1600">
                <a:latin typeface="Bahnschrift"/>
              </a:rPr>
              <a:t> </a:t>
            </a:r>
            <a:r>
              <a:rPr lang="en-US" sz="1600" err="1">
                <a:latin typeface="Bahnschrift"/>
              </a:rPr>
              <a:t>визуал</a:t>
            </a:r>
            <a:r>
              <a:rPr lang="en-US" sz="1600">
                <a:latin typeface="Bahnschrift"/>
              </a:rPr>
              <a:t>​</a:t>
            </a:r>
          </a:p>
          <a:p>
            <a:pPr marL="285750" indent="-285750">
              <a:buFont typeface="Calibri"/>
              <a:buChar char="-"/>
            </a:pPr>
            <a:r>
              <a:rPr lang="en-US" sz="1600" err="1">
                <a:latin typeface="Bahnschrift"/>
                <a:ea typeface="+mn-lt"/>
                <a:cs typeface="+mn-lt"/>
              </a:rPr>
              <a:t>Улучшение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обмена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данными</a:t>
            </a:r>
            <a:endParaRPr lang="en-US" sz="1600">
              <a:latin typeface="Bahnschrift"/>
              <a:ea typeface="+mn-lt"/>
              <a:cs typeface="+mn-lt"/>
            </a:endParaRPr>
          </a:p>
          <a:p>
            <a:pPr marL="285750" indent="-285750">
              <a:buFont typeface="Calibri"/>
              <a:buChar char="-"/>
            </a:pPr>
            <a:r>
              <a:rPr lang="en-US" sz="1600" err="1">
                <a:latin typeface="Bahnschrift"/>
                <a:ea typeface="+mn-lt"/>
                <a:cs typeface="+mn-lt"/>
              </a:rPr>
              <a:t>Так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как</a:t>
            </a:r>
            <a:r>
              <a:rPr lang="en-US" sz="1600">
                <a:latin typeface="Bahnschrift"/>
                <a:ea typeface="+mn-lt"/>
                <a:cs typeface="+mn-lt"/>
              </a:rPr>
              <a:t> я </a:t>
            </a:r>
            <a:r>
              <a:rPr lang="en-US" sz="1600" err="1">
                <a:latin typeface="Bahnschrift"/>
                <a:ea typeface="+mn-lt"/>
                <a:cs typeface="+mn-lt"/>
              </a:rPr>
              <a:t>новичок</a:t>
            </a:r>
            <a:r>
              <a:rPr lang="en-US" sz="1600">
                <a:latin typeface="Bahnschrift"/>
                <a:ea typeface="+mn-lt"/>
                <a:cs typeface="+mn-lt"/>
              </a:rPr>
              <a:t>, </a:t>
            </a:r>
            <a:r>
              <a:rPr lang="en-US" sz="1600" err="1">
                <a:latin typeface="Bahnschrift"/>
                <a:ea typeface="+mn-lt"/>
                <a:cs typeface="+mn-lt"/>
              </a:rPr>
              <a:t>мне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неловко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спрашивать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своего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босса</a:t>
            </a:r>
            <a:r>
              <a:rPr lang="en-US" sz="1600">
                <a:latin typeface="Bahnschrift"/>
                <a:ea typeface="+mn-lt"/>
                <a:cs typeface="+mn-lt"/>
              </a:rPr>
              <a:t> о </a:t>
            </a:r>
            <a:r>
              <a:rPr lang="en-US" sz="1600" err="1">
                <a:latin typeface="Bahnschrift"/>
                <a:ea typeface="+mn-lt"/>
                <a:cs typeface="+mn-lt"/>
              </a:rPr>
              <a:t>любом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своем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вопросе</a:t>
            </a:r>
            <a:r>
              <a:rPr lang="en-US" sz="1600">
                <a:latin typeface="Bahnschrift"/>
                <a:ea typeface="+mn-lt"/>
                <a:cs typeface="+mn-lt"/>
              </a:rPr>
              <a:t>, я </a:t>
            </a:r>
            <a:r>
              <a:rPr lang="en-US" sz="1600" err="1">
                <a:latin typeface="Bahnschrift"/>
                <a:ea typeface="+mn-lt"/>
                <a:cs typeface="+mn-lt"/>
              </a:rPr>
              <a:t>бы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хотела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получить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на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них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ответ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например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через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бота</a:t>
            </a:r>
            <a:r>
              <a:rPr lang="en-US" sz="1600">
                <a:latin typeface="Bahnschrift"/>
                <a:ea typeface="+mn-lt"/>
                <a:cs typeface="+mn-lt"/>
              </a:rPr>
              <a:t>, </a:t>
            </a:r>
            <a:r>
              <a:rPr lang="en-US" sz="1600" err="1">
                <a:latin typeface="Bahnschrift"/>
                <a:ea typeface="+mn-lt"/>
                <a:cs typeface="+mn-lt"/>
              </a:rPr>
              <a:t>это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было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бы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очень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удобно</a:t>
            </a:r>
            <a:endParaRPr lang="en-US" sz="1600">
              <a:latin typeface="Bahnschrift"/>
              <a:ea typeface="+mn-lt"/>
              <a:cs typeface="+mn-lt"/>
            </a:endParaRPr>
          </a:p>
          <a:p>
            <a:pPr marL="285750" indent="-285750">
              <a:buFont typeface="Calibri"/>
              <a:buChar char="-"/>
            </a:pPr>
            <a:r>
              <a:rPr lang="en-US" sz="1600" err="1">
                <a:latin typeface="Bahnschrift"/>
                <a:ea typeface="+mn-lt"/>
                <a:cs typeface="+mn-lt"/>
              </a:rPr>
              <a:t>Лёгкий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доступ</a:t>
            </a:r>
            <a:r>
              <a:rPr lang="en-US" sz="1600">
                <a:latin typeface="Bahnschrift"/>
                <a:ea typeface="+mn-lt"/>
                <a:cs typeface="+mn-lt"/>
              </a:rPr>
              <a:t> к </a:t>
            </a:r>
            <a:r>
              <a:rPr lang="en-US" sz="1600" err="1">
                <a:latin typeface="Bahnschrift"/>
                <a:ea typeface="+mn-lt"/>
                <a:cs typeface="+mn-lt"/>
              </a:rPr>
              <a:t>нужной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информации</a:t>
            </a:r>
            <a:endParaRPr lang="en-US" sz="1600">
              <a:latin typeface="Bahnschrift"/>
              <a:ea typeface="+mn-lt"/>
              <a:cs typeface="+mn-lt"/>
            </a:endParaRPr>
          </a:p>
          <a:p>
            <a:pPr marL="285750" indent="-285750">
              <a:buFont typeface="Calibri"/>
              <a:buChar char="-"/>
            </a:pPr>
            <a:r>
              <a:rPr lang="en-US" sz="1600" err="1">
                <a:latin typeface="Bahnschrift"/>
                <a:ea typeface="+mn-lt"/>
                <a:cs typeface="+mn-lt"/>
              </a:rPr>
              <a:t>Чтобы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система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перенаправляла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на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нужного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специалиста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для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решения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моего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вопроса</a:t>
            </a:r>
            <a:endParaRPr lang="en-US" sz="1600">
              <a:latin typeface="Bahnschrift"/>
              <a:ea typeface="+mn-lt"/>
              <a:cs typeface="+mn-lt"/>
            </a:endParaRPr>
          </a:p>
          <a:p>
            <a:pPr marL="285750" indent="-285750">
              <a:buFont typeface="Calibri"/>
              <a:buChar char="-"/>
            </a:pPr>
            <a:r>
              <a:rPr lang="en-US" sz="1600" err="1">
                <a:latin typeface="Bahnschrift"/>
                <a:ea typeface="+mn-lt"/>
                <a:cs typeface="+mn-lt"/>
              </a:rPr>
              <a:t>Заявления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не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хочу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писать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вручную</a:t>
            </a:r>
            <a:endParaRPr lang="en-US" sz="1600">
              <a:latin typeface="Bahnschrift"/>
              <a:ea typeface="+mn-lt"/>
              <a:cs typeface="+mn-lt"/>
            </a:endParaRPr>
          </a:p>
          <a:p>
            <a:pPr marL="285750" indent="-285750">
              <a:buFont typeface="Calibri"/>
              <a:buChar char="-"/>
            </a:pPr>
            <a:r>
              <a:rPr lang="en-US" sz="1600" err="1">
                <a:latin typeface="Bahnschrift"/>
                <a:ea typeface="+mn-lt"/>
                <a:cs typeface="+mn-lt"/>
              </a:rPr>
              <a:t>Дорожную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карту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для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новичков</a:t>
            </a:r>
            <a:r>
              <a:rPr lang="en-US" sz="1600">
                <a:latin typeface="Bahnschrift"/>
                <a:ea typeface="+mn-lt"/>
                <a:cs typeface="+mn-lt"/>
              </a:rPr>
              <a:t> и </a:t>
            </a:r>
            <a:r>
              <a:rPr lang="en-US" sz="1600" err="1">
                <a:latin typeface="Bahnschrift"/>
                <a:ea typeface="+mn-lt"/>
                <a:cs typeface="+mn-lt"/>
              </a:rPr>
              <a:t>понятную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структуру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компании</a:t>
            </a:r>
            <a:r>
              <a:rPr lang="en-US" sz="1600">
                <a:latin typeface="Bahnschrift"/>
                <a:ea typeface="+mn-lt"/>
                <a:cs typeface="+mn-lt"/>
              </a:rPr>
              <a:t>, </a:t>
            </a:r>
            <a:r>
              <a:rPr lang="en-US" sz="1600" err="1">
                <a:latin typeface="Bahnschrift"/>
                <a:ea typeface="+mn-lt"/>
                <a:cs typeface="+mn-lt"/>
              </a:rPr>
              <a:t>куда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можно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самостоятельно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обратиться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при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возникновениитех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или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иных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вопросов</a:t>
            </a:r>
            <a:endParaRPr lang="en-US" sz="1600">
              <a:latin typeface="Bahnschrift"/>
              <a:ea typeface="+mn-lt"/>
              <a:cs typeface="+mn-lt"/>
            </a:endParaRPr>
          </a:p>
          <a:p>
            <a:pPr marL="285750" indent="-285750">
              <a:buFont typeface="Calibri"/>
              <a:buChar char="-"/>
            </a:pPr>
            <a:r>
              <a:rPr lang="en-US" sz="1600" err="1">
                <a:latin typeface="Bahnschrift"/>
                <a:ea typeface="+mn-lt"/>
                <a:cs typeface="+mn-lt"/>
              </a:rPr>
              <a:t>Возможность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быстро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связаться</a:t>
            </a:r>
            <a:r>
              <a:rPr lang="en-US" sz="1600">
                <a:latin typeface="Bahnschrift"/>
                <a:ea typeface="+mn-lt"/>
                <a:cs typeface="+mn-lt"/>
              </a:rPr>
              <a:t> с </a:t>
            </a:r>
            <a:r>
              <a:rPr lang="en-US" sz="1600" err="1">
                <a:latin typeface="Bahnschrift"/>
                <a:ea typeface="+mn-lt"/>
                <a:cs typeface="+mn-lt"/>
              </a:rPr>
              <a:t>отделом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кадров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без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осуществления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звонков</a:t>
            </a:r>
            <a:endParaRPr lang="en-US" sz="1600">
              <a:latin typeface="Bahnschrift"/>
              <a:ea typeface="+mn-lt"/>
              <a:cs typeface="+mn-lt"/>
            </a:endParaRPr>
          </a:p>
          <a:p>
            <a:pPr marL="285750" indent="-285750">
              <a:buFont typeface="Calibri"/>
              <a:buChar char="-"/>
            </a:pPr>
            <a:r>
              <a:rPr lang="en-US" sz="1600" err="1">
                <a:latin typeface="Bahnschrift"/>
                <a:ea typeface="+mn-lt"/>
                <a:cs typeface="+mn-lt"/>
              </a:rPr>
              <a:t>Хочется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приходить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на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работу</a:t>
            </a:r>
            <a:r>
              <a:rPr lang="en-US" sz="1600">
                <a:latin typeface="Bahnschrift"/>
                <a:ea typeface="+mn-lt"/>
                <a:cs typeface="+mn-lt"/>
              </a:rPr>
              <a:t> и, </a:t>
            </a:r>
            <a:r>
              <a:rPr lang="en-US" sz="1600" err="1">
                <a:latin typeface="Bahnschrift"/>
                <a:ea typeface="+mn-lt"/>
                <a:cs typeface="+mn-lt"/>
              </a:rPr>
              <a:t>заходя</a:t>
            </a:r>
            <a:r>
              <a:rPr lang="en-US" sz="1600">
                <a:latin typeface="Bahnschrift"/>
                <a:ea typeface="+mn-lt"/>
                <a:cs typeface="+mn-lt"/>
              </a:rPr>
              <a:t> в </a:t>
            </a:r>
            <a:r>
              <a:rPr lang="en-US" sz="1600" err="1">
                <a:latin typeface="Bahnschrift"/>
                <a:ea typeface="+mn-lt"/>
                <a:cs typeface="+mn-lt"/>
              </a:rPr>
              <a:t>программу</a:t>
            </a:r>
            <a:r>
              <a:rPr lang="en-US" sz="1600">
                <a:latin typeface="Bahnschrift"/>
                <a:ea typeface="+mn-lt"/>
                <a:cs typeface="+mn-lt"/>
              </a:rPr>
              <a:t>, </a:t>
            </a:r>
            <a:r>
              <a:rPr lang="en-US" sz="1600" err="1">
                <a:latin typeface="Bahnschrift"/>
                <a:ea typeface="+mn-lt"/>
                <a:cs typeface="+mn-lt"/>
              </a:rPr>
              <a:t>видеть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свой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список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задач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на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день</a:t>
            </a:r>
            <a:r>
              <a:rPr lang="en-US" sz="1600">
                <a:latin typeface="Bahnschrift"/>
                <a:ea typeface="+mn-lt"/>
                <a:cs typeface="+mn-lt"/>
              </a:rPr>
              <a:t>, а </a:t>
            </a:r>
            <a:r>
              <a:rPr lang="en-US" sz="1600" err="1">
                <a:latin typeface="Bahnschrift"/>
                <a:ea typeface="+mn-lt"/>
                <a:cs typeface="+mn-lt"/>
              </a:rPr>
              <a:t>не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искать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руководителя</a:t>
            </a:r>
            <a:r>
              <a:rPr lang="en-US" sz="1600">
                <a:latin typeface="Bahnschrift"/>
                <a:ea typeface="+mn-lt"/>
                <a:cs typeface="+mn-lt"/>
              </a:rPr>
              <a:t>, </a:t>
            </a:r>
            <a:r>
              <a:rPr lang="en-US" sz="1600" err="1">
                <a:latin typeface="Bahnschrift"/>
                <a:ea typeface="+mn-lt"/>
                <a:cs typeface="+mn-lt"/>
              </a:rPr>
              <a:t>чтобы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узнать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план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на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день</a:t>
            </a:r>
            <a:endParaRPr lang="en-US" sz="1600">
              <a:latin typeface="Bahnschrift"/>
              <a:ea typeface="+mn-lt"/>
              <a:cs typeface="+mn-lt"/>
            </a:endParaRPr>
          </a:p>
          <a:p>
            <a:pPr marL="285750" indent="-285750">
              <a:buFont typeface="Calibri"/>
              <a:buChar char="-"/>
            </a:pPr>
            <a:r>
              <a:rPr lang="en-US" sz="1600" err="1">
                <a:latin typeface="Bahnschrift"/>
                <a:ea typeface="+mn-lt"/>
                <a:cs typeface="+mn-lt"/>
              </a:rPr>
              <a:t>Каждый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год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необходимо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проходить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медосмотр</a:t>
            </a:r>
            <a:r>
              <a:rPr lang="en-US" sz="1600">
                <a:latin typeface="Bahnschrift"/>
                <a:ea typeface="+mn-lt"/>
                <a:cs typeface="+mn-lt"/>
              </a:rPr>
              <a:t>, </a:t>
            </a:r>
            <a:r>
              <a:rPr lang="en-US" sz="1600" err="1">
                <a:latin typeface="Bahnschrift"/>
                <a:ea typeface="+mn-lt"/>
                <a:cs typeface="+mn-lt"/>
              </a:rPr>
              <a:t>знаю</a:t>
            </a:r>
            <a:r>
              <a:rPr lang="en-US" sz="1600">
                <a:latin typeface="Bahnschrift"/>
                <a:ea typeface="+mn-lt"/>
                <a:cs typeface="+mn-lt"/>
              </a:rPr>
              <a:t>, </a:t>
            </a:r>
            <a:r>
              <a:rPr lang="en-US" sz="1600" err="1">
                <a:latin typeface="Bahnschrift"/>
                <a:ea typeface="+mn-lt"/>
                <a:cs typeface="+mn-lt"/>
              </a:rPr>
              <a:t>что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медцентров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много</a:t>
            </a:r>
            <a:r>
              <a:rPr lang="en-US" sz="1600">
                <a:latin typeface="Bahnschrift"/>
                <a:ea typeface="+mn-lt"/>
                <a:cs typeface="+mn-lt"/>
              </a:rPr>
              <a:t>, а </a:t>
            </a:r>
            <a:r>
              <a:rPr lang="en-US" sz="1600" err="1">
                <a:latin typeface="Bahnschrift"/>
                <a:ea typeface="+mn-lt"/>
                <a:cs typeface="+mn-lt"/>
              </a:rPr>
              <a:t>где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они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находятся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без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понятия</a:t>
            </a:r>
            <a:r>
              <a:rPr lang="en-US" sz="1600">
                <a:latin typeface="Bahnschrift"/>
                <a:ea typeface="+mn-lt"/>
                <a:cs typeface="+mn-lt"/>
              </a:rPr>
              <a:t>, </a:t>
            </a:r>
            <a:r>
              <a:rPr lang="en-US" sz="1600" err="1">
                <a:latin typeface="Bahnschrift"/>
                <a:ea typeface="+mn-lt"/>
                <a:cs typeface="+mn-lt"/>
              </a:rPr>
              <a:t>хотелось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бы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видеть</a:t>
            </a:r>
            <a:r>
              <a:rPr lang="en-US" sz="1600">
                <a:latin typeface="Bahnschrift"/>
                <a:ea typeface="+mn-lt"/>
                <a:cs typeface="+mn-lt"/>
              </a:rPr>
              <a:t> в </a:t>
            </a:r>
            <a:r>
              <a:rPr lang="en-US" sz="1600" err="1">
                <a:latin typeface="Bahnschrift"/>
                <a:ea typeface="+mn-lt"/>
                <a:cs typeface="+mn-lt"/>
              </a:rPr>
              <a:t>программе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раздел</a:t>
            </a:r>
            <a:r>
              <a:rPr lang="en-US" sz="1600">
                <a:latin typeface="Bahnschrift"/>
                <a:ea typeface="+mn-lt"/>
                <a:cs typeface="+mn-lt"/>
              </a:rPr>
              <a:t>, </a:t>
            </a:r>
            <a:r>
              <a:rPr lang="en-US" sz="1600" err="1">
                <a:latin typeface="Bahnschrift"/>
                <a:ea typeface="+mn-lt"/>
                <a:cs typeface="+mn-lt"/>
              </a:rPr>
              <a:t>посвященный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прохождению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медосмотра</a:t>
            </a:r>
            <a:r>
              <a:rPr lang="en-US" sz="1600">
                <a:latin typeface="Bahnschrift"/>
                <a:ea typeface="+mn-lt"/>
                <a:cs typeface="+mn-lt"/>
              </a:rPr>
              <a:t>, </a:t>
            </a:r>
            <a:r>
              <a:rPr lang="en-US" sz="1600" err="1">
                <a:latin typeface="Bahnschrift"/>
                <a:ea typeface="+mn-lt"/>
                <a:cs typeface="+mn-lt"/>
              </a:rPr>
              <a:t>где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был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бы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весь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список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учреждений</a:t>
            </a:r>
            <a:endParaRPr lang="en-US" sz="1600">
              <a:latin typeface="Bahnschrift"/>
              <a:ea typeface="Calibri"/>
              <a:cs typeface="Calibri"/>
            </a:endParaRPr>
          </a:p>
          <a:p>
            <a:endParaRPr lang="en-US">
              <a:latin typeface="Calibri"/>
              <a:ea typeface="Calibri"/>
              <a:cs typeface="Calibri"/>
            </a:endParaRPr>
          </a:p>
          <a:p>
            <a:endParaRPr lang="en-US">
              <a:latin typeface="Calibri"/>
              <a:ea typeface="Calibri"/>
              <a:cs typeface="Calibri"/>
            </a:endParaRPr>
          </a:p>
          <a:p>
            <a:endParaRPr lang="en-US">
              <a:latin typeface="Verdana Pro"/>
              <a:ea typeface="Calibri"/>
              <a:cs typeface="Calibri"/>
            </a:endParaRPr>
          </a:p>
          <a:p>
            <a:endParaRPr lang="en-US">
              <a:latin typeface="Verdana Pro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89211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Изображение выглядит как Красочность, размытие&#10;&#10;Автоматически созданное описание">
            <a:extLst>
              <a:ext uri="{FF2B5EF4-FFF2-40B4-BE49-F238E27FC236}">
                <a16:creationId xmlns:a16="http://schemas.microsoft.com/office/drawing/2014/main" id="{310BC53A-1E55-FE80-D2BB-252D4897E8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939" t="590" r="43196"/>
          <a:stretch/>
        </p:blipFill>
        <p:spPr>
          <a:xfrm rot="5400000">
            <a:off x="2622059" y="-2583745"/>
            <a:ext cx="623914" cy="5787367"/>
          </a:xfrm>
          <a:prstGeom prst="rect">
            <a:avLst/>
          </a:prstGeom>
        </p:spPr>
      </p:pic>
      <p:pic>
        <p:nvPicPr>
          <p:cNvPr id="9" name="Рисунок 8" descr="Изображение выглядит как размытие, снимок экрана, синий, Красочность&#10;&#10;Автоматически созданное описание">
            <a:extLst>
              <a:ext uri="{FF2B5EF4-FFF2-40B4-BE49-F238E27FC236}">
                <a16:creationId xmlns:a16="http://schemas.microsoft.com/office/drawing/2014/main" id="{B51A7093-61F8-BD36-02B0-B810286FB0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3416" r="-356" b="50035"/>
          <a:stretch/>
        </p:blipFill>
        <p:spPr>
          <a:xfrm>
            <a:off x="4121751" y="3708399"/>
            <a:ext cx="8067427" cy="31494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8F0A648-AB6F-AF92-A93B-BBBDF2C753A5}"/>
              </a:ext>
            </a:extLst>
          </p:cNvPr>
          <p:cNvSpPr txBox="1"/>
          <p:nvPr/>
        </p:nvSpPr>
        <p:spPr>
          <a:xfrm>
            <a:off x="406400" y="191476"/>
            <a:ext cx="481427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i="1" err="1">
                <a:latin typeface="Verdana Pro"/>
              </a:rPr>
              <a:t>Конкуренты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BC6629C-A712-A504-E1A6-4DA2AE14E0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51339"/>
              </p:ext>
            </p:extLst>
          </p:nvPr>
        </p:nvGraphicFramePr>
        <p:xfrm>
          <a:off x="197921" y="811481"/>
          <a:ext cx="11731445" cy="5212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4935">
                  <a:extLst>
                    <a:ext uri="{9D8B030D-6E8A-4147-A177-3AD203B41FA5}">
                      <a16:colId xmlns:a16="http://schemas.microsoft.com/office/drawing/2014/main" val="3704619164"/>
                    </a:ext>
                  </a:extLst>
                </a:gridCol>
                <a:gridCol w="2355272">
                  <a:extLst>
                    <a:ext uri="{9D8B030D-6E8A-4147-A177-3AD203B41FA5}">
                      <a16:colId xmlns:a16="http://schemas.microsoft.com/office/drawing/2014/main" val="2929455277"/>
                    </a:ext>
                  </a:extLst>
                </a:gridCol>
                <a:gridCol w="2246415">
                  <a:extLst>
                    <a:ext uri="{9D8B030D-6E8A-4147-A177-3AD203B41FA5}">
                      <a16:colId xmlns:a16="http://schemas.microsoft.com/office/drawing/2014/main" val="2312718668"/>
                    </a:ext>
                  </a:extLst>
                </a:gridCol>
                <a:gridCol w="3348532">
                  <a:extLst>
                    <a:ext uri="{9D8B030D-6E8A-4147-A177-3AD203B41FA5}">
                      <a16:colId xmlns:a16="http://schemas.microsoft.com/office/drawing/2014/main" val="2218470180"/>
                    </a:ext>
                  </a:extLst>
                </a:gridCol>
                <a:gridCol w="2346291">
                  <a:extLst>
                    <a:ext uri="{9D8B030D-6E8A-4147-A177-3AD203B41FA5}">
                      <a16:colId xmlns:a16="http://schemas.microsoft.com/office/drawing/2014/main" val="3805749924"/>
                    </a:ext>
                  </a:extLst>
                </a:gridCol>
              </a:tblGrid>
              <a:tr h="366155">
                <a:tc>
                  <a:txBody>
                    <a:bodyPr/>
                    <a:lstStyle/>
                    <a:p>
                      <a:r>
                        <a:rPr lang="en-US" sz="1600" b="0" err="1">
                          <a:solidFill>
                            <a:schemeClr val="tx1"/>
                          </a:solidFill>
                          <a:latin typeface="Arial Nova"/>
                        </a:rPr>
                        <a:t>Организации</a:t>
                      </a:r>
                      <a:endParaRPr lang="en-US" sz="1600" b="0">
                        <a:solidFill>
                          <a:schemeClr val="tx1"/>
                        </a:solidFill>
                        <a:latin typeface="Arial Nov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>
                          <a:solidFill>
                            <a:schemeClr val="tx1"/>
                          </a:solidFill>
                          <a:latin typeface="Arial Nova"/>
                        </a:rPr>
                        <a:t>Битрикс24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err="1">
                          <a:solidFill>
                            <a:schemeClr val="tx1"/>
                          </a:solidFill>
                          <a:latin typeface="Arial Nova"/>
                        </a:rPr>
                        <a:t>МояКоманда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Arial Nova"/>
                        </a:rPr>
                        <a:t>  </a:t>
                      </a:r>
                      <a:r>
                        <a:rPr lang="en-US" sz="1600" b="0" err="1">
                          <a:solidFill>
                            <a:schemeClr val="tx1"/>
                          </a:solidFill>
                          <a:latin typeface="Arial Nova"/>
                        </a:rPr>
                        <a:t>Идеальный</a:t>
                      </a:r>
                      <a:r>
                        <a:rPr lang="en-US" sz="1600" b="0">
                          <a:solidFill>
                            <a:schemeClr val="tx1"/>
                          </a:solidFill>
                          <a:latin typeface="Arial Nova"/>
                        </a:rPr>
                        <a:t> </a:t>
                      </a:r>
                      <a:r>
                        <a:rPr lang="en-US" sz="1600" b="0" err="1">
                          <a:solidFill>
                            <a:schemeClr val="tx1"/>
                          </a:solidFill>
                          <a:latin typeface="Arial Nova"/>
                        </a:rPr>
                        <a:t>сотрудник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err="1">
                          <a:solidFill>
                            <a:schemeClr val="tx1"/>
                          </a:solidFill>
                          <a:latin typeface="Arial Nova"/>
                        </a:rPr>
                        <a:t>Humaster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4309816"/>
                  </a:ext>
                </a:extLst>
              </a:tr>
              <a:tr h="2457430">
                <a:tc>
                  <a:txBody>
                    <a:bodyPr/>
                    <a:lstStyle/>
                    <a:p>
                      <a:r>
                        <a:rPr lang="en-US" sz="1600" b="0" err="1">
                          <a:solidFill>
                            <a:schemeClr val="tx1"/>
                          </a:solidFill>
                          <a:latin typeface="Arial Nova"/>
                        </a:rPr>
                        <a:t>Недостатки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814FB0"/>
                          </a:solidFill>
                          <a:latin typeface="Arial Nova"/>
                        </a:rPr>
                        <a:t>1.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Плохая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техническая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поддержка</a:t>
                      </a: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br>
                        <a:rPr lang="ru-RU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</a:br>
                      <a:r>
                        <a:rPr lang="ru-RU" sz="1400" b="0" i="0" u="none" strike="noStrike" noProof="0">
                          <a:solidFill>
                            <a:srgbClr val="814FB0"/>
                          </a:solidFill>
                          <a:latin typeface="Arial Nova"/>
                        </a:rPr>
                        <a:t>2.</a:t>
                      </a:r>
                      <a:r>
                        <a:rPr lang="en-US" sz="1400" b="0" i="0" u="none" strike="noStrike" noProof="0">
                          <a:solidFill>
                            <a:srgbClr val="814FB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Тотальная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слежка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за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действия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сотрудника</a:t>
                      </a: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br>
                        <a:rPr lang="ru-RU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</a:br>
                      <a:r>
                        <a:rPr lang="ru-RU" sz="1400" b="0" i="0" u="none" strike="noStrike" noProof="0">
                          <a:solidFill>
                            <a:srgbClr val="814FB0"/>
                          </a:solidFill>
                          <a:latin typeface="Arial Nova"/>
                        </a:rPr>
                        <a:t>3.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CRM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продукт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,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не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охватывающий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аспект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HR</a:t>
                      </a: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br>
                        <a:rPr lang="ru-RU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</a:br>
                      <a:r>
                        <a:rPr lang="ru-RU" sz="1400" b="0" i="0" u="none" strike="noStrike" noProof="0">
                          <a:solidFill>
                            <a:srgbClr val="814FB0"/>
                          </a:solidFill>
                          <a:latin typeface="Arial Nova"/>
                        </a:rPr>
                        <a:t>4.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Давление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на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целевую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аудиторию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большими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возможностями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и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функционалом</a:t>
                      </a: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br>
                        <a:rPr lang="ru-RU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</a:br>
                      <a:r>
                        <a:rPr lang="ru-RU" sz="1400" b="0" i="0" u="none" strike="noStrike" noProof="0">
                          <a:solidFill>
                            <a:srgbClr val="814FB0"/>
                          </a:solidFill>
                          <a:latin typeface="Arial Nova"/>
                        </a:rPr>
                        <a:t>5.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Обучение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работе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в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этом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программном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обеспечении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может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занять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у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сотрудника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недели</a:t>
                      </a: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br>
                        <a:rPr lang="ru-RU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</a:br>
                      <a:r>
                        <a:rPr lang="ru-RU" sz="1400" b="0" i="0" u="none" strike="noStrike" noProof="0">
                          <a:solidFill>
                            <a:srgbClr val="814FB0"/>
                          </a:solidFill>
                          <a:latin typeface="Arial Nova"/>
                        </a:rPr>
                        <a:t>6.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Бесплатный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пробный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период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только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15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дней</a:t>
                      </a:r>
                      <a:r>
                        <a:rPr lang="ru-RU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</a:p>
                    <a:p>
                      <a:pPr marL="0" lvl="0" indent="0">
                        <a:buClr>
                          <a:srgbClr val="000000"/>
                        </a:buClr>
                        <a:buNone/>
                      </a:pPr>
                      <a:r>
                        <a:rPr lang="en-US" sz="1400" b="0" i="0" u="none" strike="noStrike" noProof="0">
                          <a:solidFill>
                            <a:srgbClr val="814FB0"/>
                          </a:solidFill>
                          <a:latin typeface="Arial Nova"/>
                        </a:rPr>
                        <a:t>7.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Нужна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техническая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поддержка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сотрудника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IT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отдела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для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обновления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информации</a:t>
                      </a:r>
                    </a:p>
                    <a:p>
                      <a:pPr marL="0" lvl="0" indent="0">
                        <a:buNone/>
                      </a:pPr>
                      <a:endParaRPr lang="en-US" sz="1600" b="0" i="0" u="none" strike="noStrike" noProof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600" b="0" i="0" u="none" strike="noStrike" noProof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814FB0"/>
                          </a:solidFill>
                          <a:latin typeface="Arial Nova"/>
                        </a:rPr>
                        <a:t>1. 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Не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достаточно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развита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аналитика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от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платформы</a:t>
                      </a:r>
                      <a:b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</a:br>
                      <a:r>
                        <a:rPr lang="en-US" sz="1400" b="0" i="0" u="none" strike="noStrike" noProof="0">
                          <a:solidFill>
                            <a:srgbClr val="814FB0"/>
                          </a:solidFill>
                          <a:latin typeface="Arial Nova"/>
                        </a:rPr>
                        <a:t>2.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Сложности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с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интеграцией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и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переносом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данных</a:t>
                      </a:r>
                      <a:b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</a:br>
                      <a:r>
                        <a:rPr lang="en-US" sz="1400" b="0" i="0" u="none" strike="noStrike" noProof="0">
                          <a:solidFill>
                            <a:srgbClr val="814FB0"/>
                          </a:solidFill>
                          <a:latin typeface="Arial Nova"/>
                        </a:rPr>
                        <a:t>3.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Нет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резервного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копирования</a:t>
                      </a:r>
                    </a:p>
                    <a:p>
                      <a:pPr marL="0" lvl="0" indent="0">
                        <a:buClr>
                          <a:srgbClr val="000000"/>
                        </a:buClr>
                        <a:buNone/>
                      </a:pPr>
                      <a:r>
                        <a:rPr lang="en-US" sz="1400" b="0" i="0" u="none" strike="noStrike" noProof="0">
                          <a:solidFill>
                            <a:srgbClr val="814FB0"/>
                          </a:solidFill>
                          <a:latin typeface="Arial Nova"/>
                        </a:rPr>
                        <a:t>4.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Нужна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техническая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поддержка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сотрудника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IT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отдела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для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обновления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 </a:t>
                      </a:r>
                      <a:r>
                        <a:rPr lang="en-US" sz="14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информации</a:t>
                      </a:r>
                    </a:p>
                    <a:p>
                      <a:pPr lvl="0">
                        <a:buNone/>
                      </a:pPr>
                      <a:endParaRPr lang="en-US" sz="1600" b="0" i="0" u="none" strike="noStrike" noProof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400">
                          <a:solidFill>
                            <a:srgbClr val="814FB0"/>
                          </a:solidFill>
                          <a:latin typeface="Arial Nova"/>
                        </a:rPr>
                        <a:t>1.</a:t>
                      </a:r>
                      <a:r>
                        <a:rPr lang="en-US" sz="1400">
                          <a:latin typeface="Arial Nova"/>
                        </a:rPr>
                        <a:t> </a:t>
                      </a:r>
                      <a:r>
                        <a:rPr lang="en-US" sz="1400" err="1">
                          <a:latin typeface="Arial Nova"/>
                        </a:rPr>
                        <a:t>Способен</a:t>
                      </a:r>
                      <a:r>
                        <a:rPr lang="en-US" sz="1400">
                          <a:latin typeface="Arial Nova"/>
                        </a:rPr>
                        <a:t> </a:t>
                      </a:r>
                      <a:r>
                        <a:rPr lang="en-US" sz="1400" err="1">
                          <a:latin typeface="Arial Nova"/>
                        </a:rPr>
                        <a:t>совершать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ошибки</a:t>
                      </a:r>
                    </a:p>
                    <a:p>
                      <a:pPr marL="0" lvl="0" indent="0">
                        <a:buNone/>
                      </a:pPr>
                      <a:r>
                        <a:rPr lang="en-US" sz="1400">
                          <a:solidFill>
                            <a:srgbClr val="814FB0"/>
                          </a:solidFill>
                          <a:latin typeface="Arial Nova"/>
                        </a:rPr>
                        <a:t>2.</a:t>
                      </a:r>
                      <a:r>
                        <a:rPr lang="en-US" sz="1400">
                          <a:latin typeface="Arial Nova"/>
                        </a:rPr>
                        <a:t> </a:t>
                      </a:r>
                      <a:r>
                        <a:rPr lang="en-US" sz="1400" err="1">
                          <a:latin typeface="Arial Nova"/>
                        </a:rPr>
                        <a:t>Функционал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гораздо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меньше</a:t>
                      </a:r>
                      <a:r>
                        <a:rPr lang="en-US" sz="1400">
                          <a:latin typeface="Arial Nova"/>
                        </a:rPr>
                        <a:t>, </a:t>
                      </a:r>
                      <a:r>
                        <a:rPr lang="en-US" sz="1400" err="1">
                          <a:latin typeface="Arial Nova"/>
                        </a:rPr>
                        <a:t>чем</a:t>
                      </a:r>
                      <a:r>
                        <a:rPr lang="en-US" sz="1400">
                          <a:latin typeface="Arial Nova"/>
                        </a:rPr>
                        <a:t> у </a:t>
                      </a:r>
                      <a:r>
                        <a:rPr lang="en-US" sz="1400" err="1">
                          <a:latin typeface="Arial Nova"/>
                        </a:rPr>
                        <a:t>компьютера</a:t>
                      </a:r>
                    </a:p>
                    <a:p>
                      <a:pPr marL="0" lvl="0" indent="0">
                        <a:buNone/>
                      </a:pPr>
                      <a:r>
                        <a:rPr lang="en-US" sz="1400">
                          <a:solidFill>
                            <a:srgbClr val="814FB0"/>
                          </a:solidFill>
                          <a:latin typeface="Arial Nova"/>
                        </a:rPr>
                        <a:t>3.</a:t>
                      </a:r>
                      <a:r>
                        <a:rPr lang="en-US" sz="1400">
                          <a:latin typeface="Arial Nova"/>
                        </a:rPr>
                        <a:t> </a:t>
                      </a:r>
                      <a:r>
                        <a:rPr lang="en-US" sz="1400" err="1">
                          <a:latin typeface="Arial Nova"/>
                        </a:rPr>
                        <a:t>Экономически</a:t>
                      </a:r>
                      <a:r>
                        <a:rPr lang="en-US" sz="1400">
                          <a:latin typeface="Arial Nova"/>
                        </a:rPr>
                        <a:t> </a:t>
                      </a:r>
                      <a:r>
                        <a:rPr lang="en-US" sz="1400" err="1">
                          <a:latin typeface="Arial Nova"/>
                        </a:rPr>
                        <a:t>не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выгодно</a:t>
                      </a:r>
                    </a:p>
                    <a:p>
                      <a:pPr marL="0" lvl="0" indent="0">
                        <a:buNone/>
                      </a:pPr>
                      <a:r>
                        <a:rPr lang="en-US" sz="1400">
                          <a:solidFill>
                            <a:srgbClr val="814FB0"/>
                          </a:solidFill>
                          <a:latin typeface="Arial Nova"/>
                        </a:rPr>
                        <a:t>4.</a:t>
                      </a:r>
                      <a:r>
                        <a:rPr lang="en-US" sz="1400">
                          <a:latin typeface="Arial Nova"/>
                        </a:rPr>
                        <a:t> </a:t>
                      </a:r>
                      <a:r>
                        <a:rPr lang="en-US" sz="1400" err="1">
                          <a:latin typeface="Arial Nova"/>
                        </a:rPr>
                        <a:t>Медленнее</a:t>
                      </a:r>
                      <a:r>
                        <a:rPr lang="en-US" sz="1400">
                          <a:latin typeface="Arial Nova"/>
                        </a:rPr>
                        <a:t> </a:t>
                      </a:r>
                      <a:r>
                        <a:rPr lang="en-US" sz="1400" err="1">
                          <a:latin typeface="Arial Nova"/>
                        </a:rPr>
                        <a:t>выполняет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функции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чем</a:t>
                      </a:r>
                      <a:r>
                        <a:rPr lang="en-US" sz="1400">
                          <a:latin typeface="Arial Nova"/>
                        </a:rPr>
                        <a:t> ПО</a:t>
                      </a:r>
                    </a:p>
                    <a:p>
                      <a:pPr marL="0" lvl="0" indent="0">
                        <a:buNone/>
                      </a:pPr>
                      <a:r>
                        <a:rPr lang="en-US" sz="1400">
                          <a:solidFill>
                            <a:srgbClr val="814FB0"/>
                          </a:solidFill>
                          <a:latin typeface="Arial Nova"/>
                        </a:rPr>
                        <a:t>5.</a:t>
                      </a:r>
                      <a:r>
                        <a:rPr lang="en-US" sz="1400">
                          <a:latin typeface="Arial Nova"/>
                        </a:rPr>
                        <a:t> </a:t>
                      </a:r>
                      <a:r>
                        <a:rPr lang="en-US" sz="1400" err="1">
                          <a:latin typeface="Arial Nova"/>
                        </a:rPr>
                        <a:t>Недолговечен</a:t>
                      </a:r>
                      <a:r>
                        <a:rPr lang="en-US" sz="1400">
                          <a:latin typeface="Arial Nova"/>
                        </a:rPr>
                        <a:t> </a:t>
                      </a:r>
                    </a:p>
                    <a:p>
                      <a:pPr marL="0" lvl="0" indent="0">
                        <a:buNone/>
                      </a:pPr>
                      <a:r>
                        <a:rPr lang="en-US" sz="1400">
                          <a:solidFill>
                            <a:srgbClr val="814FB0"/>
                          </a:solidFill>
                          <a:latin typeface="Arial Nova"/>
                        </a:rPr>
                        <a:t>6.</a:t>
                      </a:r>
                      <a:r>
                        <a:rPr lang="en-US" sz="1400">
                          <a:latin typeface="Arial Nova"/>
                        </a:rPr>
                        <a:t> </a:t>
                      </a:r>
                      <a:r>
                        <a:rPr lang="en-US" sz="1400" err="1">
                          <a:latin typeface="Arial Nova"/>
                        </a:rPr>
                        <a:t>Сложно</a:t>
                      </a:r>
                      <a:r>
                        <a:rPr lang="en-US" sz="1400">
                          <a:latin typeface="Arial Nova"/>
                        </a:rPr>
                        <a:t> </a:t>
                      </a:r>
                      <a:r>
                        <a:rPr lang="en-US" sz="1400" err="1">
                          <a:latin typeface="Arial Nova"/>
                        </a:rPr>
                        <a:t>отслеживать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результативность</a:t>
                      </a:r>
                    </a:p>
                    <a:p>
                      <a:pPr marL="342900" lvl="0" indent="-342900">
                        <a:buAutoNum type="arabicPeriod"/>
                      </a:pPr>
                      <a:endParaRPr lang="en-US"/>
                    </a:p>
                    <a:p>
                      <a:pPr marL="342900" lvl="0" indent="-342900">
                        <a:buAutoNum type="arabicPeriod"/>
                      </a:pPr>
                      <a:endParaRPr lang="en-US"/>
                    </a:p>
                    <a:p>
                      <a:pPr marL="0" lvl="0" indent="0">
                        <a:buNone/>
                      </a:pPr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814FB0"/>
                          </a:solidFill>
                          <a:latin typeface="Arial Nova"/>
                        </a:rPr>
                        <a:t>1. </a:t>
                      </a:r>
                      <a:r>
                        <a:rPr lang="en-US" sz="1400" err="1">
                          <a:latin typeface="Arial Nova"/>
                        </a:rPr>
                        <a:t>Нет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почты</a:t>
                      </a:r>
                      <a:r>
                        <a:rPr lang="en-US" sz="1400">
                          <a:latin typeface="Arial Nova"/>
                        </a:rPr>
                        <a:t>, </a:t>
                      </a:r>
                      <a:r>
                        <a:rPr lang="en-US" sz="1400" err="1">
                          <a:latin typeface="Arial Nova"/>
                        </a:rPr>
                        <a:t>чата</a:t>
                      </a:r>
                      <a:r>
                        <a:rPr lang="en-US" sz="1400">
                          <a:latin typeface="Arial Nova"/>
                        </a:rPr>
                        <a:t> и </a:t>
                      </a:r>
                      <a:r>
                        <a:rPr lang="en-US" sz="1400" err="1">
                          <a:latin typeface="Arial Nova"/>
                        </a:rPr>
                        <a:t>звонков</a:t>
                      </a:r>
                      <a:r>
                        <a:rPr lang="en-US" sz="1400">
                          <a:latin typeface="Arial Nova"/>
                        </a:rPr>
                        <a:t>, </a:t>
                      </a:r>
                      <a:r>
                        <a:rPr lang="en-US" sz="1400" err="1">
                          <a:latin typeface="Arial Nova"/>
                        </a:rPr>
                        <a:t>поэтому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все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переписки</a:t>
                      </a:r>
                      <a:r>
                        <a:rPr lang="en-US" sz="1400">
                          <a:latin typeface="Arial Nova"/>
                        </a:rPr>
                        <a:t> и </a:t>
                      </a:r>
                      <a:r>
                        <a:rPr lang="en-US" sz="1400" err="1">
                          <a:latin typeface="Arial Nova"/>
                        </a:rPr>
                        <a:t>разговоры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не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записываются</a:t>
                      </a:r>
                    </a:p>
                    <a:p>
                      <a:pPr marL="0" lvl="0" indent="0">
                        <a:buNone/>
                      </a:pPr>
                      <a:r>
                        <a:rPr lang="en-US" sz="1400">
                          <a:solidFill>
                            <a:srgbClr val="814FB0"/>
                          </a:solidFill>
                          <a:latin typeface="Arial Nova"/>
                        </a:rPr>
                        <a:t>2.</a:t>
                      </a:r>
                      <a:r>
                        <a:rPr lang="en-US" sz="1400">
                          <a:latin typeface="Arial Nova"/>
                        </a:rPr>
                        <a:t> </a:t>
                      </a:r>
                      <a:r>
                        <a:rPr lang="en-US" sz="1400" err="1">
                          <a:latin typeface="Arial Nova"/>
                        </a:rPr>
                        <a:t>Нет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базы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данных</a:t>
                      </a:r>
                      <a:r>
                        <a:rPr lang="en-US" sz="1400">
                          <a:latin typeface="Arial Nova"/>
                        </a:rPr>
                        <a:t> (</a:t>
                      </a:r>
                      <a:r>
                        <a:rPr lang="en-US" sz="1400" err="1">
                          <a:latin typeface="Arial Nova"/>
                        </a:rPr>
                        <a:t>то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есть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нельзя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зайти</a:t>
                      </a:r>
                      <a:r>
                        <a:rPr lang="en-US" sz="1400">
                          <a:latin typeface="Arial Nova"/>
                        </a:rPr>
                        <a:t> и </a:t>
                      </a:r>
                      <a:r>
                        <a:rPr lang="en-US" sz="1400" err="1">
                          <a:latin typeface="Arial Nova"/>
                        </a:rPr>
                        <a:t>посмотреть</a:t>
                      </a:r>
                      <a:r>
                        <a:rPr lang="en-US" sz="1400">
                          <a:latin typeface="Arial Nova"/>
                        </a:rPr>
                        <a:t> в </a:t>
                      </a:r>
                      <a:r>
                        <a:rPr lang="en-US" sz="1400" err="1">
                          <a:latin typeface="Arial Nova"/>
                        </a:rPr>
                        <a:t>любой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момент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нужную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информацию</a:t>
                      </a:r>
                      <a:r>
                        <a:rPr lang="en-US" sz="1400">
                          <a:latin typeface="Arial Nova"/>
                        </a:rPr>
                        <a:t>)</a:t>
                      </a:r>
                    </a:p>
                    <a:p>
                      <a:pPr marL="0" lvl="0" indent="0">
                        <a:buNone/>
                      </a:pPr>
                      <a:r>
                        <a:rPr lang="en-US" sz="1400">
                          <a:solidFill>
                            <a:srgbClr val="814FB0"/>
                          </a:solidFill>
                          <a:latin typeface="Arial Nova"/>
                        </a:rPr>
                        <a:t>3.</a:t>
                      </a:r>
                      <a:r>
                        <a:rPr lang="en-US" sz="1400">
                          <a:latin typeface="Arial Nova"/>
                        </a:rPr>
                        <a:t> </a:t>
                      </a:r>
                      <a:r>
                        <a:rPr lang="en-US" sz="1400" err="1">
                          <a:latin typeface="Arial Nova"/>
                        </a:rPr>
                        <a:t>Нет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приложения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на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телефон</a:t>
                      </a:r>
                      <a:r>
                        <a:rPr lang="en-US" sz="1400">
                          <a:latin typeface="Arial Nova"/>
                        </a:rPr>
                        <a:t> (</a:t>
                      </a:r>
                      <a:r>
                        <a:rPr lang="en-US" sz="1400" err="1">
                          <a:latin typeface="Arial Nova"/>
                        </a:rPr>
                        <a:t>можно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воспользоваться</a:t>
                      </a:r>
                      <a:r>
                        <a:rPr lang="en-US" sz="1400">
                          <a:latin typeface="Arial Nova"/>
                        </a:rPr>
                        <a:t> ПО </a:t>
                      </a:r>
                      <a:r>
                        <a:rPr lang="en-US" sz="1400" err="1">
                          <a:latin typeface="Arial Nova"/>
                        </a:rPr>
                        <a:t>только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на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ноутбуке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или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компьютере</a:t>
                      </a:r>
                      <a:r>
                        <a:rPr lang="en-US" sz="1400">
                          <a:latin typeface="Arial Nova"/>
                        </a:rPr>
                        <a:t>)</a:t>
                      </a:r>
                    </a:p>
                    <a:p>
                      <a:pPr marL="0" lvl="0" indent="0">
                        <a:buNone/>
                      </a:pPr>
                      <a:r>
                        <a:rPr lang="en-US" sz="1400">
                          <a:solidFill>
                            <a:srgbClr val="814FB0"/>
                          </a:solidFill>
                          <a:latin typeface="Arial Nova"/>
                        </a:rPr>
                        <a:t>4.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Нужна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техническая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поддержка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сотрудника</a:t>
                      </a:r>
                      <a:r>
                        <a:rPr lang="en-US" sz="1400">
                          <a:latin typeface="Arial Nova"/>
                        </a:rPr>
                        <a:t> IT </a:t>
                      </a:r>
                      <a:r>
                        <a:rPr lang="en-US" sz="1400" err="1">
                          <a:latin typeface="Arial Nova"/>
                        </a:rPr>
                        <a:t>отдела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для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обновления</a:t>
                      </a:r>
                      <a:r>
                        <a:rPr lang="en-US" sz="1400">
                          <a:latin typeface="Arial Nova"/>
                        </a:rPr>
                        <a:t> </a:t>
                      </a:r>
                      <a:r>
                        <a:rPr lang="en-US" sz="1400" err="1">
                          <a:latin typeface="Arial Nova"/>
                        </a:rPr>
                        <a:t>информации</a:t>
                      </a:r>
                    </a:p>
                    <a:p>
                      <a:pPr marL="342900" lvl="0" indent="-342900">
                        <a:buAutoNum type="arabicPeriod"/>
                      </a:pPr>
                      <a:endParaRPr lang="en-US" sz="1600"/>
                    </a:p>
                    <a:p>
                      <a:pPr marL="342900" lvl="0" indent="-342900">
                        <a:buAutoNum type="arabicPeriod"/>
                      </a:pPr>
                      <a:endParaRPr lang="en-US" sz="160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090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88005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Изображение выглядит как Красочность, размытие&#10;&#10;Автоматически созданное описание">
            <a:extLst>
              <a:ext uri="{FF2B5EF4-FFF2-40B4-BE49-F238E27FC236}">
                <a16:creationId xmlns:a16="http://schemas.microsoft.com/office/drawing/2014/main" id="{310BC53A-1E55-FE80-D2BB-252D4897E8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939" t="590" r="43196"/>
          <a:stretch/>
        </p:blipFill>
        <p:spPr>
          <a:xfrm rot="5400000">
            <a:off x="2622059" y="-2583745"/>
            <a:ext cx="623914" cy="5787367"/>
          </a:xfrm>
          <a:prstGeom prst="rect">
            <a:avLst/>
          </a:prstGeom>
        </p:spPr>
      </p:pic>
      <p:pic>
        <p:nvPicPr>
          <p:cNvPr id="9" name="Рисунок 8" descr="Изображение выглядит как размытие, снимок экрана, синий, Красочность&#10;&#10;Автоматически созданное описание">
            <a:extLst>
              <a:ext uri="{FF2B5EF4-FFF2-40B4-BE49-F238E27FC236}">
                <a16:creationId xmlns:a16="http://schemas.microsoft.com/office/drawing/2014/main" id="{B51A7093-61F8-BD36-02B0-B810286FB0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3416" r="-356" b="50035"/>
          <a:stretch/>
        </p:blipFill>
        <p:spPr>
          <a:xfrm>
            <a:off x="4121751" y="3708399"/>
            <a:ext cx="8067427" cy="31494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8F0A648-AB6F-AF92-A93B-BBBDF2C753A5}"/>
              </a:ext>
            </a:extLst>
          </p:cNvPr>
          <p:cNvSpPr txBox="1"/>
          <p:nvPr/>
        </p:nvSpPr>
        <p:spPr>
          <a:xfrm>
            <a:off x="406400" y="191476"/>
            <a:ext cx="481427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2400" b="1" i="1">
              <a:latin typeface="Verdana Pro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CC5361F-AE29-B1D7-4D5D-A6BA185E6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071257"/>
              </p:ext>
            </p:extLst>
          </p:nvPr>
        </p:nvGraphicFramePr>
        <p:xfrm>
          <a:off x="206828" y="130627"/>
          <a:ext cx="11709963" cy="66613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27967">
                  <a:extLst>
                    <a:ext uri="{9D8B030D-6E8A-4147-A177-3AD203B41FA5}">
                      <a16:colId xmlns:a16="http://schemas.microsoft.com/office/drawing/2014/main" val="3024440920"/>
                    </a:ext>
                  </a:extLst>
                </a:gridCol>
                <a:gridCol w="1485598">
                  <a:extLst>
                    <a:ext uri="{9D8B030D-6E8A-4147-A177-3AD203B41FA5}">
                      <a16:colId xmlns:a16="http://schemas.microsoft.com/office/drawing/2014/main" val="3529544781"/>
                    </a:ext>
                  </a:extLst>
                </a:gridCol>
                <a:gridCol w="1434806">
                  <a:extLst>
                    <a:ext uri="{9D8B030D-6E8A-4147-A177-3AD203B41FA5}">
                      <a16:colId xmlns:a16="http://schemas.microsoft.com/office/drawing/2014/main" val="800301293"/>
                    </a:ext>
                  </a:extLst>
                </a:gridCol>
                <a:gridCol w="1726852">
                  <a:extLst>
                    <a:ext uri="{9D8B030D-6E8A-4147-A177-3AD203B41FA5}">
                      <a16:colId xmlns:a16="http://schemas.microsoft.com/office/drawing/2014/main" val="4282216"/>
                    </a:ext>
                  </a:extLst>
                </a:gridCol>
                <a:gridCol w="1117370">
                  <a:extLst>
                    <a:ext uri="{9D8B030D-6E8A-4147-A177-3AD203B41FA5}">
                      <a16:colId xmlns:a16="http://schemas.microsoft.com/office/drawing/2014/main" val="2566899633"/>
                    </a:ext>
                  </a:extLst>
                </a:gridCol>
                <a:gridCol w="1117370">
                  <a:extLst>
                    <a:ext uri="{9D8B030D-6E8A-4147-A177-3AD203B41FA5}">
                      <a16:colId xmlns:a16="http://schemas.microsoft.com/office/drawing/2014/main" val="239496676"/>
                    </a:ext>
                  </a:extLst>
                </a:gridCol>
              </a:tblGrid>
              <a:tr h="749445">
                <a:tc>
                  <a:txBody>
                    <a:bodyPr/>
                    <a:lstStyle/>
                    <a:p>
                      <a:pPr algn="ctr"/>
                      <a:r>
                        <a:rPr lang="en-US" sz="1400" err="1">
                          <a:latin typeface="Verdana Pro"/>
                        </a:rPr>
                        <a:t>Критерии</a:t>
                      </a:r>
                      <a:r>
                        <a:rPr lang="en-US" sz="1400">
                          <a:latin typeface="Verdana Pro"/>
                        </a:rPr>
                        <a:t> </a:t>
                      </a:r>
                      <a:r>
                        <a:rPr lang="en-US" sz="1400" err="1">
                          <a:latin typeface="Verdana Pro"/>
                        </a:rPr>
                        <a:t>оценки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Verdana Pro"/>
                        </a:rPr>
                        <a:t>HUMASTER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Verdana Pro"/>
                        </a:rPr>
                        <a:t>Битрикс24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err="1">
                          <a:latin typeface="Verdana Pro"/>
                        </a:rPr>
                        <a:t>МояКоманда</a:t>
                      </a:r>
                      <a:endParaRPr lang="en-US" sz="1400">
                        <a:latin typeface="Verdana Pro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Verdana Pro"/>
                        </a:rPr>
                        <a:t>1С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err="1">
                          <a:latin typeface="Verdana Pro"/>
                        </a:rPr>
                        <a:t>Первая</a:t>
                      </a:r>
                      <a:r>
                        <a:rPr lang="en-US" sz="1400">
                          <a:latin typeface="Verdana Pro"/>
                        </a:rPr>
                        <a:t> </a:t>
                      </a:r>
                      <a:r>
                        <a:rPr lang="en-US" sz="1400" err="1">
                          <a:latin typeface="Verdana Pro"/>
                        </a:rPr>
                        <a:t>форма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3503765"/>
                  </a:ext>
                </a:extLst>
              </a:tr>
              <a:tr h="45420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Verdana Pro"/>
                        </a:rPr>
                        <a:t>BPM </a:t>
                      </a:r>
                      <a:r>
                        <a:rPr lang="en-US" sz="1400" err="1">
                          <a:latin typeface="Verdana Pro"/>
                        </a:rPr>
                        <a:t>продукт</a:t>
                      </a:r>
                      <a:r>
                        <a:rPr lang="en-US" sz="1400">
                          <a:latin typeface="Verdana Pro"/>
                        </a:rPr>
                        <a:t>, </a:t>
                      </a:r>
                      <a:r>
                        <a:rPr lang="en-US" sz="1400" err="1">
                          <a:latin typeface="Verdana Pro"/>
                        </a:rPr>
                        <a:t>охватывающий</a:t>
                      </a:r>
                      <a:r>
                        <a:rPr lang="en-US" sz="1400">
                          <a:latin typeface="Verdana Pro"/>
                        </a:rPr>
                        <a:t> </a:t>
                      </a:r>
                      <a:r>
                        <a:rPr lang="en-US" sz="1400" err="1">
                          <a:latin typeface="Verdana Pro"/>
                        </a:rPr>
                        <a:t>сферы</a:t>
                      </a:r>
                      <a:r>
                        <a:rPr lang="en-US" sz="1400">
                          <a:latin typeface="Verdana Pro"/>
                        </a:rPr>
                        <a:t> HR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400">
                        <a:latin typeface="Verdana Pro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400">
                        <a:latin typeface="Verdana Pro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1173371"/>
                  </a:ext>
                </a:extLst>
              </a:tr>
              <a:tr h="454209">
                <a:tc>
                  <a:txBody>
                    <a:bodyPr/>
                    <a:lstStyle/>
                    <a:p>
                      <a:pPr algn="ctr"/>
                      <a:r>
                        <a:rPr lang="en-US" sz="1400" err="1">
                          <a:latin typeface="Verdana Pro"/>
                        </a:rPr>
                        <a:t>Наличие</a:t>
                      </a:r>
                      <a:r>
                        <a:rPr lang="en-US" sz="1400">
                          <a:latin typeface="Verdana Pro"/>
                        </a:rPr>
                        <a:t> </a:t>
                      </a:r>
                      <a:r>
                        <a:rPr lang="en-US" sz="1400" err="1">
                          <a:latin typeface="Verdana Pro"/>
                        </a:rPr>
                        <a:t>бесплатного</a:t>
                      </a:r>
                      <a:r>
                        <a:rPr lang="en-US" sz="1400">
                          <a:latin typeface="Verdana Pro"/>
                        </a:rPr>
                        <a:t> </a:t>
                      </a:r>
                      <a:r>
                        <a:rPr lang="en-US" sz="1400" err="1">
                          <a:latin typeface="Verdana Pro"/>
                        </a:rPr>
                        <a:t>обучающего</a:t>
                      </a:r>
                      <a:r>
                        <a:rPr lang="en-US" sz="1400">
                          <a:latin typeface="Verdana Pro"/>
                        </a:rPr>
                        <a:t> </a:t>
                      </a:r>
                      <a:r>
                        <a:rPr lang="en-US" sz="1400" err="1">
                          <a:latin typeface="Verdana Pro"/>
                        </a:rPr>
                        <a:t>тура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Verdana Pro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400">
                        <a:latin typeface="Verdana Pro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4409216"/>
                  </a:ext>
                </a:extLst>
              </a:tr>
              <a:tr h="953840">
                <a:tc>
                  <a:txBody>
                    <a:bodyPr/>
                    <a:lstStyle/>
                    <a:p>
                      <a:pPr algn="ctr"/>
                      <a:r>
                        <a:rPr lang="en-US" sz="1400" err="1">
                          <a:latin typeface="Verdana Pro"/>
                        </a:rPr>
                        <a:t>Возможность</a:t>
                      </a:r>
                      <a:r>
                        <a:rPr lang="en-US" sz="1400">
                          <a:latin typeface="Verdana Pro"/>
                        </a:rPr>
                        <a:t> </a:t>
                      </a:r>
                      <a:r>
                        <a:rPr lang="en-US" sz="1400" err="1">
                          <a:latin typeface="Verdana Pro"/>
                        </a:rPr>
                        <a:t>скрытия</a:t>
                      </a:r>
                      <a:r>
                        <a:rPr lang="en-US" sz="1400">
                          <a:latin typeface="Verdana Pro"/>
                        </a:rPr>
                        <a:t> </a:t>
                      </a:r>
                      <a:r>
                        <a:rPr lang="en-US" sz="1400" err="1">
                          <a:latin typeface="Verdana Pro"/>
                        </a:rPr>
                        <a:t>пунктов</a:t>
                      </a:r>
                      <a:r>
                        <a:rPr lang="en-US" sz="1400">
                          <a:latin typeface="Verdana Pro"/>
                        </a:rPr>
                        <a:t>, </a:t>
                      </a:r>
                      <a:r>
                        <a:rPr lang="en-US" sz="1400" err="1">
                          <a:latin typeface="Verdana Pro"/>
                        </a:rPr>
                        <a:t>их</a:t>
                      </a:r>
                      <a:r>
                        <a:rPr lang="en-US" sz="1400">
                          <a:latin typeface="Verdana Pro"/>
                        </a:rPr>
                        <a:t> </a:t>
                      </a:r>
                      <a:r>
                        <a:rPr lang="en-US" sz="1400" err="1">
                          <a:latin typeface="Verdana Pro"/>
                        </a:rPr>
                        <a:t>перестановки</a:t>
                      </a:r>
                      <a:r>
                        <a:rPr lang="en-US" sz="1400">
                          <a:latin typeface="Verdana Pro"/>
                        </a:rPr>
                        <a:t> и </a:t>
                      </a:r>
                      <a:r>
                        <a:rPr lang="en-US" sz="1400" err="1">
                          <a:latin typeface="Verdana Pro"/>
                        </a:rPr>
                        <a:t>восстановления</a:t>
                      </a:r>
                      <a:r>
                        <a:rPr lang="en-US" sz="1400">
                          <a:latin typeface="Verdana Pro"/>
                        </a:rPr>
                        <a:t> </a:t>
                      </a:r>
                      <a:r>
                        <a:rPr lang="en-US" sz="1400" err="1">
                          <a:latin typeface="Verdana Pro"/>
                        </a:rPr>
                        <a:t>исходного</a:t>
                      </a:r>
                      <a:r>
                        <a:rPr lang="en-US" sz="1400">
                          <a:latin typeface="Verdana Pro"/>
                        </a:rPr>
                        <a:t> </a:t>
                      </a:r>
                      <a:r>
                        <a:rPr lang="en-US" sz="1400" err="1">
                          <a:latin typeface="Verdana Pro"/>
                        </a:rPr>
                        <a:t>формата</a:t>
                      </a:r>
                      <a:r>
                        <a:rPr lang="en-US" sz="1400">
                          <a:latin typeface="Verdana Pro"/>
                        </a:rPr>
                        <a:t> в </a:t>
                      </a:r>
                      <a:r>
                        <a:rPr lang="en-US" sz="1400" err="1">
                          <a:latin typeface="Verdana Pro"/>
                        </a:rPr>
                        <a:t>случае</a:t>
                      </a:r>
                      <a:r>
                        <a:rPr lang="en-US" sz="1400">
                          <a:latin typeface="Verdana Pro"/>
                        </a:rPr>
                        <a:t> </a:t>
                      </a:r>
                      <a:r>
                        <a:rPr lang="en-US" sz="1400" err="1">
                          <a:latin typeface="Verdana Pro"/>
                        </a:rPr>
                        <a:t>необходимости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Verdana Pro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400">
                        <a:latin typeface="Verdana Pro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5817465"/>
                  </a:ext>
                </a:extLst>
              </a:tr>
              <a:tr h="420143">
                <a:tc>
                  <a:txBody>
                    <a:bodyPr/>
                    <a:lstStyle/>
                    <a:p>
                      <a:pPr algn="ctr"/>
                      <a:r>
                        <a:rPr lang="en-US" sz="1400" err="1">
                          <a:latin typeface="Verdana Pro"/>
                        </a:rPr>
                        <a:t>Широкий</a:t>
                      </a:r>
                      <a:r>
                        <a:rPr lang="en-US" sz="1400">
                          <a:latin typeface="Verdana Pro"/>
                        </a:rPr>
                        <a:t> </a:t>
                      </a:r>
                      <a:r>
                        <a:rPr lang="en-US" sz="1400" err="1">
                          <a:latin typeface="Verdana Pro"/>
                        </a:rPr>
                        <a:t>функционал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Verdana Pro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6536976"/>
                  </a:ext>
                </a:extLst>
              </a:tr>
              <a:tr h="454209">
                <a:tc>
                  <a:txBody>
                    <a:bodyPr/>
                    <a:lstStyle/>
                    <a:p>
                      <a:pPr algn="ctr"/>
                      <a:r>
                        <a:rPr lang="en-US" sz="1400" err="1">
                          <a:latin typeface="Verdana Pro"/>
                        </a:rPr>
                        <a:t>Учет</a:t>
                      </a:r>
                      <a:r>
                        <a:rPr lang="en-US" sz="1400">
                          <a:latin typeface="Verdana Pro"/>
                        </a:rPr>
                        <a:t> </a:t>
                      </a:r>
                      <a:r>
                        <a:rPr lang="en-US" sz="1400" err="1">
                          <a:latin typeface="Verdana Pro"/>
                        </a:rPr>
                        <a:t>действий</a:t>
                      </a:r>
                      <a:r>
                        <a:rPr lang="en-US" sz="1400">
                          <a:latin typeface="Verdana Pro"/>
                        </a:rPr>
                        <a:t> </a:t>
                      </a:r>
                      <a:r>
                        <a:rPr lang="en-US" sz="1400" err="1">
                          <a:latin typeface="Verdana Pro"/>
                        </a:rPr>
                        <a:t>сотрудника</a:t>
                      </a:r>
                      <a:r>
                        <a:rPr lang="en-US" sz="1400">
                          <a:latin typeface="Verdana Pro"/>
                        </a:rPr>
                        <a:t>(</a:t>
                      </a:r>
                      <a:r>
                        <a:rPr lang="en-US" sz="1400" err="1">
                          <a:latin typeface="Verdana Pro"/>
                        </a:rPr>
                        <a:t>закрытие</a:t>
                      </a:r>
                      <a:r>
                        <a:rPr lang="en-US" sz="1400">
                          <a:latin typeface="Verdana Pro"/>
                        </a:rPr>
                        <a:t> </a:t>
                      </a:r>
                      <a:r>
                        <a:rPr lang="en-US" sz="1400" err="1">
                          <a:latin typeface="Verdana Pro"/>
                        </a:rPr>
                        <a:t>задач</a:t>
                      </a:r>
                      <a:r>
                        <a:rPr lang="en-US" sz="1400">
                          <a:latin typeface="Verdana Pro"/>
                        </a:rPr>
                        <a:t> и </a:t>
                      </a:r>
                      <a:r>
                        <a:rPr lang="en-US" sz="1400" err="1">
                          <a:latin typeface="Verdana Pro"/>
                        </a:rPr>
                        <a:t>на</a:t>
                      </a:r>
                      <a:r>
                        <a:rPr lang="en-US" sz="1400">
                          <a:latin typeface="Verdana Pro"/>
                        </a:rPr>
                        <a:t> </a:t>
                      </a:r>
                      <a:r>
                        <a:rPr lang="en-US" sz="1400" err="1">
                          <a:latin typeface="Verdana Pro"/>
                        </a:rPr>
                        <a:t>каких</a:t>
                      </a:r>
                      <a:r>
                        <a:rPr lang="en-US" sz="1400">
                          <a:latin typeface="Verdana Pro"/>
                        </a:rPr>
                        <a:t> </a:t>
                      </a:r>
                      <a:r>
                        <a:rPr lang="en-US" sz="1400" err="1">
                          <a:latin typeface="Verdana Pro"/>
                        </a:rPr>
                        <a:t>совещаниях</a:t>
                      </a:r>
                      <a:r>
                        <a:rPr lang="en-US" sz="1400">
                          <a:latin typeface="Verdana Pro"/>
                        </a:rPr>
                        <a:t> </a:t>
                      </a:r>
                      <a:r>
                        <a:rPr lang="en-US" sz="1400" err="1">
                          <a:latin typeface="Verdana Pro"/>
                        </a:rPr>
                        <a:t>был</a:t>
                      </a:r>
                      <a:r>
                        <a:rPr lang="en-US" sz="1400">
                          <a:latin typeface="Verdana Pro"/>
                        </a:rPr>
                        <a:t>)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Verdana Pro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400">
                        <a:latin typeface="Verdana Pro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8984782"/>
                  </a:ext>
                </a:extLst>
              </a:tr>
              <a:tr h="669959">
                <a:tc>
                  <a:txBody>
                    <a:bodyPr/>
                    <a:lstStyle/>
                    <a:p>
                      <a:pPr algn="ctr"/>
                      <a:r>
                        <a:rPr lang="en-US" sz="1400" err="1">
                          <a:latin typeface="Verdana Pro"/>
                        </a:rPr>
                        <a:t>Автоматическое</a:t>
                      </a:r>
                      <a:r>
                        <a:rPr lang="en-US" sz="1400">
                          <a:latin typeface="Verdana Pro"/>
                        </a:rPr>
                        <a:t> </a:t>
                      </a:r>
                      <a:r>
                        <a:rPr lang="en-US" sz="1400" err="1">
                          <a:latin typeface="Verdana Pro"/>
                        </a:rPr>
                        <a:t>заполнение</a:t>
                      </a:r>
                      <a:r>
                        <a:rPr lang="en-US" sz="1400">
                          <a:latin typeface="Verdana Pro"/>
                        </a:rPr>
                        <a:t> </a:t>
                      </a:r>
                      <a:r>
                        <a:rPr lang="en-US" sz="1400" err="1">
                          <a:latin typeface="Verdana Pro"/>
                        </a:rPr>
                        <a:t>календаря</a:t>
                      </a:r>
                      <a:r>
                        <a:rPr lang="en-US" sz="1400">
                          <a:latin typeface="Verdana Pro"/>
                        </a:rPr>
                        <a:t>, </a:t>
                      </a:r>
                      <a:r>
                        <a:rPr lang="en-US" sz="1400" err="1">
                          <a:latin typeface="Verdana Pro"/>
                        </a:rPr>
                        <a:t>отправление</a:t>
                      </a:r>
                      <a:r>
                        <a:rPr lang="en-US" sz="1400">
                          <a:latin typeface="Verdana Pro"/>
                        </a:rPr>
                        <a:t> </a:t>
                      </a:r>
                      <a:r>
                        <a:rPr lang="en-US" sz="1400" err="1">
                          <a:latin typeface="Verdana Pro"/>
                        </a:rPr>
                        <a:t>уведомлений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Verdana Pro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400">
                        <a:latin typeface="Verdana Pro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989562"/>
                  </a:ext>
                </a:extLst>
              </a:tr>
              <a:tr h="420143">
                <a:tc>
                  <a:txBody>
                    <a:bodyPr/>
                    <a:lstStyle/>
                    <a:p>
                      <a:pPr algn="ctr"/>
                      <a:r>
                        <a:rPr lang="en-US" sz="1400" err="1">
                          <a:latin typeface="Verdana Pro"/>
                        </a:rPr>
                        <a:t>Наличие</a:t>
                      </a:r>
                      <a:r>
                        <a:rPr lang="en-US" sz="1400">
                          <a:latin typeface="Verdana Pro"/>
                        </a:rPr>
                        <a:t> </a:t>
                      </a:r>
                      <a:r>
                        <a:rPr lang="en-US" sz="1400" err="1">
                          <a:latin typeface="Verdana Pro"/>
                        </a:rPr>
                        <a:t>базы</a:t>
                      </a:r>
                      <a:r>
                        <a:rPr lang="en-US" sz="1400">
                          <a:latin typeface="Verdana Pro"/>
                        </a:rPr>
                        <a:t> </a:t>
                      </a:r>
                      <a:r>
                        <a:rPr lang="en-US" sz="1400" err="1">
                          <a:latin typeface="Verdana Pro"/>
                        </a:rPr>
                        <a:t>данных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Verdana Pro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400">
                        <a:latin typeface="Verdana Pro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7587475"/>
                  </a:ext>
                </a:extLst>
              </a:tr>
              <a:tr h="46556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err="1">
                          <a:latin typeface="Verdana Pro"/>
                        </a:rPr>
                        <a:t>Отсутствие</a:t>
                      </a:r>
                      <a:r>
                        <a:rPr lang="en-US" sz="1400">
                          <a:latin typeface="Verdana Pro"/>
                        </a:rPr>
                        <a:t> </a:t>
                      </a:r>
                      <a:r>
                        <a:rPr lang="en-US" sz="1400" err="1">
                          <a:latin typeface="Verdana Pro"/>
                        </a:rPr>
                        <a:t>тотальной</a:t>
                      </a:r>
                      <a:r>
                        <a:rPr lang="en-US" sz="1400">
                          <a:latin typeface="Verdana Pro"/>
                        </a:rPr>
                        <a:t> </a:t>
                      </a:r>
                      <a:r>
                        <a:rPr lang="en-US" sz="1400" err="1">
                          <a:latin typeface="Verdana Pro"/>
                        </a:rPr>
                        <a:t>слежки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400">
                        <a:latin typeface="Verdana Pro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400">
                        <a:latin typeface="Verdana Pro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400">
                        <a:latin typeface="Verdana Pro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0915593"/>
                  </a:ext>
                </a:extLst>
              </a:tr>
              <a:tr h="44285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err="1">
                          <a:latin typeface="Verdana Pro"/>
                        </a:rPr>
                        <a:t>Создание</a:t>
                      </a:r>
                      <a:r>
                        <a:rPr lang="en-US" sz="1400">
                          <a:latin typeface="Verdana Pro"/>
                        </a:rPr>
                        <a:t> </a:t>
                      </a:r>
                      <a:r>
                        <a:rPr lang="en-US" sz="1400" err="1">
                          <a:latin typeface="Verdana Pro"/>
                        </a:rPr>
                        <a:t>отчетов</a:t>
                      </a:r>
                      <a:r>
                        <a:rPr lang="en-US" sz="1400">
                          <a:latin typeface="Verdana Pro"/>
                        </a:rPr>
                        <a:t> и </a:t>
                      </a:r>
                      <a:r>
                        <a:rPr lang="en-US" sz="1400" err="1">
                          <a:latin typeface="Verdana Pro"/>
                        </a:rPr>
                        <a:t>аналитика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9358122"/>
                  </a:ext>
                </a:extLst>
              </a:tr>
              <a:tr h="44285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err="1">
                          <a:latin typeface="Verdana Pro"/>
                        </a:rPr>
                        <a:t>Наличие</a:t>
                      </a:r>
                      <a:r>
                        <a:rPr lang="en-US" sz="1400">
                          <a:latin typeface="Verdana Pro"/>
                        </a:rPr>
                        <a:t> </a:t>
                      </a:r>
                      <a:r>
                        <a:rPr lang="en-US" sz="1400" err="1">
                          <a:latin typeface="Verdana Pro"/>
                        </a:rPr>
                        <a:t>корпоративного</a:t>
                      </a:r>
                      <a:r>
                        <a:rPr lang="en-US" sz="1400">
                          <a:latin typeface="Verdana Pro"/>
                        </a:rPr>
                        <a:t> </a:t>
                      </a:r>
                      <a:r>
                        <a:rPr lang="en-US" sz="1400" err="1">
                          <a:latin typeface="Verdana Pro"/>
                        </a:rPr>
                        <a:t>портала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400">
                        <a:latin typeface="Verdana Pro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9671400"/>
                  </a:ext>
                </a:extLst>
              </a:tr>
              <a:tr h="66995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err="1">
                          <a:latin typeface="Verdana Pro"/>
                        </a:rPr>
                        <a:t>Интеграция</a:t>
                      </a:r>
                      <a:r>
                        <a:rPr lang="en-US" sz="1400">
                          <a:latin typeface="Verdana Pro"/>
                        </a:rPr>
                        <a:t> с </a:t>
                      </a:r>
                      <a:r>
                        <a:rPr lang="en-US" sz="1400" err="1">
                          <a:latin typeface="Verdana Pro"/>
                        </a:rPr>
                        <a:t>почтой</a:t>
                      </a:r>
                      <a:r>
                        <a:rPr lang="en-US" sz="1400">
                          <a:latin typeface="Verdana Pro"/>
                        </a:rPr>
                        <a:t>, 1С:документооборот, </a:t>
                      </a:r>
                      <a:r>
                        <a:rPr lang="en-US" sz="1400" err="1">
                          <a:latin typeface="Verdana Pro"/>
                        </a:rPr>
                        <a:t>внедренными</a:t>
                      </a:r>
                      <a:r>
                        <a:rPr lang="en-US" sz="1400">
                          <a:latin typeface="Verdana Pro"/>
                        </a:rPr>
                        <a:t> CRM </a:t>
                      </a:r>
                      <a:r>
                        <a:rPr lang="en-US" sz="1400" err="1">
                          <a:latin typeface="Verdana Pro"/>
                        </a:rPr>
                        <a:t>системами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400">
                        <a:latin typeface="Verdana Pro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Verdana Pro"/>
                        </a:rPr>
                        <a:t>+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0745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09715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CD74DFD-912B-BDE1-A741-D793C9B4FE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01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1D2062-CB14-62AA-3789-9EF63D4A43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6706" y="3182471"/>
            <a:ext cx="860612" cy="815788"/>
          </a:xfrm>
          <a:prstGeom prst="rect">
            <a:avLst/>
          </a:prstGeom>
        </p:spPr>
      </p:pic>
      <p:pic>
        <p:nvPicPr>
          <p:cNvPr id="8" name="Graphic 7" descr="Курсор со сплошной заливкой">
            <a:extLst>
              <a:ext uri="{FF2B5EF4-FFF2-40B4-BE49-F238E27FC236}">
                <a16:creationId xmlns:a16="http://schemas.microsoft.com/office/drawing/2014/main" id="{147E6934-7F49-AD7A-8869-6D03116EF4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65962" y="3515820"/>
            <a:ext cx="607621" cy="60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47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A5E587-88BF-A550-E0E6-AE6C4442F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0941" y="2079812"/>
            <a:ext cx="2366682" cy="223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2359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CD78E13-E226-C763-F4FA-74FDBE80D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4503" y="4562234"/>
            <a:ext cx="560546" cy="5596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BA5E587-88BF-A550-E0E6-AE6C4442F7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0941" y="2079812"/>
            <a:ext cx="2366682" cy="223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319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381D99-43C8-6B32-E242-F434C8C9FA7B}"/>
              </a:ext>
            </a:extLst>
          </p:cNvPr>
          <p:cNvSpPr/>
          <p:nvPr/>
        </p:nvSpPr>
        <p:spPr>
          <a:xfrm>
            <a:off x="0" y="-2646"/>
            <a:ext cx="12192000" cy="685799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806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FAA630F-A854-7D8F-4E64-E2D1BA090E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40" t="69" r="24657" b="22030"/>
          <a:stretch/>
        </p:blipFill>
        <p:spPr>
          <a:xfrm>
            <a:off x="1011967" y="1553627"/>
            <a:ext cx="2497650" cy="53075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A804EA-F6E0-368E-9362-903104ED565E}"/>
              </a:ext>
            </a:extLst>
          </p:cNvPr>
          <p:cNvSpPr txBox="1"/>
          <p:nvPr/>
        </p:nvSpPr>
        <p:spPr>
          <a:xfrm>
            <a:off x="3006660" y="1026088"/>
            <a:ext cx="178717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i="1" err="1">
                <a:latin typeface="Bahnschrift"/>
                <a:ea typeface="Calibri"/>
                <a:cs typeface="Calibri"/>
              </a:rPr>
              <a:t>Добро</a:t>
            </a:r>
            <a:r>
              <a:rPr lang="en-US" sz="1600" i="1">
                <a:latin typeface="Bahnschrift"/>
                <a:ea typeface="Calibri"/>
                <a:cs typeface="Calibri"/>
              </a:rPr>
              <a:t> </a:t>
            </a:r>
            <a:r>
              <a:rPr lang="en-US" sz="1600" i="1" err="1">
                <a:latin typeface="Bahnschrift"/>
                <a:ea typeface="Calibri"/>
                <a:cs typeface="Calibri"/>
              </a:rPr>
              <a:t>пожаловать</a:t>
            </a:r>
            <a:r>
              <a:rPr lang="en-US" sz="1600" i="1">
                <a:latin typeface="Bahnschrift"/>
                <a:ea typeface="Calibri"/>
                <a:cs typeface="Calibri"/>
              </a:rPr>
              <a:t> в …!</a:t>
            </a:r>
            <a:endParaRPr lang="en-US" sz="1600" i="1">
              <a:latin typeface="Bahnschrift"/>
            </a:endParaRP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57F5EDDD-246A-C4A0-5296-2D8DEE422FFD}"/>
              </a:ext>
            </a:extLst>
          </p:cNvPr>
          <p:cNvSpPr/>
          <p:nvPr/>
        </p:nvSpPr>
        <p:spPr>
          <a:xfrm>
            <a:off x="2920621" y="822724"/>
            <a:ext cx="1959256" cy="1027923"/>
          </a:xfrm>
          <a:prstGeom prst="wedgeRoundRectCallou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D20FDE3-0FD6-7358-83C0-A1D616594F1C}"/>
              </a:ext>
            </a:extLst>
          </p:cNvPr>
          <p:cNvSpPr/>
          <p:nvPr/>
        </p:nvSpPr>
        <p:spPr>
          <a:xfrm>
            <a:off x="7643210" y="2333791"/>
            <a:ext cx="1741695" cy="488441"/>
          </a:xfrm>
          <a:prstGeom prst="roundRect">
            <a:avLst/>
          </a:prstGeom>
          <a:solidFill>
            <a:srgbClr val="4181A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>
                <a:ea typeface="Calibri"/>
                <a:cs typeface="Calibri"/>
              </a:rPr>
              <a:t>Вход</a:t>
            </a:r>
            <a:endParaRPr lang="en-US" err="1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B1F1468-FB96-3BCF-9380-E3DCD562D590}"/>
              </a:ext>
            </a:extLst>
          </p:cNvPr>
          <p:cNvSpPr/>
          <p:nvPr/>
        </p:nvSpPr>
        <p:spPr>
          <a:xfrm>
            <a:off x="7180222" y="2970399"/>
            <a:ext cx="2677315" cy="48844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1200" err="1">
                <a:solidFill>
                  <a:schemeClr val="tx1"/>
                </a:solidFill>
                <a:ea typeface="Calibri"/>
                <a:cs typeface="Calibri"/>
              </a:rPr>
              <a:t>Логин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6A2AD7C-069B-3B89-327E-768FD5DF7154}"/>
              </a:ext>
            </a:extLst>
          </p:cNvPr>
          <p:cNvSpPr/>
          <p:nvPr/>
        </p:nvSpPr>
        <p:spPr>
          <a:xfrm>
            <a:off x="7180221" y="3607006"/>
            <a:ext cx="2677315" cy="48844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1200" err="1">
                <a:solidFill>
                  <a:schemeClr val="tx1"/>
                </a:solidFill>
                <a:ea typeface="Calibri"/>
                <a:cs typeface="Calibri"/>
              </a:rPr>
              <a:t>Пароль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CD3385-15C5-4A00-A0ED-6ACF41C86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694" y="35859"/>
            <a:ext cx="860612" cy="8157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F00FBA-E76C-B12C-EA1B-EF53C1F605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93338" y="6400800"/>
            <a:ext cx="495300" cy="457200"/>
          </a:xfrm>
          <a:prstGeom prst="rect">
            <a:avLst/>
          </a:prstGeom>
        </p:spPr>
      </p:pic>
      <p:pic>
        <p:nvPicPr>
          <p:cNvPr id="10" name="Graphic 9" descr="Курсор со сплошной заливкой">
            <a:extLst>
              <a:ext uri="{FF2B5EF4-FFF2-40B4-BE49-F238E27FC236}">
                <a16:creationId xmlns:a16="http://schemas.microsoft.com/office/drawing/2014/main" id="{E06C5140-9F68-75C4-0577-37EB7C7CC9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84691" y="2583491"/>
            <a:ext cx="410398" cy="41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335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6FFF866-96D9-C07A-AC55-222F1888F9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5" name="Graphic 4" descr="Курсор со сплошной заливкой">
            <a:extLst>
              <a:ext uri="{FF2B5EF4-FFF2-40B4-BE49-F238E27FC236}">
                <a16:creationId xmlns:a16="http://schemas.microsoft.com/office/drawing/2014/main" id="{01E8B623-C6A0-410A-BD44-0C9B10C047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84691" y="2583491"/>
            <a:ext cx="410398" cy="41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859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4BC621-8491-6BC4-7658-4D5CB0F19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94"/>
            <a:ext cx="12192000" cy="685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2418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0E8D21-B990-A4BC-60BF-5A6C95AFA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94"/>
            <a:ext cx="12192000" cy="685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78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AC451C-AE4A-7CA8-B436-9E7882B6F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94"/>
            <a:ext cx="12192000" cy="685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09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4277D3-12D4-E82F-C1BA-C0D479221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94"/>
            <a:ext cx="12192000" cy="685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6229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E3E9A0-6DFC-6268-B3C4-E612E6C48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94"/>
            <a:ext cx="12192000" cy="685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9940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272835-B981-D7E0-3FFE-9DE7669CE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94"/>
            <a:ext cx="12192000" cy="685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3010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618EB3-EE24-A8FC-2708-0F7C741D92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94"/>
            <a:ext cx="12192000" cy="685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4408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9CBE067-0FCA-734D-3112-19BC2D218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94"/>
            <a:ext cx="12192000" cy="685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7215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D3F344C9-CA7E-D93B-189D-8C50752259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20" t="50472" r="20309" b="1769"/>
          <a:stretch/>
        </p:blipFill>
        <p:spPr>
          <a:xfrm rot="5400000">
            <a:off x="7778849" y="2473855"/>
            <a:ext cx="6824397" cy="20038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DA82DA-E912-3014-27A7-C67291DCC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187" y="114113"/>
            <a:ext cx="7915836" cy="644246"/>
          </a:xfrm>
        </p:spPr>
        <p:txBody>
          <a:bodyPr/>
          <a:lstStyle/>
          <a:p>
            <a:pPr algn="ctr"/>
            <a:r>
              <a:rPr lang="en-US" sz="2400" err="1">
                <a:latin typeface="Bahnschrift"/>
                <a:ea typeface="Calibri Light"/>
                <a:cs typeface="Calibri Light"/>
              </a:rPr>
              <a:t>Результаты</a:t>
            </a:r>
            <a:r>
              <a:rPr lang="en-US" sz="2400">
                <a:latin typeface="Bahnschrift"/>
                <a:ea typeface="Calibri Light"/>
                <a:cs typeface="Calibri Light"/>
              </a:rPr>
              <a:t> </a:t>
            </a:r>
            <a:r>
              <a:rPr lang="en-US" sz="2400" err="1">
                <a:latin typeface="Bahnschrift"/>
                <a:ea typeface="Calibri Light"/>
                <a:cs typeface="Calibri Light"/>
              </a:rPr>
              <a:t>проведённого</a:t>
            </a:r>
            <a:r>
              <a:rPr lang="en-US" sz="2400">
                <a:latin typeface="Bahnschrift"/>
                <a:ea typeface="Calibri Light"/>
                <a:cs typeface="Calibri Light"/>
              </a:rPr>
              <a:t> </a:t>
            </a:r>
            <a:r>
              <a:rPr lang="en-US" sz="2400" err="1">
                <a:latin typeface="Bahnschrift"/>
                <a:ea typeface="Calibri Light"/>
                <a:cs typeface="Calibri Light"/>
              </a:rPr>
              <a:t>опроса</a:t>
            </a:r>
            <a:r>
              <a:rPr lang="en-US" sz="2400">
                <a:latin typeface="Bahnschrift"/>
                <a:ea typeface="Calibri Light"/>
                <a:cs typeface="Calibri Light"/>
              </a:rPr>
              <a:t> </a:t>
            </a:r>
            <a:r>
              <a:rPr lang="en-US" sz="2400" err="1">
                <a:latin typeface="Bahnschrift"/>
                <a:ea typeface="Calibri Light"/>
                <a:cs typeface="Calibri Light"/>
              </a:rPr>
              <a:t>для</a:t>
            </a:r>
            <a:r>
              <a:rPr lang="en-US" sz="2400">
                <a:latin typeface="Bahnschrift"/>
                <a:ea typeface="Calibri Light"/>
                <a:cs typeface="Calibri Light"/>
              </a:rPr>
              <a:t> </a:t>
            </a:r>
            <a:r>
              <a:rPr lang="en-US" sz="2400" err="1">
                <a:latin typeface="Bahnschrift"/>
                <a:ea typeface="Calibri Light"/>
                <a:cs typeface="Calibri Light"/>
              </a:rPr>
              <a:t>сотрудников</a:t>
            </a:r>
            <a:endParaRPr lang="en-US" sz="2400">
              <a:latin typeface="Bahnschrift"/>
              <a:ea typeface="Calibri Light"/>
              <a:cs typeface="Calibri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DADC6D-7D3E-FDBB-49E9-096B15395A67}"/>
              </a:ext>
            </a:extLst>
          </p:cNvPr>
          <p:cNvSpPr txBox="1"/>
          <p:nvPr/>
        </p:nvSpPr>
        <p:spPr>
          <a:xfrm>
            <a:off x="1117372" y="1222663"/>
            <a:ext cx="865331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Bahnschrift"/>
                <a:ea typeface="Calibri"/>
                <a:cs typeface="Calibri"/>
              </a:rPr>
              <a:t>В </a:t>
            </a:r>
            <a:r>
              <a:rPr lang="en-US" sz="1600" err="1">
                <a:latin typeface="Bahnschrift"/>
                <a:ea typeface="Calibri"/>
                <a:cs typeface="Calibri"/>
              </a:rPr>
              <a:t>опросе</a:t>
            </a:r>
            <a:r>
              <a:rPr lang="en-US" sz="1600">
                <a:latin typeface="Bahnschrift"/>
                <a:ea typeface="Calibri"/>
                <a:cs typeface="Calibri"/>
              </a:rPr>
              <a:t> </a:t>
            </a:r>
            <a:r>
              <a:rPr lang="en-US" sz="1600" err="1">
                <a:latin typeface="Bahnschrift"/>
                <a:ea typeface="Calibri"/>
                <a:cs typeface="Calibri"/>
              </a:rPr>
              <a:t>приняли</a:t>
            </a:r>
            <a:r>
              <a:rPr lang="en-US" sz="1600">
                <a:latin typeface="Bahnschrift"/>
                <a:ea typeface="Calibri"/>
                <a:cs typeface="Calibri"/>
              </a:rPr>
              <a:t> </a:t>
            </a:r>
            <a:r>
              <a:rPr lang="en-US" sz="1600" err="1">
                <a:latin typeface="Bahnschrift"/>
                <a:ea typeface="Calibri"/>
                <a:cs typeface="Calibri"/>
              </a:rPr>
              <a:t>участие</a:t>
            </a:r>
            <a:r>
              <a:rPr lang="en-US" sz="1600">
                <a:latin typeface="Bahnschrift"/>
                <a:ea typeface="Calibri"/>
                <a:cs typeface="Calibri"/>
              </a:rPr>
              <a:t> 15 </a:t>
            </a:r>
            <a:r>
              <a:rPr lang="en-US" sz="1600" err="1">
                <a:latin typeface="Bahnschrift"/>
                <a:ea typeface="Calibri"/>
                <a:cs typeface="Calibri"/>
              </a:rPr>
              <a:t>сотрудников</a:t>
            </a:r>
            <a:r>
              <a:rPr lang="en-US" sz="1600">
                <a:latin typeface="Bahnschrift"/>
                <a:ea typeface="Calibri"/>
                <a:cs typeface="Calibri"/>
              </a:rPr>
              <a:t>. </a:t>
            </a:r>
            <a:r>
              <a:rPr lang="en-US" sz="1600" err="1">
                <a:latin typeface="Bahnschrift"/>
                <a:ea typeface="Calibri"/>
                <a:cs typeface="Calibri"/>
              </a:rPr>
              <a:t>Четверо</a:t>
            </a:r>
            <a:r>
              <a:rPr lang="en-US" sz="1600">
                <a:latin typeface="Bahnschrift"/>
                <a:ea typeface="Calibri"/>
                <a:cs typeface="Calibri"/>
              </a:rPr>
              <a:t> </a:t>
            </a:r>
            <a:r>
              <a:rPr lang="en-US" sz="1600" err="1">
                <a:latin typeface="Bahnschrift"/>
                <a:ea typeface="Calibri"/>
                <a:cs typeface="Calibri"/>
              </a:rPr>
              <a:t>из</a:t>
            </a:r>
            <a:r>
              <a:rPr lang="en-US" sz="1600">
                <a:latin typeface="Bahnschrift"/>
                <a:ea typeface="Calibri"/>
                <a:cs typeface="Calibri"/>
              </a:rPr>
              <a:t> </a:t>
            </a:r>
            <a:r>
              <a:rPr lang="en-US" sz="1600" err="1">
                <a:latin typeface="Bahnschrift"/>
                <a:ea typeface="Calibri"/>
                <a:cs typeface="Calibri"/>
              </a:rPr>
              <a:t>которых</a:t>
            </a:r>
            <a:r>
              <a:rPr lang="en-US" sz="1600">
                <a:latin typeface="Bahnschrift"/>
                <a:ea typeface="Calibri"/>
                <a:cs typeface="Calibri"/>
              </a:rPr>
              <a:t> </a:t>
            </a:r>
            <a:r>
              <a:rPr lang="en-US" sz="1600" err="1">
                <a:latin typeface="Bahnschrift"/>
                <a:ea typeface="Calibri"/>
                <a:cs typeface="Calibri"/>
              </a:rPr>
              <a:t>проработали</a:t>
            </a:r>
            <a:r>
              <a:rPr lang="en-US" sz="1600">
                <a:latin typeface="Bahnschrift"/>
                <a:ea typeface="Calibri"/>
                <a:cs typeface="Calibri"/>
              </a:rPr>
              <a:t> в </a:t>
            </a:r>
            <a:r>
              <a:rPr lang="en-US" sz="1600" err="1">
                <a:latin typeface="Bahnschrift"/>
                <a:ea typeface="Calibri"/>
                <a:cs typeface="Calibri"/>
              </a:rPr>
              <a:t>компании</a:t>
            </a:r>
            <a:r>
              <a:rPr lang="en-US" sz="1600">
                <a:latin typeface="Bahnschrift"/>
                <a:ea typeface="Calibri"/>
                <a:cs typeface="Calibri"/>
              </a:rPr>
              <a:t> </a:t>
            </a:r>
            <a:r>
              <a:rPr lang="en-US" sz="1600" err="1">
                <a:latin typeface="Bahnschrift"/>
                <a:ea typeface="Calibri"/>
                <a:cs typeface="Calibri"/>
              </a:rPr>
              <a:t>менее</a:t>
            </a:r>
            <a:r>
              <a:rPr lang="en-US" sz="1600">
                <a:latin typeface="Bahnschrift"/>
                <a:ea typeface="Calibri"/>
                <a:cs typeface="Calibri"/>
              </a:rPr>
              <a:t> </a:t>
            </a:r>
            <a:r>
              <a:rPr lang="en-US" sz="1600" err="1">
                <a:latin typeface="Bahnschrift"/>
                <a:ea typeface="Calibri"/>
                <a:cs typeface="Calibri"/>
              </a:rPr>
              <a:t>года</a:t>
            </a:r>
            <a:r>
              <a:rPr lang="en-US" sz="1600">
                <a:latin typeface="Bahnschrift"/>
                <a:ea typeface="Calibri"/>
                <a:cs typeface="Calibri"/>
              </a:rPr>
              <a:t>, а 11 </a:t>
            </a:r>
            <a:r>
              <a:rPr lang="en-US" sz="1600" err="1">
                <a:latin typeface="Bahnschrift"/>
                <a:ea typeface="Calibri"/>
                <a:cs typeface="Calibri"/>
              </a:rPr>
              <a:t>более</a:t>
            </a:r>
            <a:r>
              <a:rPr lang="en-US" sz="1600">
                <a:latin typeface="Bahnschrift"/>
                <a:ea typeface="Calibri"/>
                <a:cs typeface="Calibri"/>
              </a:rPr>
              <a:t> </a:t>
            </a:r>
            <a:r>
              <a:rPr lang="en-US" sz="1600" err="1">
                <a:latin typeface="Bahnschrift"/>
                <a:ea typeface="Calibri"/>
                <a:cs typeface="Calibri"/>
              </a:rPr>
              <a:t>года</a:t>
            </a:r>
            <a:endParaRPr lang="en-US" sz="1600">
              <a:latin typeface="Bahnschrift"/>
              <a:ea typeface="Calibri"/>
              <a:cs typeface="Calibri"/>
            </a:endParaRPr>
          </a:p>
        </p:txBody>
      </p:sp>
      <p:pic>
        <p:nvPicPr>
          <p:cNvPr id="9" name="Content Placeholder 8" descr="Диаграмма ответов в Формах. Вопрос: Как долго Вы работаете?. Количество ответов: 15 ответов.">
            <a:extLst>
              <a:ext uri="{FF2B5EF4-FFF2-40B4-BE49-F238E27FC236}">
                <a16:creationId xmlns:a16="http://schemas.microsoft.com/office/drawing/2014/main" id="{F30D4F99-EBA7-B15A-5C41-FACC932629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035" t="6379" r="17346" b="9671"/>
          <a:stretch/>
        </p:blipFill>
        <p:spPr>
          <a:xfrm>
            <a:off x="1086619" y="2265741"/>
            <a:ext cx="8233743" cy="3652980"/>
          </a:xfrm>
        </p:spPr>
      </p:pic>
    </p:spTree>
    <p:extLst>
      <p:ext uri="{BB962C8B-B14F-4D97-AF65-F5344CB8AC3E}">
        <p14:creationId xmlns:p14="http://schemas.microsoft.com/office/powerpoint/2010/main" val="720722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9B9A2379-F485-FE74-2D02-BE504884E0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20" t="50472" r="20309" b="1769"/>
          <a:stretch/>
        </p:blipFill>
        <p:spPr>
          <a:xfrm rot="5400000" flipV="1">
            <a:off x="-2795020" y="2796843"/>
            <a:ext cx="6824397" cy="12323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401DF5-CB30-4690-46E3-B2F16981B8F1}"/>
              </a:ext>
            </a:extLst>
          </p:cNvPr>
          <p:cNvSpPr txBox="1"/>
          <p:nvPr/>
        </p:nvSpPr>
        <p:spPr>
          <a:xfrm>
            <a:off x="1273566" y="5636593"/>
            <a:ext cx="987055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Bahnschrift"/>
                <a:ea typeface="Calibri"/>
                <a:cs typeface="Calibri"/>
              </a:rPr>
              <a:t>5 </a:t>
            </a:r>
            <a:r>
              <a:rPr lang="en-US" err="1">
                <a:latin typeface="Bahnschrift"/>
                <a:ea typeface="Calibri"/>
                <a:cs typeface="Calibri"/>
              </a:rPr>
              <a:t>опрошенных</a:t>
            </a:r>
            <a:r>
              <a:rPr lang="en-US">
                <a:latin typeface="Bahnschrift"/>
                <a:ea typeface="Calibri"/>
                <a:cs typeface="Calibri"/>
              </a:rPr>
              <a:t> </a:t>
            </a:r>
            <a:r>
              <a:rPr lang="en-US" err="1">
                <a:latin typeface="Bahnschrift"/>
                <a:ea typeface="Calibri"/>
                <a:cs typeface="Calibri"/>
              </a:rPr>
              <a:t>не</a:t>
            </a:r>
            <a:r>
              <a:rPr lang="en-US">
                <a:latin typeface="Bahnschrift"/>
                <a:ea typeface="Calibri"/>
                <a:cs typeface="Calibri"/>
              </a:rPr>
              <a:t> </a:t>
            </a:r>
            <a:r>
              <a:rPr lang="en-US" err="1">
                <a:latin typeface="Bahnschrift"/>
                <a:ea typeface="Calibri"/>
                <a:cs typeface="Calibri"/>
              </a:rPr>
              <a:t>знают</a:t>
            </a:r>
            <a:r>
              <a:rPr lang="en-US">
                <a:latin typeface="Bahnschrift"/>
                <a:ea typeface="Calibri"/>
                <a:cs typeface="Calibri"/>
              </a:rPr>
              <a:t> </a:t>
            </a:r>
            <a:r>
              <a:rPr lang="en-US" err="1">
                <a:latin typeface="Bahnschrift"/>
                <a:ea typeface="Calibri"/>
                <a:cs typeface="Calibri"/>
              </a:rPr>
              <a:t>вовсе</a:t>
            </a:r>
            <a:r>
              <a:rPr lang="en-US">
                <a:latin typeface="Bahnschrift"/>
                <a:ea typeface="Calibri"/>
                <a:cs typeface="Calibri"/>
              </a:rPr>
              <a:t>/</a:t>
            </a:r>
            <a:r>
              <a:rPr lang="en-US" err="1">
                <a:latin typeface="Bahnschrift"/>
                <a:ea typeface="Calibri"/>
                <a:cs typeface="Calibri"/>
              </a:rPr>
              <a:t>знают</a:t>
            </a:r>
            <a:r>
              <a:rPr lang="en-US">
                <a:latin typeface="Bahnschrift"/>
                <a:ea typeface="Calibri"/>
                <a:cs typeface="Calibri"/>
              </a:rPr>
              <a:t> </a:t>
            </a:r>
            <a:r>
              <a:rPr lang="en-US" err="1">
                <a:latin typeface="Bahnschrift"/>
                <a:ea typeface="Calibri"/>
                <a:cs typeface="Calibri"/>
              </a:rPr>
              <a:t>плохо</a:t>
            </a:r>
            <a:r>
              <a:rPr lang="en-US">
                <a:latin typeface="Bahnschrift"/>
                <a:ea typeface="Calibri"/>
                <a:cs typeface="Calibri"/>
              </a:rPr>
              <a:t> </a:t>
            </a:r>
            <a:r>
              <a:rPr lang="en-US" err="1">
                <a:latin typeface="Bahnschrift"/>
                <a:ea typeface="Calibri"/>
                <a:cs typeface="Calibri"/>
              </a:rPr>
              <a:t>корпоративную</a:t>
            </a:r>
            <a:r>
              <a:rPr lang="en-US">
                <a:latin typeface="Bahnschrift"/>
                <a:ea typeface="Calibri"/>
                <a:cs typeface="Calibri"/>
              </a:rPr>
              <a:t> </a:t>
            </a:r>
            <a:r>
              <a:rPr lang="en-US" err="1">
                <a:latin typeface="Bahnschrift"/>
                <a:ea typeface="Calibri"/>
                <a:cs typeface="Calibri"/>
              </a:rPr>
              <a:t>культуру</a:t>
            </a:r>
            <a:r>
              <a:rPr lang="en-US">
                <a:latin typeface="Bahnschrift"/>
                <a:ea typeface="Calibri"/>
                <a:cs typeface="Calibri"/>
              </a:rPr>
              <a:t>, в </a:t>
            </a:r>
            <a:r>
              <a:rPr lang="en-US" err="1">
                <a:latin typeface="Bahnschrift"/>
                <a:ea typeface="Calibri"/>
                <a:cs typeface="Calibri"/>
              </a:rPr>
              <a:t>то</a:t>
            </a:r>
            <a:r>
              <a:rPr lang="en-US">
                <a:latin typeface="Bahnschrift"/>
                <a:ea typeface="Calibri"/>
                <a:cs typeface="Calibri"/>
              </a:rPr>
              <a:t> </a:t>
            </a:r>
            <a:r>
              <a:rPr lang="en-US" err="1">
                <a:latin typeface="Bahnschrift"/>
                <a:ea typeface="Calibri"/>
                <a:cs typeface="Calibri"/>
              </a:rPr>
              <a:t>время</a:t>
            </a:r>
            <a:r>
              <a:rPr lang="en-US">
                <a:latin typeface="Bahnschrift"/>
                <a:ea typeface="Calibri"/>
                <a:cs typeface="Calibri"/>
              </a:rPr>
              <a:t> </a:t>
            </a:r>
            <a:r>
              <a:rPr lang="en-US" err="1">
                <a:latin typeface="Bahnschrift"/>
                <a:ea typeface="Calibri"/>
                <a:cs typeface="Calibri"/>
              </a:rPr>
              <a:t>как</a:t>
            </a:r>
            <a:r>
              <a:rPr lang="en-US">
                <a:latin typeface="Bahnschrift"/>
                <a:ea typeface="Calibri"/>
                <a:cs typeface="Calibri"/>
              </a:rPr>
              <a:t> 10 </a:t>
            </a:r>
            <a:r>
              <a:rPr lang="en-US" err="1">
                <a:latin typeface="Bahnschrift"/>
                <a:ea typeface="Calibri"/>
                <a:cs typeface="Calibri"/>
              </a:rPr>
              <a:t>сотрудников</a:t>
            </a:r>
            <a:r>
              <a:rPr lang="en-US">
                <a:latin typeface="Bahnschrift"/>
                <a:ea typeface="Calibri"/>
                <a:cs typeface="Calibri"/>
              </a:rPr>
              <a:t> </a:t>
            </a:r>
            <a:r>
              <a:rPr lang="en-US" err="1">
                <a:latin typeface="Bahnschrift"/>
                <a:ea typeface="Calibri"/>
                <a:cs typeface="Calibri"/>
              </a:rPr>
              <a:t>оценивают</a:t>
            </a:r>
            <a:r>
              <a:rPr lang="en-US">
                <a:latin typeface="Bahnschrift"/>
                <a:ea typeface="Calibri"/>
                <a:cs typeface="Calibri"/>
              </a:rPr>
              <a:t> </a:t>
            </a:r>
            <a:r>
              <a:rPr lang="en-US" err="1">
                <a:latin typeface="Bahnschrift"/>
                <a:ea typeface="Calibri"/>
                <a:cs typeface="Calibri"/>
              </a:rPr>
              <a:t>её</a:t>
            </a:r>
            <a:r>
              <a:rPr lang="en-US">
                <a:latin typeface="Bahnschrift"/>
                <a:ea typeface="Calibri"/>
                <a:cs typeface="Calibri"/>
              </a:rPr>
              <a:t> </a:t>
            </a:r>
            <a:r>
              <a:rPr lang="en-US" err="1">
                <a:latin typeface="Bahnschrift"/>
                <a:ea typeface="Calibri"/>
                <a:cs typeface="Calibri"/>
              </a:rPr>
              <a:t>знание</a:t>
            </a:r>
            <a:r>
              <a:rPr lang="en-US">
                <a:latin typeface="Bahnschrift"/>
                <a:ea typeface="Calibri"/>
                <a:cs typeface="Calibri"/>
              </a:rPr>
              <a:t> </a:t>
            </a:r>
            <a:r>
              <a:rPr lang="en-US" err="1">
                <a:latin typeface="Bahnschrift"/>
                <a:ea typeface="Calibri"/>
                <a:cs typeface="Calibri"/>
              </a:rPr>
              <a:t>как</a:t>
            </a:r>
            <a:r>
              <a:rPr lang="en-US">
                <a:latin typeface="Bahnschrift"/>
                <a:ea typeface="Calibri"/>
                <a:cs typeface="Calibri"/>
              </a:rPr>
              <a:t> </a:t>
            </a:r>
            <a:r>
              <a:rPr lang="en-US" err="1">
                <a:latin typeface="Bahnschrift"/>
                <a:ea typeface="Calibri"/>
                <a:cs typeface="Calibri"/>
              </a:rPr>
              <a:t>довольно</a:t>
            </a:r>
            <a:r>
              <a:rPr lang="en-US">
                <a:latin typeface="Bahnschrift"/>
                <a:ea typeface="Calibri"/>
                <a:cs typeface="Calibri"/>
              </a:rPr>
              <a:t> </a:t>
            </a:r>
            <a:r>
              <a:rPr lang="en-US" err="1">
                <a:latin typeface="Bahnschrift"/>
                <a:ea typeface="Calibri"/>
                <a:cs typeface="Calibri"/>
              </a:rPr>
              <a:t>высокое</a:t>
            </a:r>
            <a:r>
              <a:rPr lang="en-US">
                <a:latin typeface="Bahnschrift"/>
                <a:ea typeface="Calibri"/>
                <a:cs typeface="Calibri"/>
              </a:rPr>
              <a:t>.</a:t>
            </a:r>
            <a:endParaRPr lang="en-US">
              <a:latin typeface="Bahnschrift"/>
            </a:endParaRPr>
          </a:p>
        </p:txBody>
      </p:sp>
      <p:pic>
        <p:nvPicPr>
          <p:cNvPr id="9" name="Content Placeholder 8" descr="Диаграмма ответов в Формах. Вопрос: Оцените от 1 до 5, насколько хорошо Вы знаете корпоративную культуру (ценности, традиции, обычаи), вид взаимоотношений с сотрудниками Вашей компании. . Количество ответов: 15 ответов.">
            <a:extLst>
              <a:ext uri="{FF2B5EF4-FFF2-40B4-BE49-F238E27FC236}">
                <a16:creationId xmlns:a16="http://schemas.microsoft.com/office/drawing/2014/main" id="{A23A7F85-3C6C-4650-E7C0-90D40BB9B7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946" t="6303" r="173" b="14106"/>
          <a:stretch/>
        </p:blipFill>
        <p:spPr>
          <a:xfrm>
            <a:off x="1195434" y="222635"/>
            <a:ext cx="10022397" cy="4184213"/>
          </a:xfrm>
        </p:spPr>
      </p:pic>
      <p:sp>
        <p:nvSpPr>
          <p:cNvPr id="10" name="Arrow: Down 9">
            <a:extLst>
              <a:ext uri="{FF2B5EF4-FFF2-40B4-BE49-F238E27FC236}">
                <a16:creationId xmlns:a16="http://schemas.microsoft.com/office/drawing/2014/main" id="{52BCEC38-4299-9970-B227-E516BB1C7EC1}"/>
              </a:ext>
            </a:extLst>
          </p:cNvPr>
          <p:cNvSpPr/>
          <p:nvPr/>
        </p:nvSpPr>
        <p:spPr>
          <a:xfrm>
            <a:off x="5794744" y="4926418"/>
            <a:ext cx="388188" cy="531962"/>
          </a:xfrm>
          <a:prstGeom prst="downArrow">
            <a:avLst/>
          </a:prstGeom>
          <a:solidFill>
            <a:srgbClr val="1E40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8695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Диаграмма ответов в Формах. Вопрос: Вы быстро находите ответы на все возникающие вопросы?&#10;. Количество ответов: 15 ответов.">
            <a:extLst>
              <a:ext uri="{FF2B5EF4-FFF2-40B4-BE49-F238E27FC236}">
                <a16:creationId xmlns:a16="http://schemas.microsoft.com/office/drawing/2014/main" id="{214B04DA-CD36-4D57-C2D3-AEE679859E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775" t="7423" r="4510" b="10515"/>
          <a:stretch/>
        </p:blipFill>
        <p:spPr>
          <a:xfrm>
            <a:off x="1306655" y="533523"/>
            <a:ext cx="9588124" cy="3570811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8F84448-BD39-6C31-1F24-BDC35A4CDD21}"/>
              </a:ext>
            </a:extLst>
          </p:cNvPr>
          <p:cNvSpPr txBox="1"/>
          <p:nvPr/>
        </p:nvSpPr>
        <p:spPr>
          <a:xfrm>
            <a:off x="1432161" y="4946331"/>
            <a:ext cx="10351346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>
                <a:latin typeface="Bahnschrift"/>
                <a:ea typeface="Calibri"/>
                <a:cs typeface="Calibri"/>
              </a:rPr>
              <a:t>Как</a:t>
            </a:r>
            <a:r>
              <a:rPr lang="en-US">
                <a:latin typeface="Bahnschrift"/>
                <a:ea typeface="Calibri"/>
                <a:cs typeface="Calibri"/>
              </a:rPr>
              <a:t> </a:t>
            </a:r>
            <a:r>
              <a:rPr lang="en-US" err="1">
                <a:latin typeface="Bahnschrift"/>
                <a:ea typeface="Calibri"/>
                <a:cs typeface="Calibri"/>
              </a:rPr>
              <a:t>видно</a:t>
            </a:r>
            <a:r>
              <a:rPr lang="en-US">
                <a:latin typeface="Bahnschrift"/>
                <a:ea typeface="Calibri"/>
                <a:cs typeface="Calibri"/>
              </a:rPr>
              <a:t> </a:t>
            </a:r>
            <a:r>
              <a:rPr lang="en-US" err="1">
                <a:latin typeface="Bahnschrift"/>
                <a:ea typeface="Calibri"/>
                <a:cs typeface="Calibri"/>
              </a:rPr>
              <a:t>из</a:t>
            </a:r>
            <a:r>
              <a:rPr lang="en-US">
                <a:latin typeface="Bahnschrift"/>
                <a:ea typeface="Calibri"/>
                <a:cs typeface="Calibri"/>
              </a:rPr>
              <a:t> </a:t>
            </a:r>
            <a:r>
              <a:rPr lang="en-US" err="1">
                <a:latin typeface="Bahnschrift"/>
                <a:ea typeface="Calibri"/>
                <a:cs typeface="Calibri"/>
              </a:rPr>
              <a:t>диаграммы</a:t>
            </a:r>
            <a:r>
              <a:rPr lang="en-US">
                <a:latin typeface="Bahnschrift"/>
                <a:ea typeface="Calibri"/>
                <a:cs typeface="Calibri"/>
              </a:rPr>
              <a:t>, </a:t>
            </a:r>
            <a:r>
              <a:rPr lang="en-US" err="1">
                <a:latin typeface="Bahnschrift"/>
                <a:ea typeface="Calibri"/>
                <a:cs typeface="Calibri"/>
              </a:rPr>
              <a:t>большинство</a:t>
            </a:r>
            <a:r>
              <a:rPr lang="en-US">
                <a:latin typeface="Bahnschrift"/>
                <a:ea typeface="Calibri"/>
                <a:cs typeface="Calibri"/>
              </a:rPr>
              <a:t> </a:t>
            </a:r>
            <a:r>
              <a:rPr lang="en-US" err="1">
                <a:latin typeface="Bahnschrift"/>
                <a:ea typeface="Calibri"/>
                <a:cs typeface="Calibri"/>
              </a:rPr>
              <a:t>сотрудников</a:t>
            </a:r>
            <a:r>
              <a:rPr lang="en-US">
                <a:latin typeface="Bahnschrift"/>
                <a:ea typeface="Calibri"/>
                <a:cs typeface="Calibri"/>
              </a:rPr>
              <a:t> </a:t>
            </a:r>
            <a:r>
              <a:rPr lang="en-US" err="1">
                <a:latin typeface="Bahnschrift"/>
                <a:ea typeface="Calibri"/>
                <a:cs typeface="Calibri"/>
              </a:rPr>
              <a:t>испытывают</a:t>
            </a:r>
            <a:r>
              <a:rPr lang="en-US">
                <a:latin typeface="Bahnschrift"/>
                <a:ea typeface="Calibri"/>
                <a:cs typeface="Calibri"/>
              </a:rPr>
              <a:t> </a:t>
            </a:r>
            <a:r>
              <a:rPr lang="en-US" err="1">
                <a:latin typeface="Bahnschrift"/>
                <a:ea typeface="Calibri"/>
                <a:cs typeface="Calibri"/>
              </a:rPr>
              <a:t>трудности</a:t>
            </a:r>
            <a:r>
              <a:rPr lang="en-US">
                <a:latin typeface="Bahnschrift"/>
                <a:ea typeface="Calibri"/>
                <a:cs typeface="Calibri"/>
              </a:rPr>
              <a:t> с </a:t>
            </a:r>
            <a:r>
              <a:rPr lang="en-US" err="1">
                <a:latin typeface="Bahnschrift"/>
                <a:ea typeface="Calibri"/>
                <a:cs typeface="Calibri"/>
              </a:rPr>
              <a:t>поиском</a:t>
            </a:r>
            <a:r>
              <a:rPr lang="en-US">
                <a:latin typeface="Bahnschrift"/>
                <a:ea typeface="Calibri"/>
                <a:cs typeface="Calibri"/>
              </a:rPr>
              <a:t> </a:t>
            </a:r>
            <a:r>
              <a:rPr lang="en-US" err="1">
                <a:latin typeface="Bahnschrift"/>
                <a:ea typeface="Calibri"/>
                <a:cs typeface="Calibri"/>
              </a:rPr>
              <a:t>ответов</a:t>
            </a:r>
            <a:r>
              <a:rPr lang="en-US">
                <a:latin typeface="Bahnschrift"/>
                <a:ea typeface="Calibri"/>
                <a:cs typeface="Calibri"/>
              </a:rPr>
              <a:t> </a:t>
            </a:r>
            <a:r>
              <a:rPr lang="en-US" err="1">
                <a:latin typeface="Bahnschrift"/>
                <a:ea typeface="Calibri"/>
                <a:cs typeface="Calibri"/>
              </a:rPr>
              <a:t>по</a:t>
            </a:r>
            <a:r>
              <a:rPr lang="en-US">
                <a:latin typeface="Bahnschrift"/>
                <a:ea typeface="Calibri"/>
                <a:cs typeface="Calibri"/>
              </a:rPr>
              <a:t> </a:t>
            </a:r>
            <a:r>
              <a:rPr lang="en-US" err="1">
                <a:latin typeface="Bahnschrift"/>
                <a:ea typeface="Calibri"/>
                <a:cs typeface="Calibri"/>
              </a:rPr>
              <a:t>рабочим</a:t>
            </a:r>
            <a:r>
              <a:rPr lang="en-US">
                <a:latin typeface="Bahnschrift"/>
                <a:ea typeface="Calibri"/>
                <a:cs typeface="Calibri"/>
              </a:rPr>
              <a:t> </a:t>
            </a:r>
            <a:r>
              <a:rPr lang="en-US" err="1">
                <a:latin typeface="Bahnschrift"/>
                <a:ea typeface="Calibri"/>
                <a:cs typeface="Calibri"/>
              </a:rPr>
              <a:t>вопросам</a:t>
            </a:r>
            <a:r>
              <a:rPr lang="en-US">
                <a:latin typeface="Bahnschrift"/>
                <a:ea typeface="Calibri"/>
                <a:cs typeface="Calibri"/>
              </a:rPr>
              <a:t>.</a:t>
            </a:r>
          </a:p>
          <a:p>
            <a:r>
              <a:rPr lang="en-US" err="1">
                <a:latin typeface="Bahnschrift"/>
                <a:ea typeface="Calibri"/>
                <a:cs typeface="Calibri"/>
              </a:rPr>
              <a:t>Лишь</a:t>
            </a:r>
            <a:r>
              <a:rPr lang="en-US">
                <a:latin typeface="Bahnschrift"/>
                <a:ea typeface="Calibri"/>
                <a:cs typeface="Calibri"/>
              </a:rPr>
              <a:t> у 20% </a:t>
            </a:r>
            <a:r>
              <a:rPr lang="en-US" err="1">
                <a:latin typeface="Bahnschrift"/>
                <a:ea typeface="Calibri"/>
                <a:cs typeface="Calibri"/>
              </a:rPr>
              <a:t>опрошенных</a:t>
            </a:r>
            <a:r>
              <a:rPr lang="en-US">
                <a:latin typeface="Bahnschrift"/>
                <a:ea typeface="Calibri"/>
                <a:cs typeface="Calibri"/>
              </a:rPr>
              <a:t> </a:t>
            </a:r>
            <a:r>
              <a:rPr lang="en-US" err="1">
                <a:latin typeface="Bahnschrift"/>
                <a:ea typeface="Calibri"/>
                <a:cs typeface="Calibri"/>
              </a:rPr>
              <a:t>трудностей</a:t>
            </a:r>
            <a:r>
              <a:rPr lang="en-US">
                <a:latin typeface="Bahnschrift"/>
                <a:ea typeface="Calibri"/>
                <a:cs typeface="Calibri"/>
              </a:rPr>
              <a:t> </a:t>
            </a:r>
            <a:r>
              <a:rPr lang="en-US" err="1">
                <a:latin typeface="Bahnschrift"/>
                <a:ea typeface="Calibri"/>
                <a:cs typeface="Calibri"/>
              </a:rPr>
              <a:t>по</a:t>
            </a:r>
            <a:r>
              <a:rPr lang="en-US">
                <a:latin typeface="Bahnschrift"/>
                <a:ea typeface="Calibri"/>
                <a:cs typeface="Calibri"/>
              </a:rPr>
              <a:t> </a:t>
            </a:r>
            <a:r>
              <a:rPr lang="en-US" err="1">
                <a:latin typeface="Bahnschrift"/>
                <a:ea typeface="Calibri"/>
                <a:cs typeface="Calibri"/>
              </a:rPr>
              <a:t>поводу</a:t>
            </a:r>
            <a:r>
              <a:rPr lang="en-US">
                <a:latin typeface="Bahnschrift"/>
                <a:ea typeface="Calibri"/>
                <a:cs typeface="Calibri"/>
              </a:rPr>
              <a:t> </a:t>
            </a:r>
            <a:r>
              <a:rPr lang="en-US" err="1">
                <a:latin typeface="Bahnschrift"/>
                <a:ea typeface="Calibri"/>
                <a:cs typeface="Calibri"/>
              </a:rPr>
              <a:t>поиска</a:t>
            </a:r>
            <a:r>
              <a:rPr lang="en-US">
                <a:latin typeface="Bahnschrift"/>
                <a:ea typeface="Calibri"/>
                <a:cs typeface="Calibri"/>
              </a:rPr>
              <a:t> </a:t>
            </a:r>
            <a:r>
              <a:rPr lang="en-US" err="1">
                <a:latin typeface="Bahnschrift"/>
                <a:ea typeface="Calibri"/>
                <a:cs typeface="Calibri"/>
              </a:rPr>
              <a:t>информации</a:t>
            </a:r>
            <a:r>
              <a:rPr lang="en-US">
                <a:latin typeface="Bahnschrift"/>
                <a:ea typeface="Calibri"/>
                <a:cs typeface="Calibri"/>
              </a:rPr>
              <a:t> </a:t>
            </a:r>
            <a:r>
              <a:rPr lang="en-US" err="1">
                <a:latin typeface="Bahnschrift"/>
                <a:ea typeface="Calibri"/>
                <a:cs typeface="Calibri"/>
              </a:rPr>
              <a:t>не</a:t>
            </a:r>
            <a:r>
              <a:rPr lang="en-US">
                <a:latin typeface="Bahnschrift"/>
                <a:ea typeface="Calibri"/>
                <a:cs typeface="Calibri"/>
              </a:rPr>
              <a:t> </a:t>
            </a:r>
            <a:r>
              <a:rPr lang="en-US" err="1">
                <a:latin typeface="Bahnschrift"/>
                <a:ea typeface="Calibri"/>
                <a:cs typeface="Calibri"/>
              </a:rPr>
              <a:t>возникает</a:t>
            </a:r>
            <a:r>
              <a:rPr lang="en-US">
                <a:latin typeface="Bahnschrift"/>
                <a:ea typeface="Calibri"/>
                <a:cs typeface="Calibri"/>
              </a:rPr>
              <a:t> </a:t>
            </a:r>
            <a:r>
              <a:rPr lang="en-US" err="1">
                <a:latin typeface="Bahnschrift"/>
                <a:ea typeface="Calibri"/>
                <a:cs typeface="Calibri"/>
              </a:rPr>
              <a:t>вследствие</a:t>
            </a:r>
            <a:r>
              <a:rPr lang="en-US">
                <a:latin typeface="Bahnschrift"/>
                <a:ea typeface="Calibri"/>
                <a:cs typeface="Calibri"/>
              </a:rPr>
              <a:t> </a:t>
            </a:r>
            <a:r>
              <a:rPr lang="en-US" err="1">
                <a:latin typeface="Bahnschrift"/>
                <a:ea typeface="Calibri"/>
                <a:cs typeface="Calibri"/>
              </a:rPr>
              <a:t>наличия</a:t>
            </a:r>
            <a:r>
              <a:rPr lang="en-US">
                <a:latin typeface="Bahnschrift"/>
                <a:ea typeface="Calibri"/>
                <a:cs typeface="Calibri"/>
              </a:rPr>
              <a:t> </a:t>
            </a:r>
            <a:r>
              <a:rPr lang="en-US" err="1">
                <a:latin typeface="Bahnschrift"/>
                <a:ea typeface="Calibri"/>
                <a:cs typeface="Calibri"/>
              </a:rPr>
              <a:t>автоматизированного</a:t>
            </a:r>
            <a:r>
              <a:rPr lang="en-US">
                <a:latin typeface="Bahnschrift"/>
                <a:ea typeface="Calibri"/>
                <a:cs typeface="Calibri"/>
              </a:rPr>
              <a:t> </a:t>
            </a:r>
            <a:r>
              <a:rPr lang="en-US" err="1">
                <a:latin typeface="Bahnschrift"/>
                <a:ea typeface="Calibri"/>
                <a:cs typeface="Calibri"/>
              </a:rPr>
              <a:t>помощника</a:t>
            </a:r>
            <a:endParaRPr lang="en-US">
              <a:latin typeface="Bahnschrift"/>
              <a:ea typeface="Calibri"/>
              <a:cs typeface="Calibri"/>
            </a:endParaRPr>
          </a:p>
        </p:txBody>
      </p:sp>
      <p:pic>
        <p:nvPicPr>
          <p:cNvPr id="3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1BD81E3D-7B30-6517-ECC4-DBE93A8C25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520" t="50472" r="20309" b="1769"/>
          <a:stretch/>
        </p:blipFill>
        <p:spPr>
          <a:xfrm rot="5400000" flipV="1">
            <a:off x="-2795020" y="2796843"/>
            <a:ext cx="6824397" cy="1232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9409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38953-8195-A506-0410-09BF1F8E0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459" y="4945075"/>
            <a:ext cx="10343072" cy="1325563"/>
          </a:xfrm>
        </p:spPr>
        <p:txBody>
          <a:bodyPr/>
          <a:lstStyle/>
          <a:p>
            <a:r>
              <a:rPr lang="en-US" sz="1800" err="1">
                <a:latin typeface="Bahnschrift"/>
              </a:rPr>
              <a:t>Больше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половины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опрошенных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пропускали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совещание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или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забывали</a:t>
            </a:r>
            <a:r>
              <a:rPr lang="en-US" sz="1800">
                <a:latin typeface="Bahnschrift"/>
              </a:rPr>
              <a:t> о </a:t>
            </a:r>
            <a:r>
              <a:rPr lang="en-US" sz="1800" err="1">
                <a:latin typeface="Bahnschrift"/>
              </a:rPr>
              <a:t>текущих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задачах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из-за</a:t>
            </a:r>
            <a:r>
              <a:rPr lang="en-US" sz="1800">
                <a:latin typeface="Bahnschrift"/>
              </a:rPr>
              <a:t> </a:t>
            </a:r>
            <a:r>
              <a:rPr lang="en-US" sz="1800" err="1">
                <a:latin typeface="Bahnschrift"/>
              </a:rPr>
              <a:t>рабочих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завалов</a:t>
            </a:r>
            <a:r>
              <a:rPr lang="en-US" sz="1800">
                <a:latin typeface="Bahnschrift"/>
              </a:rPr>
              <a:t>/ </a:t>
            </a:r>
            <a:r>
              <a:rPr lang="en-US" sz="1800" err="1">
                <a:latin typeface="Bahnschrift"/>
              </a:rPr>
              <a:t>забывивости</a:t>
            </a:r>
            <a:r>
              <a:rPr lang="en-US" sz="1800">
                <a:latin typeface="Bahnschrift"/>
              </a:rPr>
              <a:t> / </a:t>
            </a:r>
            <a:r>
              <a:rPr lang="en-US" sz="1800" err="1">
                <a:latin typeface="Bahnschrift"/>
              </a:rPr>
              <a:t>незнания</a:t>
            </a:r>
            <a:endParaRPr lang="en-US" sz="1800">
              <a:latin typeface="Bahnschrift"/>
            </a:endParaRPr>
          </a:p>
        </p:txBody>
      </p:sp>
      <p:pic>
        <p:nvPicPr>
          <p:cNvPr id="7" name="Content Placeholder 6" descr="Диаграмма ответов в Формах. Вопрос: Были ли ситуации, что Вы пропускали совещание, забывали о текущих задачах на день из-за завала на работе/ забывчивости/незнания?&#10;. Количество ответов: 15 ответов.">
            <a:extLst>
              <a:ext uri="{FF2B5EF4-FFF2-40B4-BE49-F238E27FC236}">
                <a16:creationId xmlns:a16="http://schemas.microsoft.com/office/drawing/2014/main" id="{158E22B5-4C8D-8CDF-46A3-381C4D68D4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49" t="6501" r="2949" b="9943"/>
          <a:stretch/>
        </p:blipFill>
        <p:spPr>
          <a:xfrm>
            <a:off x="751171" y="726608"/>
            <a:ext cx="9731634" cy="3924144"/>
          </a:xfrm>
        </p:spPr>
      </p:pic>
      <p:pic>
        <p:nvPicPr>
          <p:cNvPr id="4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9CDD8800-7A75-07C6-82F3-2D00348F2F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520" t="50472" r="20309" b="1769"/>
          <a:stretch/>
        </p:blipFill>
        <p:spPr>
          <a:xfrm rot="5400000">
            <a:off x="8097096" y="2792102"/>
            <a:ext cx="6824397" cy="136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6352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A52BF-B93B-D927-CC7E-F6A2597FA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2017" y="4938647"/>
            <a:ext cx="10343072" cy="1325563"/>
          </a:xfrm>
        </p:spPr>
        <p:txBody>
          <a:bodyPr/>
          <a:lstStyle/>
          <a:p>
            <a:r>
              <a:rPr lang="en-US" sz="1800" err="1">
                <a:latin typeface="Bahnschrift"/>
              </a:rPr>
              <a:t>Лишь</a:t>
            </a:r>
            <a:r>
              <a:rPr lang="en-US" sz="1800">
                <a:latin typeface="Bahnschrift"/>
              </a:rPr>
              <a:t> у </a:t>
            </a:r>
            <a:r>
              <a:rPr lang="en-US" sz="1800" err="1">
                <a:latin typeface="Bahnschrift"/>
              </a:rPr>
              <a:t>одного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опрошенного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из</a:t>
            </a:r>
            <a:r>
              <a:rPr lang="en-US" sz="1800">
                <a:latin typeface="Bahnschrift"/>
              </a:rPr>
              <a:t> 15 в </a:t>
            </a:r>
            <a:r>
              <a:rPr lang="en-US" sz="1800" err="1">
                <a:latin typeface="Bahnschrift"/>
              </a:rPr>
              <a:t>компании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реализуется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серьёзная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программа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адаптации</a:t>
            </a:r>
            <a:r>
              <a:rPr lang="en-US" sz="1800">
                <a:latin typeface="Bahnschrift"/>
              </a:rPr>
              <a:t>, у </a:t>
            </a:r>
            <a:r>
              <a:rPr lang="en-US" sz="1800" err="1">
                <a:latin typeface="Bahnschrift"/>
              </a:rPr>
              <a:t>троих</a:t>
            </a:r>
            <a:r>
              <a:rPr lang="en-US" sz="1800">
                <a:latin typeface="Bahnschrift"/>
              </a:rPr>
              <a:t> </a:t>
            </a:r>
            <a:r>
              <a:rPr lang="en-US" sz="1800" err="1">
                <a:latin typeface="Bahnschrift"/>
              </a:rPr>
              <a:t>существует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план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адаптации</a:t>
            </a:r>
            <a:r>
              <a:rPr lang="en-US" sz="1800">
                <a:latin typeface="Bahnschrift"/>
              </a:rPr>
              <a:t>, у </a:t>
            </a:r>
            <a:r>
              <a:rPr lang="en-US" sz="1800" err="1">
                <a:latin typeface="Bahnschrift"/>
              </a:rPr>
              <a:t>остальных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же</a:t>
            </a:r>
            <a:r>
              <a:rPr lang="en-US" sz="1800">
                <a:latin typeface="Bahnschrift"/>
              </a:rPr>
              <a:t> </a:t>
            </a:r>
            <a:r>
              <a:rPr lang="en-US" sz="1800" err="1">
                <a:latin typeface="Bahnschrift"/>
              </a:rPr>
              <a:t>мероприятия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по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адаптации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отсутствуют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вовсе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или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сотрудники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не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знают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об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их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существовании</a:t>
            </a:r>
            <a:r>
              <a:rPr lang="en-US" sz="1800">
                <a:latin typeface="Bahnschrift"/>
              </a:rPr>
              <a:t>, </a:t>
            </a:r>
            <a:r>
              <a:rPr lang="en-US" sz="1800" err="1">
                <a:latin typeface="Bahnschrift"/>
              </a:rPr>
              <a:t>что</a:t>
            </a:r>
            <a:r>
              <a:rPr lang="en-US" sz="1800">
                <a:latin typeface="Bahnschrift"/>
              </a:rPr>
              <a:t> </a:t>
            </a:r>
            <a:r>
              <a:rPr lang="en-US" sz="1800" err="1">
                <a:latin typeface="Bahnschrift"/>
              </a:rPr>
              <a:t>тоже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косвенным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образом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говорит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об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отсутствии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адаптационных</a:t>
            </a:r>
            <a:r>
              <a:rPr lang="en-US" sz="1800">
                <a:latin typeface="Bahnschrift"/>
              </a:rPr>
              <a:t> </a:t>
            </a:r>
            <a:r>
              <a:rPr lang="en-US" sz="1800" err="1">
                <a:latin typeface="Bahnschrift"/>
              </a:rPr>
              <a:t>мероприятий</a:t>
            </a:r>
            <a:endParaRPr lang="en-US" sz="1800">
              <a:latin typeface="Bahnschrift"/>
            </a:endParaRPr>
          </a:p>
        </p:txBody>
      </p:sp>
      <p:pic>
        <p:nvPicPr>
          <p:cNvPr id="7" name="Content Placeholder 6" descr="Диаграмма ответов в Формах. Вопрос: У Вас в компании реализуются мероприятия по адаптации?&#10;. Количество ответов: 15 ответов.">
            <a:extLst>
              <a:ext uri="{FF2B5EF4-FFF2-40B4-BE49-F238E27FC236}">
                <a16:creationId xmlns:a16="http://schemas.microsoft.com/office/drawing/2014/main" id="{3B6FCDFD-7196-9D11-8627-436F11A58D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775" t="7216" r="4336" b="9278"/>
          <a:stretch/>
        </p:blipFill>
        <p:spPr>
          <a:xfrm>
            <a:off x="1660360" y="701823"/>
            <a:ext cx="9606027" cy="3633599"/>
          </a:xfrm>
        </p:spPr>
      </p:pic>
      <p:pic>
        <p:nvPicPr>
          <p:cNvPr id="4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3A2BC05A-A588-492D-1DD6-EB2C1D7DF6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520" t="50472" r="20309" b="1769"/>
          <a:stretch/>
        </p:blipFill>
        <p:spPr>
          <a:xfrm rot="5400000" flipV="1">
            <a:off x="-2795020" y="2796843"/>
            <a:ext cx="6824397" cy="1232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5780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01196-7FAD-865A-B3ED-F7CC6EB18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10" y="5085973"/>
            <a:ext cx="9595450" cy="1325563"/>
          </a:xfrm>
        </p:spPr>
        <p:txBody>
          <a:bodyPr>
            <a:normAutofit/>
          </a:bodyPr>
          <a:lstStyle/>
          <a:p>
            <a:r>
              <a:rPr lang="en-US" sz="1800" err="1">
                <a:latin typeface="Bahnschrift"/>
                <a:ea typeface="Calibri Light"/>
                <a:cs typeface="Calibri Light"/>
              </a:rPr>
              <a:t>Абсолютное</a:t>
            </a:r>
            <a:r>
              <a:rPr lang="en-US" sz="1800">
                <a:latin typeface="Bahnschrift"/>
                <a:ea typeface="Calibri Light"/>
                <a:cs typeface="Calibri Light"/>
              </a:rPr>
              <a:t> </a:t>
            </a:r>
            <a:r>
              <a:rPr lang="en-US" sz="1800" err="1">
                <a:latin typeface="Bahnschrift"/>
                <a:ea typeface="Calibri Light"/>
                <a:cs typeface="Calibri Light"/>
              </a:rPr>
              <a:t>большинство</a:t>
            </a:r>
            <a:r>
              <a:rPr lang="en-US" sz="1800">
                <a:latin typeface="Bahnschrift"/>
                <a:ea typeface="Calibri Light"/>
                <a:cs typeface="Calibri Light"/>
              </a:rPr>
              <a:t> </a:t>
            </a:r>
            <a:r>
              <a:rPr lang="en-US" sz="1800" err="1">
                <a:latin typeface="Bahnschrift"/>
                <a:ea typeface="Calibri Light"/>
                <a:cs typeface="Calibri Light"/>
              </a:rPr>
              <a:t>опрошенных</a:t>
            </a:r>
            <a:r>
              <a:rPr lang="en-US" sz="1800">
                <a:latin typeface="Bahnschrift"/>
                <a:ea typeface="Calibri Light"/>
                <a:cs typeface="Calibri Light"/>
              </a:rPr>
              <a:t> </a:t>
            </a:r>
            <a:r>
              <a:rPr lang="en-US" sz="1800" err="1">
                <a:latin typeface="Bahnschrift"/>
                <a:ea typeface="Calibri Light"/>
                <a:cs typeface="Calibri Light"/>
              </a:rPr>
              <a:t>сотрудников</a:t>
            </a:r>
            <a:r>
              <a:rPr lang="en-US" sz="1800">
                <a:latin typeface="Bahnschrift"/>
                <a:ea typeface="Calibri Light"/>
                <a:cs typeface="Calibri Light"/>
              </a:rPr>
              <a:t>, </a:t>
            </a:r>
            <a:r>
              <a:rPr lang="en-US" sz="1800" err="1">
                <a:latin typeface="Bahnschrift"/>
                <a:ea typeface="Calibri Light"/>
                <a:cs typeface="Calibri Light"/>
              </a:rPr>
              <a:t>проработавших</a:t>
            </a:r>
            <a:r>
              <a:rPr lang="en-US" sz="1800">
                <a:latin typeface="Bahnschrift"/>
                <a:ea typeface="Calibri Light"/>
                <a:cs typeface="Calibri Light"/>
              </a:rPr>
              <a:t> в </a:t>
            </a:r>
            <a:r>
              <a:rPr lang="en-US" sz="1800" err="1">
                <a:latin typeface="Bahnschrift"/>
                <a:ea typeface="Calibri Light"/>
                <a:cs typeface="Calibri Light"/>
              </a:rPr>
              <a:t>компании</a:t>
            </a:r>
            <a:r>
              <a:rPr lang="en-US" sz="1800">
                <a:latin typeface="Bahnschrift"/>
                <a:ea typeface="Calibri Light"/>
                <a:cs typeface="Calibri Light"/>
              </a:rPr>
              <a:t> </a:t>
            </a:r>
            <a:r>
              <a:rPr lang="en-US" sz="1800" err="1">
                <a:latin typeface="Bahnschrift"/>
                <a:ea typeface="Calibri Light"/>
                <a:cs typeface="Calibri Light"/>
              </a:rPr>
              <a:t>менее</a:t>
            </a:r>
            <a:r>
              <a:rPr lang="en-US" sz="1800">
                <a:latin typeface="Bahnschrift"/>
                <a:ea typeface="Calibri Light"/>
                <a:cs typeface="Calibri Light"/>
              </a:rPr>
              <a:t> </a:t>
            </a:r>
            <a:r>
              <a:rPr lang="en-US" sz="1800" err="1">
                <a:latin typeface="Bahnschrift"/>
                <a:ea typeface="Calibri Light"/>
                <a:cs typeface="Calibri Light"/>
              </a:rPr>
              <a:t>одного</a:t>
            </a:r>
            <a:r>
              <a:rPr lang="en-US" sz="1800">
                <a:latin typeface="Bahnschrift"/>
                <a:ea typeface="Calibri Light"/>
                <a:cs typeface="Calibri Light"/>
              </a:rPr>
              <a:t> </a:t>
            </a:r>
            <a:r>
              <a:rPr lang="en-US" sz="1800" err="1">
                <a:latin typeface="Bahnschrift"/>
                <a:ea typeface="Calibri Light"/>
                <a:cs typeface="Calibri Light"/>
              </a:rPr>
              <a:t>года</a:t>
            </a:r>
            <a:r>
              <a:rPr lang="en-US" sz="1800">
                <a:latin typeface="Bahnschrift"/>
                <a:ea typeface="Calibri Light"/>
                <a:cs typeface="Calibri Light"/>
              </a:rPr>
              <a:t>, </a:t>
            </a:r>
            <a:r>
              <a:rPr lang="en-US" sz="1800" err="1">
                <a:latin typeface="Bahnschrift"/>
                <a:ea typeface="Calibri Light"/>
                <a:cs typeface="Calibri Light"/>
              </a:rPr>
              <a:t>не</a:t>
            </a:r>
            <a:r>
              <a:rPr lang="en-US" sz="1800">
                <a:latin typeface="Bahnschrift"/>
                <a:ea typeface="Calibri Light"/>
                <a:cs typeface="Calibri Light"/>
              </a:rPr>
              <a:t> </a:t>
            </a:r>
            <a:r>
              <a:rPr lang="en-US" sz="1800" err="1">
                <a:latin typeface="Bahnschrift"/>
                <a:ea typeface="Calibri Light"/>
                <a:cs typeface="Calibri Light"/>
              </a:rPr>
              <a:t>готовы</a:t>
            </a:r>
            <a:r>
              <a:rPr lang="en-US" sz="1800">
                <a:latin typeface="Bahnschrift"/>
                <a:ea typeface="Calibri Light"/>
                <a:cs typeface="Calibri Light"/>
              </a:rPr>
              <a:t> </a:t>
            </a:r>
            <a:r>
              <a:rPr lang="en-US" sz="1800" err="1">
                <a:latin typeface="Bahnschrift"/>
                <a:ea typeface="Calibri Light"/>
                <a:cs typeface="Calibri Light"/>
              </a:rPr>
              <a:t>каждый</a:t>
            </a:r>
            <a:r>
              <a:rPr lang="en-US" sz="1800">
                <a:latin typeface="Bahnschrift"/>
                <a:ea typeface="Calibri Light"/>
                <a:cs typeface="Calibri Light"/>
              </a:rPr>
              <a:t> </a:t>
            </a:r>
            <a:r>
              <a:rPr lang="en-US" sz="1800" err="1">
                <a:latin typeface="Bahnschrift"/>
                <a:ea typeface="Calibri Light"/>
                <a:cs typeface="Calibri Light"/>
              </a:rPr>
              <a:t>раз</a:t>
            </a:r>
            <a:r>
              <a:rPr lang="en-US" sz="1800">
                <a:latin typeface="Bahnschrift"/>
                <a:ea typeface="Calibri Light"/>
                <a:cs typeface="Calibri Light"/>
              </a:rPr>
              <a:t> </a:t>
            </a:r>
            <a:r>
              <a:rPr lang="en-US" sz="1800" err="1">
                <a:latin typeface="Bahnschrift"/>
                <a:ea typeface="Calibri Light"/>
                <a:cs typeface="Calibri Light"/>
              </a:rPr>
              <a:t>обращаться</a:t>
            </a:r>
            <a:r>
              <a:rPr lang="en-US" sz="1800">
                <a:latin typeface="Bahnschrift"/>
                <a:ea typeface="Calibri Light"/>
                <a:cs typeface="Calibri Light"/>
              </a:rPr>
              <a:t> к </a:t>
            </a:r>
            <a:r>
              <a:rPr lang="en-US" sz="1800" err="1">
                <a:latin typeface="Bahnschrift"/>
                <a:ea typeface="Calibri Light"/>
                <a:cs typeface="Calibri Light"/>
              </a:rPr>
              <a:t>руководителю</a:t>
            </a:r>
            <a:r>
              <a:rPr lang="en-US" sz="1800">
                <a:latin typeface="Bahnschrift"/>
                <a:ea typeface="Calibri Light"/>
                <a:cs typeface="Calibri Light"/>
              </a:rPr>
              <a:t> </a:t>
            </a:r>
            <a:r>
              <a:rPr lang="en-US" sz="1800" err="1">
                <a:latin typeface="Bahnschrift"/>
                <a:ea typeface="Calibri Light"/>
                <a:cs typeface="Calibri Light"/>
              </a:rPr>
              <a:t>по</a:t>
            </a:r>
            <a:r>
              <a:rPr lang="en-US" sz="1800">
                <a:latin typeface="Bahnschrift"/>
                <a:ea typeface="Calibri Light"/>
                <a:cs typeface="Calibri Light"/>
              </a:rPr>
              <a:t> </a:t>
            </a:r>
            <a:r>
              <a:rPr lang="en-US" sz="1800" err="1">
                <a:latin typeface="Bahnschrift"/>
                <a:ea typeface="Calibri Light"/>
                <a:cs typeface="Calibri Light"/>
              </a:rPr>
              <a:t>всем</a:t>
            </a:r>
            <a:r>
              <a:rPr lang="en-US" sz="1800">
                <a:latin typeface="Bahnschrift"/>
                <a:ea typeface="Calibri Light"/>
                <a:cs typeface="Calibri Light"/>
              </a:rPr>
              <a:t> </a:t>
            </a:r>
            <a:r>
              <a:rPr lang="en-US" sz="1800" err="1">
                <a:latin typeface="Bahnschrift"/>
                <a:ea typeface="Calibri Light"/>
                <a:cs typeface="Calibri Light"/>
              </a:rPr>
              <a:t>возникающим</a:t>
            </a:r>
            <a:r>
              <a:rPr lang="en-US" sz="1800">
                <a:latin typeface="Bahnschrift"/>
                <a:ea typeface="Calibri Light"/>
                <a:cs typeface="Calibri Light"/>
              </a:rPr>
              <a:t> </a:t>
            </a:r>
            <a:r>
              <a:rPr lang="en-US" sz="1800" err="1">
                <a:latin typeface="Bahnschrift"/>
                <a:ea typeface="Calibri Light"/>
                <a:cs typeface="Calibri Light"/>
              </a:rPr>
              <a:t>вопросам</a:t>
            </a:r>
            <a:endParaRPr lang="en-US" sz="1800">
              <a:latin typeface="Bahnschrift"/>
              <a:ea typeface="Calibri Light"/>
              <a:cs typeface="Calibri Light"/>
            </a:endParaRPr>
          </a:p>
        </p:txBody>
      </p:sp>
      <p:pic>
        <p:nvPicPr>
          <p:cNvPr id="7" name="Content Placeholder 6" descr="Диаграмма ответов в Формах. Вопрос: Вопрос для работающих в компании менее года: Вы готовы каждый раз обращаться к руководителю по всем возникающим вопросам и отвлекать его от рабочих задач?. Количество ответов: 9 ответов.">
            <a:extLst>
              <a:ext uri="{FF2B5EF4-FFF2-40B4-BE49-F238E27FC236}">
                <a16:creationId xmlns:a16="http://schemas.microsoft.com/office/drawing/2014/main" id="{A87D4BF6-7966-9297-037C-D9FE1B0242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23" t="6392" r="6729" b="9484"/>
          <a:stretch/>
        </p:blipFill>
        <p:spPr>
          <a:xfrm>
            <a:off x="925284" y="718700"/>
            <a:ext cx="8706267" cy="3660512"/>
          </a:xfrm>
        </p:spPr>
      </p:pic>
      <p:pic>
        <p:nvPicPr>
          <p:cNvPr id="4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C6AA73CD-3C22-C56A-7E3D-233B1A1E1E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520" t="50472" r="20309" b="1769"/>
          <a:stretch/>
        </p:blipFill>
        <p:spPr>
          <a:xfrm rot="5400000">
            <a:off x="7980555" y="2675561"/>
            <a:ext cx="6824397" cy="160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7290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350C4A40-EB65-C0A7-8793-1AF5E9BFB7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21" t="50316" r="27813" b="1582"/>
          <a:stretch/>
        </p:blipFill>
        <p:spPr>
          <a:xfrm rot="-5400000" flipV="1">
            <a:off x="8089050" y="2220428"/>
            <a:ext cx="6250701" cy="1948792"/>
          </a:xfrm>
          <a:prstGeom prst="rect">
            <a:avLst/>
          </a:prstGeom>
        </p:spPr>
      </p:pic>
      <p:pic>
        <p:nvPicPr>
          <p:cNvPr id="5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22787A82-0D03-FD8E-1EC4-42FC1052EF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21" t="50316" r="27813" b="1582"/>
          <a:stretch/>
        </p:blipFill>
        <p:spPr>
          <a:xfrm rot="-5400000">
            <a:off x="-2444480" y="2636256"/>
            <a:ext cx="6250701" cy="13681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E2BED4-8F10-963B-78A3-F0F72EFA8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654"/>
            <a:ext cx="10515600" cy="671140"/>
          </a:xfrm>
        </p:spPr>
        <p:txBody>
          <a:bodyPr>
            <a:normAutofit/>
          </a:bodyPr>
          <a:lstStyle/>
          <a:p>
            <a:pPr algn="ctr"/>
            <a:r>
              <a:rPr lang="en-US" sz="2400" err="1">
                <a:latin typeface="Bahnschrift"/>
                <a:ea typeface="Calibri Light"/>
                <a:cs typeface="Calibri Light"/>
              </a:rPr>
              <a:t>Выводы</a:t>
            </a:r>
            <a:endParaRPr lang="en-US" sz="2400" err="1">
              <a:latin typeface="Bahnschrif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BF524-CF5E-B154-CE43-9EBCDBBD3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5453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Опрос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показал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,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что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сегодня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 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во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многих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компаниях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плохо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реализуется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процесс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адаптации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сотрудников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,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вследствие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чего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они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плохо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знакомы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 с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корпоративной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культурой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организации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,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не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знают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в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полной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мере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всех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ценностей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и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традиций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компании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. </a:t>
            </a:r>
            <a:endParaRPr lang="en-US"/>
          </a:p>
          <a:p>
            <a:pPr marL="0" indent="0">
              <a:buNone/>
            </a:pPr>
            <a:endParaRPr lang="en-US" sz="1600">
              <a:latin typeface="Verdana Pro"/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Более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того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,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имеются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проблемы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с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поиском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информации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по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рабочим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вопросам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и 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посещением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совещаний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из-за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отсутствия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или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ограниченности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специализированной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программы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,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которая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бы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связывала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сотрудников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с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кадровой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службой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и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руководителем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.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Сотрудники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хотели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 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бы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,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чтобы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 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такая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программа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 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была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простой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в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использовании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,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давала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возможность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быстро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связываться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с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руководителем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и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кадровой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службой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,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содержала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ответы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на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 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типовые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рабочие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вопросы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.</a:t>
            </a:r>
          </a:p>
          <a:p>
            <a:pPr marL="0" indent="0">
              <a:buNone/>
            </a:pPr>
            <a:endParaRPr lang="en-US" sz="1600">
              <a:latin typeface="Verdana Pro"/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Опрос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полностью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подтвердил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поставленные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командой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гипотезы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.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Это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говорит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о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том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,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что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 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наше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программное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latin typeface="Verdana Pro"/>
                <a:ea typeface="Calibri" panose="020F0502020204030204"/>
                <a:cs typeface="Calibri" panose="020F0502020204030204"/>
              </a:rPr>
              <a:t>обеспечение</a:t>
            </a: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 </a:t>
            </a:r>
            <a:r>
              <a:rPr lang="en-US" sz="1600" b="1" i="1" err="1">
                <a:latin typeface="Verdana Pro"/>
                <a:ea typeface="Calibri" panose="020F0502020204030204"/>
                <a:cs typeface="Calibri" panose="020F0502020204030204"/>
              </a:rPr>
              <a:t>актуально</a:t>
            </a:r>
            <a:r>
              <a:rPr lang="en-US" sz="1600" b="1" i="1">
                <a:latin typeface="Verdana Pro"/>
                <a:ea typeface="Calibri" panose="020F0502020204030204"/>
                <a:cs typeface="Calibri" panose="020F0502020204030204"/>
              </a:rPr>
              <a:t>.</a:t>
            </a:r>
            <a:endParaRPr lang="en-US" sz="1600">
              <a:latin typeface="Verdana Pro"/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en-US" sz="1600">
                <a:latin typeface="Verdana Pro"/>
                <a:ea typeface="Calibri" panose="020F0502020204030204"/>
                <a:cs typeface="Calibri" panose="020F0502020204030204"/>
              </a:rPr>
              <a:t>  </a:t>
            </a:r>
            <a:endParaRPr lang="en-US" sz="1600">
              <a:latin typeface="Verdana Pro"/>
            </a:endParaRPr>
          </a:p>
        </p:txBody>
      </p:sp>
    </p:spTree>
    <p:extLst>
      <p:ext uri="{BB962C8B-B14F-4D97-AF65-F5344CB8AC3E}">
        <p14:creationId xmlns:p14="http://schemas.microsoft.com/office/powerpoint/2010/main" val="11885072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C25DE6F1-B267-C760-C62E-85C79236EB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385" t="50400" r="20282" b="1840"/>
          <a:stretch/>
        </p:blipFill>
        <p:spPr>
          <a:xfrm>
            <a:off x="0" y="-3850"/>
            <a:ext cx="6638949" cy="5356781"/>
          </a:xfrm>
          <a:prstGeom prst="rect">
            <a:avLst/>
          </a:prstGeom>
        </p:spPr>
      </p:pic>
      <p:pic>
        <p:nvPicPr>
          <p:cNvPr id="9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CAF6B91E-00C7-E766-579D-463AB5D6B7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66" t="50475" r="20278" b="1756"/>
          <a:stretch/>
        </p:blipFill>
        <p:spPr>
          <a:xfrm rot="10800000">
            <a:off x="1893289" y="1000312"/>
            <a:ext cx="10298626" cy="5859921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9600AD3-2C62-B81D-9059-B7994756C0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006905"/>
              </p:ext>
            </p:extLst>
          </p:nvPr>
        </p:nvGraphicFramePr>
        <p:xfrm>
          <a:off x="609600" y="224118"/>
          <a:ext cx="10951329" cy="6599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4479">
                  <a:extLst>
                    <a:ext uri="{9D8B030D-6E8A-4147-A177-3AD203B41FA5}">
                      <a16:colId xmlns:a16="http://schemas.microsoft.com/office/drawing/2014/main" val="3525948324"/>
                    </a:ext>
                  </a:extLst>
                </a:gridCol>
                <a:gridCol w="2628382">
                  <a:extLst>
                    <a:ext uri="{9D8B030D-6E8A-4147-A177-3AD203B41FA5}">
                      <a16:colId xmlns:a16="http://schemas.microsoft.com/office/drawing/2014/main" val="3344203051"/>
                    </a:ext>
                  </a:extLst>
                </a:gridCol>
                <a:gridCol w="2838358">
                  <a:extLst>
                    <a:ext uri="{9D8B030D-6E8A-4147-A177-3AD203B41FA5}">
                      <a16:colId xmlns:a16="http://schemas.microsoft.com/office/drawing/2014/main" val="3935760238"/>
                    </a:ext>
                  </a:extLst>
                </a:gridCol>
                <a:gridCol w="3090110">
                  <a:extLst>
                    <a:ext uri="{9D8B030D-6E8A-4147-A177-3AD203B41FA5}">
                      <a16:colId xmlns:a16="http://schemas.microsoft.com/office/drawing/2014/main" val="3792841797"/>
                    </a:ext>
                  </a:extLst>
                </a:gridCol>
              </a:tblGrid>
              <a:tr h="215187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900" b="1" i="0" err="1">
                          <a:solidFill>
                            <a:srgbClr val="184FAD"/>
                          </a:solidFill>
                          <a:effectLst/>
                          <a:latin typeface="Verdana Pro"/>
                        </a:rPr>
                        <a:t>Humaster</a:t>
                      </a:r>
                      <a:endParaRPr lang="en-US" sz="900" b="1" i="0">
                        <a:solidFill>
                          <a:srgbClr val="FFFFFF"/>
                        </a:solidFill>
                        <a:effectLst/>
                        <a:latin typeface="Verdana Pro"/>
                      </a:endParaRPr>
                    </a:p>
                  </a:txBody>
                  <a:tcPr anchor="ctr">
                    <a:lnL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az-Cyrl-AZ" sz="900" b="1" i="0">
                          <a:solidFill>
                            <a:srgbClr val="184FAD"/>
                          </a:solidFill>
                          <a:effectLst/>
                          <a:latin typeface="Verdana Pro"/>
                        </a:rPr>
                        <a:t>Сотрудники</a:t>
                      </a:r>
                      <a:endParaRPr lang="az-Cyrl-AZ" sz="900" b="1" i="0">
                        <a:solidFill>
                          <a:srgbClr val="FFFFFF"/>
                        </a:solidFill>
                        <a:effectLst/>
                        <a:latin typeface="Verdana Pro"/>
                      </a:endParaRPr>
                    </a:p>
                  </a:txBody>
                  <a:tcPr anchor="ctr">
                    <a:lnL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900" b="1" i="0">
                          <a:solidFill>
                            <a:srgbClr val="184FAD"/>
                          </a:solidFill>
                          <a:effectLst/>
                          <a:latin typeface="Verdana Pro"/>
                        </a:rPr>
                        <a:t>HR</a:t>
                      </a:r>
                      <a:endParaRPr lang="en-US" sz="900" b="1" i="0">
                        <a:solidFill>
                          <a:srgbClr val="FFFFFF"/>
                        </a:solidFill>
                        <a:effectLst/>
                        <a:latin typeface="Verdana Pro"/>
                      </a:endParaRPr>
                    </a:p>
                  </a:txBody>
                  <a:tcPr anchor="ctr">
                    <a:lnL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az-Cyrl-AZ" sz="900" b="1" i="0">
                          <a:solidFill>
                            <a:srgbClr val="184FAD"/>
                          </a:solidFill>
                          <a:effectLst/>
                          <a:latin typeface="Verdana Pro"/>
                        </a:rPr>
                        <a:t>ЛПР</a:t>
                      </a:r>
                      <a:endParaRPr lang="az-Cyrl-AZ" sz="900" b="1" i="0">
                        <a:solidFill>
                          <a:srgbClr val="FFFFFF"/>
                        </a:solidFill>
                        <a:effectLst/>
                        <a:latin typeface="Verdana Pro"/>
                      </a:endParaRPr>
                    </a:p>
                  </a:txBody>
                  <a:tcPr anchor="ctr">
                    <a:lnL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802406"/>
                  </a:ext>
                </a:extLst>
              </a:tr>
              <a:tr h="757142">
                <a:tc>
                  <a:txBody>
                    <a:bodyPr/>
                    <a:lstStyle/>
                    <a:p>
                      <a:pPr algn="l" rtl="0" fontAlgn="base"/>
                      <a:r>
                        <a:rPr lang="az-Cyrl-AZ" sz="900" b="1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помогаем клиентам типа </a:t>
                      </a:r>
                      <a:r>
                        <a:rPr lang="en-US" sz="900" b="1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Y</a:t>
                      </a:r>
                      <a:b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</a:br>
                      <a:b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</a:br>
                      <a:r>
                        <a:rPr lang="az-Cyrl-AZ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Опишите вашего клиента (кто он? какой он?)</a:t>
                      </a:r>
                    </a:p>
                  </a:txBody>
                  <a:tcPr anchor="ctr">
                    <a:lnL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az-Cyrl-AZ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Наталья, 32 года, бухгалтер. Ценит порядок, точность и аккуратность. Привыкла самостоятельно решать поставленные задачи </a:t>
                      </a:r>
                    </a:p>
                  </a:txBody>
                  <a:tcPr anchor="ctr">
                    <a:lnL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az-Cyrl-AZ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Евгений, 36 лет, </a:t>
                      </a:r>
                      <a:r>
                        <a:rPr lang="en-US" sz="900" b="0" i="0" err="1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hr</a:t>
                      </a:r>
                      <a: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-</a:t>
                      </a:r>
                      <a:r>
                        <a:rPr lang="az-Cyrl-AZ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специалист, трудоголик, владеет навыками использования ПК (бОльшая часть работы за компьютером)</a:t>
                      </a:r>
                    </a:p>
                  </a:txBody>
                  <a:tcPr anchor="ctr">
                    <a:lnL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az-Cyrl-AZ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Алексей, 48 лет, генеральный директор, не боится идти на риск; готов к переменам для улучшения деятельности организации </a:t>
                      </a:r>
                    </a:p>
                  </a:txBody>
                  <a:tcPr anchor="ctr">
                    <a:lnL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9162894"/>
                  </a:ext>
                </a:extLst>
              </a:tr>
              <a:tr h="765112">
                <a:tc>
                  <a:txBody>
                    <a:bodyPr/>
                    <a:lstStyle/>
                    <a:p>
                      <a:pPr algn="l" rtl="0" fontAlgn="base"/>
                      <a:r>
                        <a:rPr lang="az-Cyrl-AZ" sz="900" b="1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в ситуации </a:t>
                      </a:r>
                      <a:r>
                        <a:rPr lang="en-US" sz="900" b="1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Z</a:t>
                      </a:r>
                      <a:b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</a:br>
                      <a:b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</a:br>
                      <a:r>
                        <a:rPr lang="az-Cyrl-AZ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Опишите в какой ситуации возникает проблема/задача?</a:t>
                      </a:r>
                    </a:p>
                  </a:txBody>
                  <a:tcPr anchor="ctr">
                    <a:lnL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az-Cyrl-AZ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Наталья не может найти нужную ей информацию из-за загруженности системы оповещений</a:t>
                      </a:r>
                    </a:p>
                  </a:txBody>
                  <a:tcPr anchor="ctr">
                    <a:lnL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az-Cyrl-AZ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Стал чаще задерживаться на работе по причине необходимости выполнения задач</a:t>
                      </a:r>
                    </a:p>
                  </a:txBody>
                  <a:tcPr anchor="ctr">
                    <a:lnL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az-Cyrl-AZ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За последние 2 месяца уволилось 5 сотрудников. Из-за этого рабочий процесс замедлился, организация стала терять деньги.</a:t>
                      </a:r>
                    </a:p>
                  </a:txBody>
                  <a:tcPr anchor="ctr">
                    <a:lnL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6050350"/>
                  </a:ext>
                </a:extLst>
              </a:tr>
              <a:tr h="1028117">
                <a:tc>
                  <a:txBody>
                    <a:bodyPr/>
                    <a:lstStyle/>
                    <a:p>
                      <a:pPr algn="l" rtl="0" fontAlgn="base"/>
                      <a:r>
                        <a:rPr lang="az-Cyrl-AZ" sz="900" b="1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решить проблему </a:t>
                      </a:r>
                      <a:r>
                        <a:rPr lang="en-US" sz="900" b="1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P</a:t>
                      </a:r>
                      <a:b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</a:br>
                      <a:b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</a:br>
                      <a:r>
                        <a:rPr lang="az-Cyrl-AZ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Опишите с какой проблемой/задачей приходится справляться?</a:t>
                      </a:r>
                    </a:p>
                  </a:txBody>
                  <a:tcPr anchor="ctr">
                    <a:lnL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az-Cyrl-AZ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Сотрудник чувствует себя некомфортно, потому что отсутствует представление о ценностях и традициях, тяжело даётся внутренняя коммуникация в компании (вопросы и оповещения о рабочих встречах)</a:t>
                      </a:r>
                    </a:p>
                  </a:txBody>
                  <a:tcPr anchor="ctr">
                    <a:lnL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az-Cyrl-AZ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Нескончаемый поток рабочих задач, занимающих большое количество времени и выходящих за рамки рабочего дня</a:t>
                      </a:r>
                    </a:p>
                  </a:txBody>
                  <a:tcPr anchor="ctr">
                    <a:lnL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az-Cyrl-AZ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Высокая текучесть кадров =&gt; экономические потери </a:t>
                      </a:r>
                    </a:p>
                  </a:txBody>
                  <a:tcPr anchor="ctr">
                    <a:lnL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407811"/>
                  </a:ext>
                </a:extLst>
              </a:tr>
              <a:tr h="1434586">
                <a:tc>
                  <a:txBody>
                    <a:bodyPr/>
                    <a:lstStyle/>
                    <a:p>
                      <a:pPr algn="l" rtl="0" fontAlgn="base"/>
                      <a:r>
                        <a:rPr lang="az-Cyrl-AZ" sz="900" b="1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и сократить ущерб в деньгах </a:t>
                      </a:r>
                      <a:r>
                        <a:rPr lang="en-US" sz="900" b="1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R</a:t>
                      </a:r>
                      <a:b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</a:br>
                      <a:b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</a:br>
                      <a:r>
                        <a:rPr lang="az-Cyrl-AZ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Что будет, если проблему не решить/не выполнить задачу? Возможно ли «оцифровать» ущерб? Если да, впишите размер ущерба в деньгах/в часах/людях</a:t>
                      </a:r>
                    </a:p>
                  </a:txBody>
                  <a:tcPr anchor="ctr">
                    <a:lnL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az-Cyrl-AZ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Нехватка мотивации и возникновение недопониманий среди коллег. Застой в выполнении рабочих задач. Как следствие - загруженность специалистов и снижение их трудоспособности из-за потери энергии.</a:t>
                      </a:r>
                    </a:p>
                  </a:txBody>
                  <a:tcPr anchor="ctr">
                    <a:lnL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az-Cyrl-AZ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Как минимум снижение работоспособности и эффективности, что впоследствии отразится на всем отделе. Возникновение конфликтных ситуаций в коллективе. Как максимум увольнение сотрудника на фоне выгорания. В результате потребуется временной ресурс для поиска и привлечения нового специалиста.</a:t>
                      </a:r>
                    </a:p>
                  </a:txBody>
                  <a:tcPr anchor="ctr">
                    <a:lnL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az-Cyrl-AZ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Дестабилизация организации и нарушение ее целостности вследствие высоких затрат на найм и снижения ее прибыли; уход еще большего количества сотрудников и нарушение психологичесокого климата внтури коллектива. </a:t>
                      </a:r>
                    </a:p>
                  </a:txBody>
                  <a:tcPr anchor="ctr">
                    <a:lnL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123573"/>
                  </a:ext>
                </a:extLst>
              </a:tr>
              <a:tr h="1299093">
                <a:tc>
                  <a:txBody>
                    <a:bodyPr/>
                    <a:lstStyle/>
                    <a:p>
                      <a:pPr algn="l" rtl="0" fontAlgn="base"/>
                      <a:r>
                        <a:rPr lang="az-Cyrl-AZ" sz="900" b="1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с помощью технологии </a:t>
                      </a:r>
                      <a:r>
                        <a:rPr lang="en-US" sz="900" b="1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S</a:t>
                      </a:r>
                      <a:b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</a:br>
                      <a:b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</a:br>
                      <a:r>
                        <a:rPr lang="az-Cyrl-AZ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Название и описание продукта/решения</a:t>
                      </a:r>
                    </a:p>
                  </a:txBody>
                  <a:tcPr anchor="ctr">
                    <a:lnL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«</a:t>
                      </a:r>
                      <a:r>
                        <a:rPr lang="en-US" sz="900" b="0" i="0" err="1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Humaster</a:t>
                      </a:r>
                      <a: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» - </a:t>
                      </a:r>
                      <a:r>
                        <a:rPr lang="az-Cyrl-AZ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универсальное прикладное ПО, которое позволяет сотруднику пройти полный путь адаптации, включая знакомство с компанией и ее корпоративной культурой, а также получить ряд полезных </a:t>
                      </a:r>
                      <a: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BPM-</a:t>
                      </a:r>
                      <a:r>
                        <a:rPr lang="az-Cyrl-AZ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инструментов, повышающих его эффективность</a:t>
                      </a:r>
                    </a:p>
                  </a:txBody>
                  <a:tcPr anchor="ctr">
                    <a:lnL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«</a:t>
                      </a:r>
                      <a:r>
                        <a:rPr lang="en-US" sz="900" b="0" i="0" err="1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Humaster</a:t>
                      </a:r>
                      <a: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» - </a:t>
                      </a:r>
                      <a:r>
                        <a:rPr lang="az-Cyrl-AZ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универсальное прикладное программное обеспечение, помогающее автоматизировать функции </a:t>
                      </a:r>
                      <a: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HR-</a:t>
                      </a:r>
                      <a:r>
                        <a:rPr lang="az-Cyrl-AZ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специалиста</a:t>
                      </a:r>
                    </a:p>
                  </a:txBody>
                  <a:tcPr anchor="ctr">
                    <a:lnL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«</a:t>
                      </a:r>
                      <a:r>
                        <a:rPr lang="en-US" sz="900" b="0" i="0" err="1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Humaster</a:t>
                      </a:r>
                      <a: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» - </a:t>
                      </a:r>
                      <a:r>
                        <a:rPr lang="az-Cyrl-AZ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универсальное прикладное ПО, предоставляющее ряд полезных </a:t>
                      </a:r>
                      <a: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BPM-</a:t>
                      </a:r>
                      <a:r>
                        <a:rPr lang="az-Cyrl-AZ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инструментов, повышающих эффективность организации (налаживание внутренней коммуникации)</a:t>
                      </a:r>
                    </a:p>
                  </a:txBody>
                  <a:tcPr anchor="ctr">
                    <a:lnL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6793153"/>
                  </a:ext>
                </a:extLst>
              </a:tr>
              <a:tr h="1028117">
                <a:tc>
                  <a:txBody>
                    <a:bodyPr/>
                    <a:lstStyle/>
                    <a:p>
                      <a:pPr algn="l" rtl="0" fontAlgn="base"/>
                      <a:r>
                        <a:rPr lang="az-Cyrl-AZ" sz="900" b="1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и получить ценность </a:t>
                      </a:r>
                      <a:r>
                        <a:rPr lang="en-US" sz="900" b="1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V</a:t>
                      </a:r>
                      <a:b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</a:br>
                      <a:b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</a:br>
                      <a:r>
                        <a:rPr lang="az-Cyrl-AZ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Опишите какую выгоду получает клиент, используя ваш продукт / услугу (помимо решения его проблемы)</a:t>
                      </a:r>
                    </a:p>
                  </a:txBody>
                  <a:tcPr anchor="ctr">
                    <a:lnL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az-Cyrl-AZ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Возможность быстро узнать всю важную информацию о компании в одном месте. Удобную и простую систему получения уведомлений обо всех проводимых рабочих встречах в компании </a:t>
                      </a:r>
                    </a:p>
                  </a:txBody>
                  <a:tcPr anchor="ctr">
                    <a:lnL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az-Cyrl-AZ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Чат-бот дает ответы на вопросы сотрудников компании, автоматизируется процесс движения документов и адаптации сотрудников</a:t>
                      </a:r>
                    </a:p>
                  </a:txBody>
                  <a:tcPr anchor="ctr">
                    <a:lnL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az-Cyrl-AZ" sz="900" b="0" i="0">
                          <a:solidFill>
                            <a:srgbClr val="000000"/>
                          </a:solidFill>
                          <a:effectLst/>
                          <a:latin typeface="Verdana Pro"/>
                        </a:rPr>
                        <a:t>Автоматизация процесса движения документов и адаптации сотрудников (возможность узнать ответы на часто возникающие вопросы с помощью чат-бота); Предоставление инфромации о компании; система оповещения о важных рабочих встречах в одном месте.</a:t>
                      </a:r>
                    </a:p>
                  </a:txBody>
                  <a:tcPr anchor="ctr">
                    <a:lnL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7030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17322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3990A88C-FA5B-72A6-4AA0-11748D64D4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20" t="50472" r="20309" b="1769"/>
          <a:stretch/>
        </p:blipFill>
        <p:spPr>
          <a:xfrm rot="5400000">
            <a:off x="7778849" y="2473855"/>
            <a:ext cx="6824397" cy="200387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E3C5A-1CE4-C750-A4A7-BCAA653F8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856" y="856610"/>
            <a:ext cx="10515600" cy="92233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>
                <a:cs typeface="Calibri" panose="020F0502020204030204"/>
              </a:rPr>
              <a:t>В </a:t>
            </a:r>
            <a:r>
              <a:rPr lang="en-US" sz="2000" err="1">
                <a:cs typeface="Calibri" panose="020F0502020204030204"/>
              </a:rPr>
              <a:t>опросе</a:t>
            </a:r>
            <a:r>
              <a:rPr lang="en-US" sz="2000">
                <a:cs typeface="Calibri" panose="020F0502020204030204"/>
              </a:rPr>
              <a:t> </a:t>
            </a:r>
            <a:r>
              <a:rPr lang="en-US" sz="2000" err="1">
                <a:cs typeface="Calibri" panose="020F0502020204030204"/>
              </a:rPr>
              <a:t>приняли</a:t>
            </a:r>
            <a:r>
              <a:rPr lang="en-US" sz="2000">
                <a:cs typeface="Calibri" panose="020F0502020204030204"/>
              </a:rPr>
              <a:t> </a:t>
            </a:r>
            <a:r>
              <a:rPr lang="en-US" sz="2000" err="1">
                <a:cs typeface="Calibri" panose="020F0502020204030204"/>
              </a:rPr>
              <a:t>участие</a:t>
            </a:r>
            <a:r>
              <a:rPr lang="en-US" sz="2000">
                <a:cs typeface="Calibri" panose="020F0502020204030204"/>
              </a:rPr>
              <a:t> 14 HR-</a:t>
            </a:r>
            <a:r>
              <a:rPr lang="en-US" sz="2000" err="1">
                <a:cs typeface="Calibri" panose="020F0502020204030204"/>
              </a:rPr>
              <a:t>специалистов</a:t>
            </a:r>
            <a:r>
              <a:rPr lang="en-US" sz="2000">
                <a:cs typeface="Calibri" panose="020F0502020204030204"/>
              </a:rPr>
              <a:t>    </a:t>
            </a:r>
            <a:br>
              <a:rPr lang="en-US" sz="2000">
                <a:cs typeface="Calibri" panose="020F0502020204030204"/>
              </a:rPr>
            </a:br>
            <a:r>
              <a:rPr lang="en-US" sz="2000" err="1">
                <a:cs typeface="Calibri" panose="020F0502020204030204"/>
              </a:rPr>
              <a:t>Даты</a:t>
            </a:r>
            <a:r>
              <a:rPr lang="en-US" sz="2000">
                <a:cs typeface="Calibri" panose="020F0502020204030204"/>
              </a:rPr>
              <a:t> </a:t>
            </a:r>
            <a:r>
              <a:rPr lang="en-US" sz="2000" err="1">
                <a:cs typeface="Calibri" panose="020F0502020204030204"/>
              </a:rPr>
              <a:t>проведения</a:t>
            </a:r>
            <a:r>
              <a:rPr lang="en-US" sz="2000">
                <a:cs typeface="Calibri" panose="020F0502020204030204"/>
              </a:rPr>
              <a:t> </a:t>
            </a:r>
            <a:r>
              <a:rPr lang="en-US" sz="2000" err="1">
                <a:cs typeface="Calibri" panose="020F0502020204030204"/>
              </a:rPr>
              <a:t>опроса</a:t>
            </a:r>
            <a:r>
              <a:rPr lang="en-US" sz="2000">
                <a:cs typeface="Calibri" panose="020F0502020204030204"/>
              </a:rPr>
              <a:t>: 24-30 </a:t>
            </a:r>
            <a:r>
              <a:rPr lang="en-US" sz="2000" err="1">
                <a:cs typeface="Calibri" panose="020F0502020204030204"/>
              </a:rPr>
              <a:t>октября</a:t>
            </a:r>
            <a:r>
              <a:rPr lang="en-US" sz="2000">
                <a:cs typeface="Calibri" panose="020F0502020204030204"/>
              </a:rPr>
              <a:t> 2023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2C6C9E9-07D5-EEF7-C187-FED9E4BB1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9687" y="149832"/>
            <a:ext cx="9130273" cy="644246"/>
          </a:xfrm>
        </p:spPr>
        <p:txBody>
          <a:bodyPr>
            <a:normAutofit/>
          </a:bodyPr>
          <a:lstStyle/>
          <a:p>
            <a:pPr algn="ctr"/>
            <a:r>
              <a:rPr lang="en-US" sz="2400" err="1">
                <a:latin typeface="Bahnschrift"/>
                <a:ea typeface="Calibri Light"/>
                <a:cs typeface="Calibri Light"/>
              </a:rPr>
              <a:t>Результаты</a:t>
            </a:r>
            <a:r>
              <a:rPr lang="en-US" sz="2400">
                <a:latin typeface="Bahnschrift"/>
                <a:ea typeface="Calibri Light"/>
                <a:cs typeface="Calibri Light"/>
              </a:rPr>
              <a:t> </a:t>
            </a:r>
            <a:r>
              <a:rPr lang="en-US" sz="2400" err="1">
                <a:latin typeface="Bahnschrift"/>
                <a:ea typeface="Calibri Light"/>
                <a:cs typeface="Calibri Light"/>
              </a:rPr>
              <a:t>проведённого</a:t>
            </a:r>
            <a:r>
              <a:rPr lang="en-US" sz="2400">
                <a:latin typeface="Bahnschrift"/>
                <a:ea typeface="Calibri Light"/>
                <a:cs typeface="Calibri Light"/>
              </a:rPr>
              <a:t> </a:t>
            </a:r>
            <a:r>
              <a:rPr lang="en-US" sz="2400" err="1">
                <a:latin typeface="Bahnschrift"/>
                <a:ea typeface="Calibri Light"/>
                <a:cs typeface="Calibri Light"/>
              </a:rPr>
              <a:t>опроса</a:t>
            </a:r>
            <a:r>
              <a:rPr lang="en-US" sz="2400">
                <a:latin typeface="Bahnschrift"/>
                <a:ea typeface="Calibri Light"/>
                <a:cs typeface="Calibri Light"/>
              </a:rPr>
              <a:t> </a:t>
            </a:r>
            <a:r>
              <a:rPr lang="en-US" sz="2400" err="1">
                <a:latin typeface="Bahnschrift"/>
                <a:ea typeface="Calibri Light"/>
                <a:cs typeface="Calibri Light"/>
              </a:rPr>
              <a:t>для</a:t>
            </a:r>
            <a:r>
              <a:rPr lang="en-US" sz="2400">
                <a:latin typeface="Bahnschrift"/>
                <a:ea typeface="Calibri Light"/>
                <a:cs typeface="Calibri Light"/>
              </a:rPr>
              <a:t> HR-</a:t>
            </a:r>
            <a:r>
              <a:rPr lang="en-US" sz="2400" err="1">
                <a:latin typeface="Bahnschrift"/>
                <a:ea typeface="Calibri Light"/>
                <a:cs typeface="Calibri Light"/>
              </a:rPr>
              <a:t>специалистов</a:t>
            </a:r>
          </a:p>
        </p:txBody>
      </p:sp>
      <p:pic>
        <p:nvPicPr>
          <p:cNvPr id="6" name="Picture 5" descr="Диаграмма ответов в Формах. Вопрос: Есть ли у Вас автоматизированная система по работе с кадрами?. Количество ответов: 14 ответов.">
            <a:extLst>
              <a:ext uri="{FF2B5EF4-FFF2-40B4-BE49-F238E27FC236}">
                <a16:creationId xmlns:a16="http://schemas.microsoft.com/office/drawing/2014/main" id="{A0D688A1-628B-F07B-9586-9220A2F085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00" t="7324" r="18470" b="9859"/>
          <a:stretch/>
        </p:blipFill>
        <p:spPr>
          <a:xfrm>
            <a:off x="1762433" y="1718608"/>
            <a:ext cx="8679248" cy="37795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35DC36C-39DA-0847-5DCF-D437DA722BF8}"/>
              </a:ext>
            </a:extLst>
          </p:cNvPr>
          <p:cNvSpPr txBox="1"/>
          <p:nvPr/>
        </p:nvSpPr>
        <p:spPr>
          <a:xfrm>
            <a:off x="759845" y="5673614"/>
            <a:ext cx="1078439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>
                <a:cs typeface="Calibri"/>
              </a:rPr>
              <a:t>Практически</a:t>
            </a:r>
            <a:r>
              <a:rPr lang="en-US">
                <a:cs typeface="Calibri"/>
              </a:rPr>
              <a:t> у </a:t>
            </a:r>
            <a:r>
              <a:rPr lang="en-US" b="1">
                <a:cs typeface="Calibri"/>
              </a:rPr>
              <a:t>80%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опрошенных</a:t>
            </a:r>
            <a:r>
              <a:rPr lang="en-US">
                <a:cs typeface="Calibri"/>
              </a:rPr>
              <a:t> </a:t>
            </a:r>
            <a:r>
              <a:rPr lang="en-US" b="1" err="1">
                <a:cs typeface="Calibri"/>
              </a:rPr>
              <a:t>нет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удобной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автоматизированной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системы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по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работе</a:t>
            </a:r>
            <a:r>
              <a:rPr lang="en-US">
                <a:cs typeface="Calibri"/>
              </a:rPr>
              <a:t> с </a:t>
            </a:r>
            <a:r>
              <a:rPr lang="en-US" err="1">
                <a:cs typeface="Calibri"/>
              </a:rPr>
              <a:t>кадрами</a:t>
            </a:r>
          </a:p>
        </p:txBody>
      </p:sp>
    </p:spTree>
    <p:extLst>
      <p:ext uri="{BB962C8B-B14F-4D97-AF65-F5344CB8AC3E}">
        <p14:creationId xmlns:p14="http://schemas.microsoft.com/office/powerpoint/2010/main" val="12210357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B628F05F-1D77-DA59-0B08-2D5E98E034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21" t="50316" r="27813" b="1582"/>
          <a:stretch/>
        </p:blipFill>
        <p:spPr>
          <a:xfrm rot="16200000">
            <a:off x="-2444480" y="2636256"/>
            <a:ext cx="6250701" cy="1368149"/>
          </a:xfrm>
          <a:prstGeom prst="rect">
            <a:avLst/>
          </a:prstGeom>
        </p:spPr>
      </p:pic>
      <p:pic>
        <p:nvPicPr>
          <p:cNvPr id="4" name="Content Placeholder 3" descr="Диаграмма ответов в Формах. Вопрос: Нужен ли Вам автоматизированный помощник, чтобы оптимизировать Вашу работу?. Количество ответов: 14 ответов.">
            <a:extLst>
              <a:ext uri="{FF2B5EF4-FFF2-40B4-BE49-F238E27FC236}">
                <a16:creationId xmlns:a16="http://schemas.microsoft.com/office/drawing/2014/main" id="{C4C376C4-11A4-33A5-83A5-84FA7A7AC1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728" t="7627" r="8304" b="9322"/>
          <a:stretch/>
        </p:blipFill>
        <p:spPr>
          <a:xfrm>
            <a:off x="1213156" y="1026754"/>
            <a:ext cx="10184134" cy="4007116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929230-16CD-F2F8-EC1D-3771F36C3C3D}"/>
              </a:ext>
            </a:extLst>
          </p:cNvPr>
          <p:cNvSpPr txBox="1"/>
          <p:nvPr/>
        </p:nvSpPr>
        <p:spPr>
          <a:xfrm>
            <a:off x="1253612" y="5383161"/>
            <a:ext cx="1017638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>
                <a:cs typeface="Calibri"/>
              </a:rPr>
              <a:t>Абсолютному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большинству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опрошенных</a:t>
            </a:r>
            <a:r>
              <a:rPr lang="en-US">
                <a:cs typeface="Calibri"/>
              </a:rPr>
              <a:t> (85,7%) </a:t>
            </a:r>
            <a:r>
              <a:rPr lang="en-US" err="1">
                <a:cs typeface="Calibri"/>
              </a:rPr>
              <a:t>нужен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автоматизированный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помощник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для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оптимизации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своей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работы</a:t>
            </a:r>
          </a:p>
        </p:txBody>
      </p:sp>
    </p:spTree>
    <p:extLst>
      <p:ext uri="{BB962C8B-B14F-4D97-AF65-F5344CB8AC3E}">
        <p14:creationId xmlns:p14="http://schemas.microsoft.com/office/powerpoint/2010/main" val="3340879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Диаграмма ответов в Формах. Вопрос: С какой периодичностью Вы задерживаетесь на работе из-за того, что рабочих дел больше, чем рабочего времени? &#10;. Количество ответов: 14 ответов.">
            <a:extLst>
              <a:ext uri="{FF2B5EF4-FFF2-40B4-BE49-F238E27FC236}">
                <a16:creationId xmlns:a16="http://schemas.microsoft.com/office/drawing/2014/main" id="{082E6A88-CD9B-56BE-5ABA-B11A491F1D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41" t="6139" r="2573" b="9113"/>
          <a:stretch/>
        </p:blipFill>
        <p:spPr>
          <a:xfrm>
            <a:off x="270612" y="734780"/>
            <a:ext cx="10176276" cy="419239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C8EA57-8FB5-76B3-EB8A-F4709DBE8790}"/>
              </a:ext>
            </a:extLst>
          </p:cNvPr>
          <p:cNvSpPr txBox="1"/>
          <p:nvPr/>
        </p:nvSpPr>
        <p:spPr>
          <a:xfrm>
            <a:off x="1253612" y="5383161"/>
            <a:ext cx="1017638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>
                <a:cs typeface="Calibri"/>
              </a:rPr>
              <a:t>Более</a:t>
            </a:r>
            <a:r>
              <a:rPr lang="en-US">
                <a:cs typeface="Calibri"/>
              </a:rPr>
              <a:t> 90% </a:t>
            </a:r>
            <a:r>
              <a:rPr lang="en-US" err="1">
                <a:cs typeface="Calibri"/>
              </a:rPr>
              <a:t>опрошенных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задерживаются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на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работе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причём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более</a:t>
            </a:r>
            <a:r>
              <a:rPr lang="en-US">
                <a:cs typeface="Calibri"/>
              </a:rPr>
              <a:t> 50% </a:t>
            </a:r>
            <a:r>
              <a:rPr lang="en-US" err="1">
                <a:cs typeface="Calibri"/>
              </a:rPr>
              <a:t>из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них</a:t>
            </a:r>
            <a:r>
              <a:rPr lang="en-US">
                <a:cs typeface="Calibri"/>
              </a:rPr>
              <a:t> - </a:t>
            </a:r>
            <a:r>
              <a:rPr lang="en-US" err="1">
                <a:cs typeface="Calibri"/>
              </a:rPr>
              <a:t>ежедневно</a:t>
            </a:r>
          </a:p>
        </p:txBody>
      </p:sp>
      <p:pic>
        <p:nvPicPr>
          <p:cNvPr id="5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8C2EE441-115B-0DE1-AFD4-1994A2644C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520" t="50472" r="20309" b="1769"/>
          <a:stretch/>
        </p:blipFill>
        <p:spPr>
          <a:xfrm rot="5400000">
            <a:off x="7998484" y="2693490"/>
            <a:ext cx="6824397" cy="156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9361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6C7E476F-B8C8-8D24-A431-7DC9D4C8A5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21" t="50316" r="27813" b="1582"/>
          <a:stretch/>
        </p:blipFill>
        <p:spPr>
          <a:xfrm rot="16200000">
            <a:off x="-2444480" y="2636256"/>
            <a:ext cx="6250701" cy="1368149"/>
          </a:xfrm>
          <a:prstGeom prst="rect">
            <a:avLst/>
          </a:prstGeom>
        </p:spPr>
      </p:pic>
      <p:pic>
        <p:nvPicPr>
          <p:cNvPr id="4" name="Content Placeholder 3" descr="Диаграмма ответов в Формах. Вопрос: Случалось ли такое, что Ваш рабочий процесс замедлялся из-за задержки получения информации?. Количество ответов: 14 ответов.">
            <a:extLst>
              <a:ext uri="{FF2B5EF4-FFF2-40B4-BE49-F238E27FC236}">
                <a16:creationId xmlns:a16="http://schemas.microsoft.com/office/drawing/2014/main" id="{F08326BF-644C-A8D2-3E1A-9E6BD40089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305" t="6497" r="7554" b="9322"/>
          <a:stretch/>
        </p:blipFill>
        <p:spPr>
          <a:xfrm>
            <a:off x="1243328" y="510560"/>
            <a:ext cx="9802855" cy="41669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E98C2C-6719-9596-730D-F1123A830E1B}"/>
              </a:ext>
            </a:extLst>
          </p:cNvPr>
          <p:cNvSpPr txBox="1"/>
          <p:nvPr/>
        </p:nvSpPr>
        <p:spPr>
          <a:xfrm>
            <a:off x="1253612" y="5383161"/>
            <a:ext cx="1017638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>
                <a:cs typeface="Calibri"/>
              </a:rPr>
              <a:t>Практически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все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опрошенные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сталкивались</a:t>
            </a:r>
            <a:r>
              <a:rPr lang="en-US">
                <a:cs typeface="Calibri"/>
              </a:rPr>
              <a:t> с </a:t>
            </a:r>
            <a:r>
              <a:rPr lang="en-US" err="1">
                <a:cs typeface="Calibri"/>
              </a:rPr>
              <a:t>замедлением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рабочего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процесса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из-за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задержки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информации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почти</a:t>
            </a:r>
            <a:r>
              <a:rPr lang="en-US">
                <a:cs typeface="Calibri"/>
              </a:rPr>
              <a:t> 85% </a:t>
            </a:r>
            <a:r>
              <a:rPr lang="en-US" err="1">
                <a:cs typeface="Calibri"/>
              </a:rPr>
              <a:t>из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них</a:t>
            </a:r>
            <a:r>
              <a:rPr lang="en-US">
                <a:cs typeface="Calibri"/>
              </a:rPr>
              <a:t> - </a:t>
            </a:r>
            <a:r>
              <a:rPr lang="en-US" err="1">
                <a:cs typeface="Calibri"/>
              </a:rPr>
              <a:t>часто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50930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673475E8-4B1F-CA47-AC22-1E6F9B82F0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20" t="50472" r="20309" b="1769"/>
          <a:stretch/>
        </p:blipFill>
        <p:spPr>
          <a:xfrm rot="5400000">
            <a:off x="7778849" y="2473855"/>
            <a:ext cx="6824397" cy="2003870"/>
          </a:xfrm>
          <a:prstGeom prst="rect">
            <a:avLst/>
          </a:prstGeom>
        </p:spPr>
      </p:pic>
      <p:pic>
        <p:nvPicPr>
          <p:cNvPr id="4" name="Content Placeholder 3" descr="Диаграмма ответов в Формах. Вопрос: Уходят ли из компании сотрудники, которые проработали менее года?. Количество ответов: 14 ответов.">
            <a:extLst>
              <a:ext uri="{FF2B5EF4-FFF2-40B4-BE49-F238E27FC236}">
                <a16:creationId xmlns:a16="http://schemas.microsoft.com/office/drawing/2014/main" id="{B09E159A-6C7A-9E13-0972-F062D8C171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372" t="5210" r="22657" b="8757"/>
          <a:stretch/>
        </p:blipFill>
        <p:spPr>
          <a:xfrm>
            <a:off x="1077964" y="368539"/>
            <a:ext cx="8636273" cy="418602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736D527-A7EE-4BFB-A3B9-0A8A4BAA498A}"/>
              </a:ext>
            </a:extLst>
          </p:cNvPr>
          <p:cNvSpPr txBox="1"/>
          <p:nvPr/>
        </p:nvSpPr>
        <p:spPr>
          <a:xfrm>
            <a:off x="1253612" y="5383161"/>
            <a:ext cx="1017638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>
                <a:cs typeface="Calibri"/>
              </a:rPr>
              <a:t>Во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всех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компаниях</a:t>
            </a:r>
            <a:r>
              <a:rPr lang="en-US">
                <a:cs typeface="Calibri"/>
              </a:rPr>
              <a:t>, в </a:t>
            </a:r>
            <a:r>
              <a:rPr lang="en-US" err="1">
                <a:cs typeface="Calibri"/>
              </a:rPr>
              <a:t>которых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работают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опрошенные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увольняются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сотрудники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проработавшие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там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менее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года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причём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почти</a:t>
            </a:r>
            <a:r>
              <a:rPr lang="en-US">
                <a:cs typeface="Calibri"/>
              </a:rPr>
              <a:t> у 80% </a:t>
            </a:r>
            <a:r>
              <a:rPr lang="en-US" err="1">
                <a:cs typeface="Calibri"/>
              </a:rPr>
              <a:t>это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происходит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часто</a:t>
            </a:r>
          </a:p>
        </p:txBody>
      </p:sp>
    </p:spTree>
    <p:extLst>
      <p:ext uri="{BB962C8B-B14F-4D97-AF65-F5344CB8AC3E}">
        <p14:creationId xmlns:p14="http://schemas.microsoft.com/office/powerpoint/2010/main" val="2016770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C25DE6F1-B267-C760-C62E-85C79236EB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20" t="50472" r="20309" b="1769"/>
          <a:stretch/>
        </p:blipFill>
        <p:spPr>
          <a:xfrm>
            <a:off x="16332" y="-3850"/>
            <a:ext cx="7317455" cy="135841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3594D-8798-E55C-4676-0C83FF231E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err="1">
                <a:ea typeface="+mn-lt"/>
                <a:cs typeface="+mn-lt"/>
              </a:rPr>
              <a:t>Весь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документооборот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должен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быть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автоматизирован</a:t>
            </a:r>
            <a:endParaRPr lang="en-US" sz="1800">
              <a:cs typeface="Calibri" panose="020F0502020204030204"/>
            </a:endParaRPr>
          </a:p>
          <a:p>
            <a:r>
              <a:rPr lang="en-US" sz="1800" err="1">
                <a:ea typeface="+mn-lt"/>
                <a:cs typeface="+mn-lt"/>
              </a:rPr>
              <a:t>Автоматизация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рутины</a:t>
            </a:r>
            <a:endParaRPr lang="en-US" sz="1800">
              <a:cs typeface="Calibri"/>
            </a:endParaRPr>
          </a:p>
          <a:p>
            <a:r>
              <a:rPr lang="en-US" sz="1800" err="1">
                <a:ea typeface="+mn-lt"/>
                <a:cs typeface="+mn-lt"/>
              </a:rPr>
              <a:t>Автоматизированная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коммуникация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между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сотрудниками</a:t>
            </a:r>
            <a:r>
              <a:rPr lang="en-US" sz="1800">
                <a:ea typeface="+mn-lt"/>
                <a:cs typeface="+mn-lt"/>
              </a:rPr>
              <a:t> </a:t>
            </a:r>
          </a:p>
          <a:p>
            <a:r>
              <a:rPr lang="en-US" sz="1800" err="1">
                <a:ea typeface="+mn-lt"/>
                <a:cs typeface="+mn-lt"/>
              </a:rPr>
              <a:t>Заполнение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графика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отпусков</a:t>
            </a:r>
            <a:r>
              <a:rPr lang="en-US" sz="1800">
                <a:ea typeface="+mn-lt"/>
                <a:cs typeface="+mn-lt"/>
              </a:rPr>
              <a:t>, </a:t>
            </a:r>
            <a:r>
              <a:rPr lang="en-US" sz="1800" err="1">
                <a:ea typeface="+mn-lt"/>
                <a:cs typeface="+mn-lt"/>
              </a:rPr>
              <a:t>табеля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учета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рабочего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времени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электронно</a:t>
            </a:r>
            <a:endParaRPr lang="en-US" sz="1800">
              <a:cs typeface="Calibri"/>
            </a:endParaRPr>
          </a:p>
          <a:p>
            <a:r>
              <a:rPr lang="en-US" sz="1800" err="1">
                <a:ea typeface="+mn-lt"/>
                <a:cs typeface="+mn-lt"/>
              </a:rPr>
              <a:t>Удобный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интерфейс</a:t>
            </a:r>
            <a:r>
              <a:rPr lang="en-US" sz="1800">
                <a:ea typeface="+mn-lt"/>
                <a:cs typeface="+mn-lt"/>
              </a:rPr>
              <a:t>. </a:t>
            </a:r>
            <a:r>
              <a:rPr lang="en-US" sz="1800" err="1">
                <a:ea typeface="+mn-lt"/>
                <a:cs typeface="+mn-lt"/>
              </a:rPr>
              <a:t>Сервис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должен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помогать</a:t>
            </a:r>
            <a:r>
              <a:rPr lang="en-US" sz="1800">
                <a:ea typeface="+mn-lt"/>
                <a:cs typeface="+mn-lt"/>
              </a:rPr>
              <a:t>. </a:t>
            </a:r>
            <a:r>
              <a:rPr lang="en-US" sz="1800" err="1">
                <a:ea typeface="+mn-lt"/>
                <a:cs typeface="+mn-lt"/>
              </a:rPr>
              <a:t>Не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хочу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много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тратить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времени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на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освоение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сервиса</a:t>
            </a:r>
            <a:r>
              <a:rPr lang="en-US" sz="1800">
                <a:ea typeface="+mn-lt"/>
                <a:cs typeface="+mn-lt"/>
              </a:rPr>
              <a:t>, </a:t>
            </a:r>
            <a:r>
              <a:rPr lang="en-US" sz="1800" err="1">
                <a:ea typeface="+mn-lt"/>
                <a:cs typeface="+mn-lt"/>
              </a:rPr>
              <a:t>он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должен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быть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понятен</a:t>
            </a:r>
            <a:r>
              <a:rPr lang="en-US" sz="1800">
                <a:ea typeface="+mn-lt"/>
                <a:cs typeface="+mn-lt"/>
              </a:rPr>
              <a:t> в </a:t>
            </a:r>
            <a:r>
              <a:rPr lang="en-US" sz="1800" err="1">
                <a:ea typeface="+mn-lt"/>
                <a:cs typeface="+mn-lt"/>
              </a:rPr>
              <a:t>т.ч</a:t>
            </a:r>
            <a:r>
              <a:rPr lang="en-US" sz="1800">
                <a:ea typeface="+mn-lt"/>
                <a:cs typeface="+mn-lt"/>
              </a:rPr>
              <a:t>. и </a:t>
            </a:r>
            <a:r>
              <a:rPr lang="en-US" sz="1800" err="1">
                <a:ea typeface="+mn-lt"/>
                <a:cs typeface="+mn-lt"/>
              </a:rPr>
              <a:t>людям</a:t>
            </a:r>
            <a:r>
              <a:rPr lang="en-US" sz="1800">
                <a:ea typeface="+mn-lt"/>
                <a:cs typeface="+mn-lt"/>
              </a:rPr>
              <a:t> 45+</a:t>
            </a:r>
            <a:endParaRPr lang="en-US" sz="1800">
              <a:cs typeface="Calibri"/>
            </a:endParaRPr>
          </a:p>
          <a:p>
            <a:r>
              <a:rPr lang="en-US" sz="1800" err="1">
                <a:ea typeface="+mn-lt"/>
                <a:cs typeface="+mn-lt"/>
              </a:rPr>
              <a:t>Автоматические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уведомления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об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отпусках</a:t>
            </a:r>
            <a:endParaRPr lang="en-US" sz="1800">
              <a:cs typeface="Calibri"/>
            </a:endParaRPr>
          </a:p>
          <a:p>
            <a:r>
              <a:rPr lang="en-US" sz="1800" err="1">
                <a:cs typeface="Calibri"/>
              </a:rPr>
              <a:t>Не</a:t>
            </a:r>
            <a:r>
              <a:rPr lang="en-US" sz="1800">
                <a:cs typeface="Calibri"/>
              </a:rPr>
              <a:t> </a:t>
            </a:r>
            <a:r>
              <a:rPr lang="en-US" sz="1800" err="1">
                <a:cs typeface="Calibri"/>
              </a:rPr>
              <a:t>хочу</a:t>
            </a:r>
            <a:r>
              <a:rPr lang="en-US" sz="1800">
                <a:cs typeface="Calibri"/>
              </a:rPr>
              <a:t> </a:t>
            </a:r>
            <a:r>
              <a:rPr lang="en-US" sz="1800" err="1">
                <a:cs typeface="Calibri"/>
              </a:rPr>
              <a:t>тратить</a:t>
            </a:r>
            <a:r>
              <a:rPr lang="en-US" sz="1800">
                <a:cs typeface="Calibri"/>
              </a:rPr>
              <a:t> </a:t>
            </a:r>
            <a:r>
              <a:rPr lang="en-US" sz="1800" err="1">
                <a:cs typeface="Calibri"/>
              </a:rPr>
              <a:t>время</a:t>
            </a:r>
            <a:r>
              <a:rPr lang="en-US" sz="1800">
                <a:cs typeface="Calibri"/>
              </a:rPr>
              <a:t> </a:t>
            </a:r>
            <a:r>
              <a:rPr lang="en-US" sz="1800" err="1">
                <a:cs typeface="Calibri"/>
              </a:rPr>
              <a:t>на</a:t>
            </a:r>
            <a:r>
              <a:rPr lang="en-US" sz="1800">
                <a:cs typeface="Calibri"/>
              </a:rPr>
              <a:t> </a:t>
            </a:r>
            <a:r>
              <a:rPr lang="en-US" sz="1800" err="1">
                <a:cs typeface="Calibri"/>
              </a:rPr>
              <a:t>автоматизированную</a:t>
            </a:r>
            <a:r>
              <a:rPr lang="en-US" sz="1800">
                <a:cs typeface="Calibri"/>
              </a:rPr>
              <a:t> </a:t>
            </a:r>
            <a:r>
              <a:rPr lang="en-US" sz="1800" err="1">
                <a:cs typeface="Calibri"/>
              </a:rPr>
              <a:t>систему</a:t>
            </a:r>
            <a:r>
              <a:rPr lang="en-US" sz="1800">
                <a:cs typeface="Calibri"/>
              </a:rPr>
              <a:t>, </a:t>
            </a:r>
            <a:r>
              <a:rPr lang="en-US" sz="1800" err="1">
                <a:cs typeface="Calibri"/>
              </a:rPr>
              <a:t>которая</a:t>
            </a:r>
            <a:r>
              <a:rPr lang="en-US" sz="1800">
                <a:cs typeface="Calibri"/>
              </a:rPr>
              <a:t> </a:t>
            </a:r>
            <a:r>
              <a:rPr lang="en-US" sz="1800" err="1">
                <a:cs typeface="Calibri"/>
              </a:rPr>
              <a:t>висит</a:t>
            </a:r>
            <a:r>
              <a:rPr lang="en-US" sz="1800">
                <a:cs typeface="Calibri"/>
              </a:rPr>
              <a:t> и </a:t>
            </a:r>
            <a:r>
              <a:rPr lang="en-US" sz="1800" err="1">
                <a:cs typeface="Calibri"/>
              </a:rPr>
              <a:t>мешает</a:t>
            </a:r>
            <a:r>
              <a:rPr lang="en-US" sz="1800">
                <a:cs typeface="Calibri"/>
              </a:rPr>
              <a:t> </a:t>
            </a:r>
            <a:r>
              <a:rPr lang="en-US" sz="1800" err="1">
                <a:cs typeface="Calibri"/>
              </a:rPr>
              <a:t>работать</a:t>
            </a:r>
          </a:p>
          <a:p>
            <a:endParaRPr lang="en-US"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1D0977-9E70-82A6-FE83-7EF07C7754F1}"/>
              </a:ext>
            </a:extLst>
          </p:cNvPr>
          <p:cNvSpPr txBox="1"/>
          <p:nvPr/>
        </p:nvSpPr>
        <p:spPr>
          <a:xfrm>
            <a:off x="1566654" y="672352"/>
            <a:ext cx="905536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err="1">
                <a:latin typeface="Bahnschrift"/>
              </a:rPr>
              <a:t>Что</a:t>
            </a:r>
            <a:r>
              <a:rPr lang="en-US" b="1">
                <a:latin typeface="Bahnschrift"/>
              </a:rPr>
              <a:t> </a:t>
            </a:r>
            <a:r>
              <a:rPr lang="en-US" b="1" err="1">
                <a:latin typeface="Bahnschrift"/>
              </a:rPr>
              <a:t>бы</a:t>
            </a:r>
            <a:r>
              <a:rPr lang="en-US" b="1">
                <a:latin typeface="Bahnschrift"/>
              </a:rPr>
              <a:t> </a:t>
            </a:r>
            <a:r>
              <a:rPr lang="en-US" b="1" err="1">
                <a:latin typeface="Bahnschrift"/>
              </a:rPr>
              <a:t>Вы</a:t>
            </a:r>
            <a:r>
              <a:rPr lang="en-US" b="1">
                <a:latin typeface="Bahnschrift"/>
              </a:rPr>
              <a:t> </a:t>
            </a:r>
            <a:r>
              <a:rPr lang="en-US" b="1" err="1">
                <a:latin typeface="Bahnschrift"/>
              </a:rPr>
              <a:t>хотели</a:t>
            </a:r>
            <a:r>
              <a:rPr lang="en-US" b="1">
                <a:latin typeface="Bahnschrift"/>
              </a:rPr>
              <a:t> </a:t>
            </a:r>
            <a:r>
              <a:rPr lang="en-US" b="1" err="1">
                <a:latin typeface="Bahnschrift"/>
              </a:rPr>
              <a:t>видеть</a:t>
            </a:r>
            <a:r>
              <a:rPr lang="en-US" b="1">
                <a:latin typeface="Bahnschrift"/>
              </a:rPr>
              <a:t> в </a:t>
            </a:r>
            <a:r>
              <a:rPr lang="en-US" b="1" err="1">
                <a:latin typeface="Bahnschrift"/>
              </a:rPr>
              <a:t>автоматизированной</a:t>
            </a:r>
            <a:r>
              <a:rPr lang="en-US" b="1">
                <a:latin typeface="Bahnschrift"/>
              </a:rPr>
              <a:t> </a:t>
            </a:r>
            <a:r>
              <a:rPr lang="en-US" b="1" err="1">
                <a:latin typeface="Bahnschrift"/>
              </a:rPr>
              <a:t>системе</a:t>
            </a:r>
            <a:r>
              <a:rPr lang="en-US" b="1">
                <a:latin typeface="Bahnschrift"/>
              </a:rPr>
              <a:t>, </a:t>
            </a:r>
            <a:r>
              <a:rPr lang="en-US" b="1" err="1">
                <a:latin typeface="Bahnschrift"/>
              </a:rPr>
              <a:t>облегчающей</a:t>
            </a:r>
            <a:r>
              <a:rPr lang="en-US" b="1">
                <a:latin typeface="Bahnschrift"/>
              </a:rPr>
              <a:t> </a:t>
            </a:r>
            <a:r>
              <a:rPr lang="en-US" b="1" err="1">
                <a:latin typeface="Bahnschrift"/>
              </a:rPr>
              <a:t>работу</a:t>
            </a:r>
            <a:r>
              <a:rPr lang="en-US" b="1">
                <a:latin typeface="Bahnschrift"/>
              </a:rPr>
              <a:t> HR-</a:t>
            </a:r>
            <a:r>
              <a:rPr lang="en-US" b="1" err="1">
                <a:latin typeface="Bahnschrift"/>
              </a:rPr>
              <a:t>специалистов</a:t>
            </a:r>
            <a:r>
              <a:rPr lang="en-US" b="1">
                <a:latin typeface="Bahnschrift"/>
              </a:rPr>
              <a:t>?</a:t>
            </a:r>
            <a:endParaRPr lang="en-US"/>
          </a:p>
        </p:txBody>
      </p:sp>
      <p:pic>
        <p:nvPicPr>
          <p:cNvPr id="9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CAF6B91E-00C7-E766-579D-463AB5D6B7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20" t="50472" r="20309" b="1769"/>
          <a:stretch/>
        </p:blipFill>
        <p:spPr>
          <a:xfrm rot="10800000">
            <a:off x="19665" y="4837206"/>
            <a:ext cx="12140466" cy="202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6088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644C705F-F6B4-498F-31F0-940AA37B3E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20" t="50472" r="20309" b="1769"/>
          <a:stretch/>
        </p:blipFill>
        <p:spPr>
          <a:xfrm rot="5400000">
            <a:off x="7778849" y="2473855"/>
            <a:ext cx="6824397" cy="2003870"/>
          </a:xfrm>
          <a:prstGeom prst="rect">
            <a:avLst/>
          </a:prstGeom>
        </p:spPr>
      </p:pic>
      <p:pic>
        <p:nvPicPr>
          <p:cNvPr id="7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EAA0601C-C574-7C3D-C275-D37A633C6D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21" t="50316" r="27813" b="1582"/>
          <a:stretch/>
        </p:blipFill>
        <p:spPr>
          <a:xfrm rot="16200000">
            <a:off x="-2444480" y="2636256"/>
            <a:ext cx="6250701" cy="136814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C5B-63B8-7E77-615D-037FD9CCB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" y="1254125"/>
            <a:ext cx="1029437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en-US" sz="1600" err="1">
                <a:latin typeface="Bahnschrift"/>
                <a:ea typeface="+mn-lt"/>
                <a:cs typeface="+mn-lt"/>
              </a:rPr>
              <a:t>Опрос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показал</a:t>
            </a:r>
            <a:r>
              <a:rPr lang="en-US" sz="1600">
                <a:latin typeface="Bahnschrift"/>
                <a:ea typeface="+mn-lt"/>
                <a:cs typeface="+mn-lt"/>
              </a:rPr>
              <a:t>, </a:t>
            </a:r>
            <a:r>
              <a:rPr lang="en-US" sz="1600" err="1">
                <a:latin typeface="Bahnschrift"/>
                <a:ea typeface="+mn-lt"/>
                <a:cs typeface="+mn-lt"/>
              </a:rPr>
              <a:t>что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на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сегодняшний</a:t>
            </a:r>
            <a:r>
              <a:rPr lang="en-US" sz="1600">
                <a:latin typeface="Bahnschrift"/>
                <a:ea typeface="+mn-lt"/>
                <a:cs typeface="+mn-lt"/>
              </a:rPr>
              <a:t> в </a:t>
            </a:r>
            <a:r>
              <a:rPr lang="en-US" sz="1600" err="1">
                <a:latin typeface="Bahnschrift"/>
                <a:ea typeface="+mn-lt"/>
                <a:cs typeface="+mn-lt"/>
              </a:rPr>
              <a:t>день</a:t>
            </a:r>
            <a:r>
              <a:rPr lang="en-US" sz="1600">
                <a:latin typeface="Bahnschrift"/>
                <a:ea typeface="+mn-lt"/>
                <a:cs typeface="+mn-lt"/>
              </a:rPr>
              <a:t> в </a:t>
            </a:r>
            <a:r>
              <a:rPr lang="en-US" sz="1600" err="1">
                <a:latin typeface="Bahnschrift"/>
                <a:ea typeface="+mn-lt"/>
                <a:cs typeface="+mn-lt"/>
              </a:rPr>
              <a:t>большинстве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компаний</a:t>
            </a:r>
            <a:r>
              <a:rPr lang="en-US" sz="1600">
                <a:latin typeface="Bahnschrift"/>
                <a:ea typeface="+mn-lt"/>
                <a:cs typeface="+mn-lt"/>
              </a:rPr>
              <a:t> HR-</a:t>
            </a:r>
            <a:r>
              <a:rPr lang="en-US" sz="1600" err="1">
                <a:latin typeface="Bahnschrift"/>
                <a:ea typeface="+mn-lt"/>
                <a:cs typeface="+mn-lt"/>
              </a:rPr>
              <a:t>специалисты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не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имеют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удобной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автоматизированной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системы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для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работы</a:t>
            </a:r>
            <a:r>
              <a:rPr lang="en-US" sz="1600">
                <a:latin typeface="Bahnschrift"/>
                <a:ea typeface="+mn-lt"/>
                <a:cs typeface="+mn-lt"/>
              </a:rPr>
              <a:t> с </a:t>
            </a:r>
            <a:r>
              <a:rPr lang="en-US" sz="1600" err="1">
                <a:latin typeface="Bahnschrift"/>
                <a:ea typeface="+mn-lt"/>
                <a:cs typeface="+mn-lt"/>
              </a:rPr>
              <a:t>кадрами</a:t>
            </a:r>
            <a:r>
              <a:rPr lang="en-US" sz="1600">
                <a:latin typeface="Bahnschrift"/>
                <a:ea typeface="+mn-lt"/>
                <a:cs typeface="+mn-lt"/>
              </a:rPr>
              <a:t>, </a:t>
            </a:r>
            <a:r>
              <a:rPr lang="en-US" sz="1600" err="1">
                <a:latin typeface="Bahnschrift"/>
                <a:ea typeface="+mn-lt"/>
                <a:cs typeface="+mn-lt"/>
              </a:rPr>
              <a:t>несмотря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на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тенденцию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развития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высоких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технологий</a:t>
            </a:r>
            <a:r>
              <a:rPr lang="en-US" sz="1600">
                <a:latin typeface="Bahnschrift"/>
                <a:ea typeface="+mn-lt"/>
                <a:cs typeface="+mn-lt"/>
              </a:rPr>
              <a:t> и </a:t>
            </a:r>
            <a:r>
              <a:rPr lang="en-US" sz="1600" err="1">
                <a:latin typeface="Bahnschrift"/>
                <a:ea typeface="+mn-lt"/>
                <a:cs typeface="+mn-lt"/>
              </a:rPr>
              <a:t>необходимость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автоматизированного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помощника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для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оптимизации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работы</a:t>
            </a:r>
            <a:r>
              <a:rPr lang="en-US" sz="1600">
                <a:latin typeface="Bahnschrift"/>
                <a:ea typeface="+mn-lt"/>
                <a:cs typeface="+mn-lt"/>
              </a:rPr>
              <a:t>.</a:t>
            </a:r>
          </a:p>
          <a:p>
            <a:pPr marL="0" indent="0" algn="just">
              <a:buNone/>
            </a:pPr>
            <a:endParaRPr lang="en-US" sz="1600">
              <a:latin typeface="Bahnschrift"/>
              <a:ea typeface="+mn-lt"/>
              <a:cs typeface="+mn-lt"/>
            </a:endParaRPr>
          </a:p>
          <a:p>
            <a:pPr marL="0" indent="0" algn="just">
              <a:buNone/>
            </a:pPr>
            <a:r>
              <a:rPr lang="en-US" sz="1600" err="1">
                <a:latin typeface="Bahnschrift"/>
                <a:ea typeface="+mn-lt"/>
                <a:cs typeface="+mn-lt"/>
              </a:rPr>
              <a:t>Кроме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того</a:t>
            </a:r>
            <a:r>
              <a:rPr lang="en-US" sz="1600">
                <a:latin typeface="Bahnschrift"/>
                <a:ea typeface="+mn-lt"/>
                <a:cs typeface="+mn-lt"/>
              </a:rPr>
              <a:t>, </a:t>
            </a:r>
            <a:r>
              <a:rPr lang="en-US" sz="1600" err="1">
                <a:latin typeface="Bahnschrift"/>
                <a:ea typeface="+mn-lt"/>
                <a:cs typeface="+mn-lt"/>
              </a:rPr>
              <a:t>на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неоптимизированность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рабочего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процесса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указывает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регулярность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задержек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на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работе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большой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части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специалистов</a:t>
            </a:r>
            <a:r>
              <a:rPr lang="en-US" sz="1600">
                <a:latin typeface="Bahnschrift"/>
                <a:ea typeface="+mn-lt"/>
                <a:cs typeface="+mn-lt"/>
              </a:rPr>
              <a:t>, </a:t>
            </a:r>
            <a:r>
              <a:rPr lang="en-US" sz="1600" err="1">
                <a:latin typeface="Bahnschrift"/>
                <a:ea typeface="+mn-lt"/>
                <a:cs typeface="+mn-lt"/>
              </a:rPr>
              <a:t>связанный</a:t>
            </a:r>
            <a:r>
              <a:rPr lang="en-US" sz="1600">
                <a:latin typeface="Bahnschrift"/>
                <a:ea typeface="+mn-lt"/>
                <a:cs typeface="+mn-lt"/>
              </a:rPr>
              <a:t> с </a:t>
            </a:r>
            <a:r>
              <a:rPr lang="en-US" sz="1600" err="1">
                <a:latin typeface="Bahnschrift"/>
                <a:ea typeface="+mn-lt"/>
                <a:cs typeface="+mn-lt"/>
              </a:rPr>
              <a:t>превышением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количества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рабочих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дел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над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продолжительностью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рабочего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времени</a:t>
            </a:r>
            <a:r>
              <a:rPr lang="en-US" sz="1600">
                <a:latin typeface="Bahnschrift"/>
                <a:ea typeface="+mn-lt"/>
                <a:cs typeface="+mn-lt"/>
              </a:rPr>
              <a:t>. </a:t>
            </a:r>
            <a:r>
              <a:rPr lang="en-US" sz="1600" err="1">
                <a:latin typeface="Bahnschrift"/>
                <a:ea typeface="+mn-lt"/>
                <a:cs typeface="+mn-lt"/>
              </a:rPr>
              <a:t>Также</a:t>
            </a:r>
            <a:r>
              <a:rPr lang="en-US" sz="1600">
                <a:latin typeface="Bahnschrift"/>
                <a:ea typeface="+mn-lt"/>
                <a:cs typeface="+mn-lt"/>
              </a:rPr>
              <a:t>, </a:t>
            </a:r>
            <a:r>
              <a:rPr lang="en-US" sz="1600" err="1">
                <a:latin typeface="Bahnschrift"/>
                <a:ea typeface="+mn-lt"/>
                <a:cs typeface="+mn-lt"/>
              </a:rPr>
              <a:t>на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это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указывает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задержка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получения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информации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большинством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специалистов</a:t>
            </a:r>
            <a:r>
              <a:rPr lang="en-US" sz="1600">
                <a:latin typeface="Bahnschrift"/>
                <a:ea typeface="+mn-lt"/>
                <a:cs typeface="+mn-lt"/>
              </a:rPr>
              <a:t> и </a:t>
            </a:r>
            <a:r>
              <a:rPr lang="en-US" sz="1600" err="1">
                <a:latin typeface="Bahnschrift"/>
                <a:ea typeface="+mn-lt"/>
                <a:cs typeface="+mn-lt"/>
              </a:rPr>
              <a:t>большая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текучесть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кадров</a:t>
            </a:r>
            <a:r>
              <a:rPr lang="en-US" sz="1600">
                <a:latin typeface="Bahnschrift"/>
                <a:ea typeface="+mn-lt"/>
                <a:cs typeface="+mn-lt"/>
              </a:rPr>
              <a:t> в </a:t>
            </a:r>
            <a:r>
              <a:rPr lang="en-US" sz="1600" err="1">
                <a:latin typeface="Bahnschrift"/>
                <a:ea typeface="+mn-lt"/>
                <a:cs typeface="+mn-lt"/>
              </a:rPr>
              <a:t>течение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года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после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трудоустройства</a:t>
            </a:r>
            <a:r>
              <a:rPr lang="en-US" sz="1600">
                <a:latin typeface="Bahnschrift"/>
                <a:ea typeface="+mn-lt"/>
                <a:cs typeface="+mn-lt"/>
              </a:rPr>
              <a:t>.</a:t>
            </a:r>
          </a:p>
          <a:p>
            <a:pPr marL="0" indent="0" algn="just">
              <a:buNone/>
            </a:pPr>
            <a:endParaRPr lang="en-US" sz="1600">
              <a:latin typeface="Bahnschrift"/>
              <a:cs typeface="Calibri" panose="020F0502020204030204"/>
            </a:endParaRPr>
          </a:p>
          <a:p>
            <a:pPr marL="0" indent="0" algn="just">
              <a:buNone/>
            </a:pPr>
            <a:r>
              <a:rPr lang="en-US" sz="1600">
                <a:latin typeface="Bahnschrift"/>
                <a:cs typeface="Calibri" panose="020F0502020204030204"/>
              </a:rPr>
              <a:t>В </a:t>
            </a:r>
            <a:r>
              <a:rPr lang="en-US" sz="1600" err="1">
                <a:latin typeface="Bahnschrift"/>
                <a:cs typeface="Calibri" panose="020F0502020204030204"/>
              </a:rPr>
              <a:t>большинстве</a:t>
            </a:r>
            <a:r>
              <a:rPr lang="en-US" sz="1600">
                <a:latin typeface="Bahnschrift"/>
                <a:cs typeface="Calibri" panose="020F0502020204030204"/>
              </a:rPr>
              <a:t> </a:t>
            </a:r>
            <a:r>
              <a:rPr lang="en-US" sz="1600" err="1">
                <a:latin typeface="Bahnschrift"/>
                <a:cs typeface="Calibri" panose="020F0502020204030204"/>
              </a:rPr>
              <a:t>своём</a:t>
            </a:r>
            <a:r>
              <a:rPr lang="en-US" sz="1600">
                <a:latin typeface="Bahnschrift"/>
                <a:cs typeface="Calibri" panose="020F0502020204030204"/>
              </a:rPr>
              <a:t> HR-</a:t>
            </a:r>
            <a:r>
              <a:rPr lang="en-US" sz="1600" err="1">
                <a:latin typeface="Bahnschrift"/>
                <a:cs typeface="Calibri" panose="020F0502020204030204"/>
              </a:rPr>
              <a:t>специалисты</a:t>
            </a:r>
            <a:r>
              <a:rPr lang="en-US" sz="1600">
                <a:latin typeface="Bahnschrift"/>
                <a:cs typeface="Calibri" panose="020F0502020204030204"/>
              </a:rPr>
              <a:t> </a:t>
            </a:r>
            <a:r>
              <a:rPr lang="en-US" sz="1600" err="1">
                <a:latin typeface="Bahnschrift"/>
                <a:cs typeface="Calibri" panose="020F0502020204030204"/>
              </a:rPr>
              <a:t>хотели</a:t>
            </a:r>
            <a:r>
              <a:rPr lang="en-US" sz="1600">
                <a:latin typeface="Bahnschrift"/>
                <a:cs typeface="Calibri" panose="020F0502020204030204"/>
              </a:rPr>
              <a:t> </a:t>
            </a:r>
            <a:r>
              <a:rPr lang="en-US" sz="1600" err="1">
                <a:latin typeface="Bahnschrift"/>
                <a:cs typeface="Calibri" panose="020F0502020204030204"/>
              </a:rPr>
              <a:t>бы</a:t>
            </a:r>
            <a:r>
              <a:rPr lang="en-US" sz="1600">
                <a:latin typeface="Bahnschrift"/>
                <a:cs typeface="Calibri" panose="020F0502020204030204"/>
              </a:rPr>
              <a:t>, </a:t>
            </a:r>
            <a:r>
              <a:rPr lang="en-US" sz="1600" err="1">
                <a:latin typeface="Bahnschrift"/>
                <a:cs typeface="Calibri" panose="020F0502020204030204"/>
              </a:rPr>
              <a:t>чтобы</a:t>
            </a:r>
            <a:r>
              <a:rPr lang="en-US" sz="1600">
                <a:latin typeface="Bahnschrift"/>
                <a:cs typeface="Calibri" panose="020F0502020204030204"/>
              </a:rPr>
              <a:t> </a:t>
            </a:r>
            <a:r>
              <a:rPr lang="en-US" sz="1600" err="1">
                <a:latin typeface="Bahnschrift"/>
                <a:cs typeface="Calibri" panose="020F0502020204030204"/>
              </a:rPr>
              <a:t>максимальное</a:t>
            </a:r>
            <a:r>
              <a:rPr lang="en-US" sz="1600">
                <a:latin typeface="Bahnschrift"/>
                <a:cs typeface="Calibri" panose="020F0502020204030204"/>
              </a:rPr>
              <a:t> </a:t>
            </a:r>
            <a:r>
              <a:rPr lang="en-US" sz="1600" err="1">
                <a:latin typeface="Bahnschrift"/>
                <a:cs typeface="Calibri" panose="020F0502020204030204"/>
              </a:rPr>
              <a:t>количество</a:t>
            </a:r>
            <a:r>
              <a:rPr lang="en-US" sz="1600">
                <a:latin typeface="Bahnschrift"/>
                <a:cs typeface="Calibri" panose="020F0502020204030204"/>
              </a:rPr>
              <a:t> </a:t>
            </a:r>
            <a:r>
              <a:rPr lang="en-US" sz="1600" err="1">
                <a:latin typeface="Bahnschrift"/>
                <a:cs typeface="Calibri" panose="020F0502020204030204"/>
              </a:rPr>
              <a:t>их</a:t>
            </a:r>
            <a:r>
              <a:rPr lang="en-US" sz="1600">
                <a:latin typeface="Bahnschrift"/>
                <a:cs typeface="Calibri" panose="020F0502020204030204"/>
              </a:rPr>
              <a:t> </a:t>
            </a:r>
            <a:r>
              <a:rPr lang="en-US" sz="1600" err="1">
                <a:latin typeface="Bahnschrift"/>
                <a:cs typeface="Calibri" panose="020F0502020204030204"/>
              </a:rPr>
              <a:t>трудовых</a:t>
            </a:r>
            <a:r>
              <a:rPr lang="en-US" sz="1600">
                <a:latin typeface="Bahnschrift"/>
                <a:cs typeface="Calibri" panose="020F0502020204030204"/>
              </a:rPr>
              <a:t> </a:t>
            </a:r>
            <a:r>
              <a:rPr lang="en-US" sz="1600" err="1">
                <a:latin typeface="Bahnschrift"/>
                <a:cs typeface="Calibri" panose="020F0502020204030204"/>
              </a:rPr>
              <a:t>функций</a:t>
            </a:r>
            <a:r>
              <a:rPr lang="en-US" sz="1600">
                <a:latin typeface="Bahnschrift"/>
                <a:cs typeface="Calibri" panose="020F0502020204030204"/>
              </a:rPr>
              <a:t> </a:t>
            </a:r>
            <a:r>
              <a:rPr lang="en-US" sz="1600" err="1">
                <a:latin typeface="Bahnschrift"/>
                <a:cs typeface="Calibri" panose="020F0502020204030204"/>
              </a:rPr>
              <a:t>было</a:t>
            </a:r>
            <a:r>
              <a:rPr lang="en-US" sz="1600">
                <a:latin typeface="Bahnschrift"/>
                <a:cs typeface="Calibri" panose="020F0502020204030204"/>
              </a:rPr>
              <a:t> </a:t>
            </a:r>
            <a:r>
              <a:rPr lang="en-US" sz="1600" err="1">
                <a:latin typeface="Bahnschrift"/>
                <a:cs typeface="Calibri" panose="020F0502020204030204"/>
              </a:rPr>
              <a:t>автоматизированно</a:t>
            </a:r>
            <a:r>
              <a:rPr lang="en-US" sz="1600">
                <a:latin typeface="Bahnschrift"/>
                <a:cs typeface="Calibri" panose="020F0502020204030204"/>
              </a:rPr>
              <a:t>, </a:t>
            </a:r>
            <a:r>
              <a:rPr lang="en-US" sz="1600" err="1">
                <a:latin typeface="Bahnschrift"/>
                <a:cs typeface="Calibri" panose="020F0502020204030204"/>
              </a:rPr>
              <a:t>при</a:t>
            </a:r>
            <a:r>
              <a:rPr lang="en-US" sz="1600">
                <a:latin typeface="Bahnschrift"/>
                <a:cs typeface="Calibri" panose="020F0502020204030204"/>
              </a:rPr>
              <a:t> </a:t>
            </a:r>
            <a:r>
              <a:rPr lang="en-US" sz="1600" err="1">
                <a:latin typeface="Bahnschrift"/>
                <a:cs typeface="Calibri" panose="020F0502020204030204"/>
              </a:rPr>
              <a:t>этом</a:t>
            </a:r>
            <a:r>
              <a:rPr lang="en-US" sz="1600">
                <a:latin typeface="Bahnschrift"/>
                <a:cs typeface="Calibri" panose="020F0502020204030204"/>
              </a:rPr>
              <a:t> </a:t>
            </a:r>
            <a:r>
              <a:rPr lang="en-US" sz="1600" err="1">
                <a:latin typeface="Bahnschrift"/>
                <a:cs typeface="Calibri" panose="020F0502020204030204"/>
              </a:rPr>
              <a:t>такая</a:t>
            </a:r>
            <a:r>
              <a:rPr lang="en-US" sz="1600">
                <a:latin typeface="Bahnschrift"/>
                <a:cs typeface="Calibri" panose="020F0502020204030204"/>
              </a:rPr>
              <a:t> </a:t>
            </a:r>
            <a:r>
              <a:rPr lang="en-US" sz="1600" err="1">
                <a:latin typeface="Bahnschrift"/>
                <a:cs typeface="Calibri" panose="020F0502020204030204"/>
              </a:rPr>
              <a:t>программа</a:t>
            </a:r>
            <a:r>
              <a:rPr lang="en-US" sz="1600">
                <a:latin typeface="Bahnschrift"/>
                <a:cs typeface="Calibri" panose="020F0502020204030204"/>
              </a:rPr>
              <a:t> </a:t>
            </a:r>
            <a:r>
              <a:rPr lang="en-US" sz="1600" err="1">
                <a:latin typeface="Bahnschrift"/>
                <a:cs typeface="Calibri" panose="020F0502020204030204"/>
              </a:rPr>
              <a:t>должна</a:t>
            </a:r>
            <a:r>
              <a:rPr lang="en-US" sz="1600">
                <a:latin typeface="Bahnschrift"/>
                <a:cs typeface="Calibri" panose="020F0502020204030204"/>
              </a:rPr>
              <a:t> </a:t>
            </a:r>
            <a:r>
              <a:rPr lang="en-US" sz="1600" err="1">
                <a:latin typeface="Bahnschrift"/>
                <a:cs typeface="Calibri" panose="020F0502020204030204"/>
              </a:rPr>
              <a:t>обладать</a:t>
            </a:r>
            <a:r>
              <a:rPr lang="en-US" sz="1600">
                <a:latin typeface="Bahnschrift"/>
                <a:cs typeface="Calibri" panose="020F0502020204030204"/>
              </a:rPr>
              <a:t> </a:t>
            </a:r>
            <a:r>
              <a:rPr lang="en-US" sz="1600" err="1">
                <a:latin typeface="Bahnschrift"/>
                <a:cs typeface="Calibri" panose="020F0502020204030204"/>
              </a:rPr>
              <a:t>простым</a:t>
            </a:r>
            <a:r>
              <a:rPr lang="en-US" sz="1600">
                <a:latin typeface="Bahnschrift"/>
                <a:cs typeface="Calibri" panose="020F0502020204030204"/>
              </a:rPr>
              <a:t> </a:t>
            </a:r>
            <a:r>
              <a:rPr lang="en-US" sz="1600" err="1">
                <a:latin typeface="Bahnschrift"/>
                <a:cs typeface="Calibri" panose="020F0502020204030204"/>
              </a:rPr>
              <a:t>интерфейсом</a:t>
            </a:r>
            <a:r>
              <a:rPr lang="en-US" sz="1600">
                <a:latin typeface="Bahnschrift"/>
                <a:cs typeface="Calibri" panose="020F0502020204030204"/>
              </a:rPr>
              <a:t>, </a:t>
            </a:r>
            <a:r>
              <a:rPr lang="en-US" sz="1600" err="1">
                <a:latin typeface="Bahnschrift"/>
                <a:cs typeface="Calibri" panose="020F0502020204030204"/>
              </a:rPr>
              <a:t>лёгким</a:t>
            </a:r>
            <a:r>
              <a:rPr lang="en-US" sz="1600">
                <a:latin typeface="Bahnschrift"/>
                <a:cs typeface="Calibri" panose="020F0502020204030204"/>
              </a:rPr>
              <a:t> </a:t>
            </a:r>
            <a:r>
              <a:rPr lang="en-US" sz="1600" err="1">
                <a:latin typeface="Bahnschrift"/>
                <a:cs typeface="Calibri" panose="020F0502020204030204"/>
              </a:rPr>
              <a:t>для</a:t>
            </a:r>
            <a:r>
              <a:rPr lang="en-US" sz="1600">
                <a:latin typeface="Bahnschrift"/>
                <a:cs typeface="Calibri" panose="020F0502020204030204"/>
              </a:rPr>
              <a:t> </a:t>
            </a:r>
            <a:r>
              <a:rPr lang="en-US" sz="1600" err="1">
                <a:latin typeface="Bahnschrift"/>
                <a:cs typeface="Calibri" panose="020F0502020204030204"/>
              </a:rPr>
              <a:t>воприятия</a:t>
            </a:r>
            <a:r>
              <a:rPr lang="en-US" sz="1600">
                <a:latin typeface="Bahnschrift"/>
                <a:cs typeface="Calibri" panose="020F0502020204030204"/>
              </a:rPr>
              <a:t> и </a:t>
            </a:r>
            <a:r>
              <a:rPr lang="en-US" sz="1600" err="1">
                <a:latin typeface="Bahnschrift"/>
                <a:cs typeface="Calibri" panose="020F0502020204030204"/>
              </a:rPr>
              <a:t>использования</a:t>
            </a:r>
            <a:r>
              <a:rPr lang="en-US" sz="1600">
                <a:latin typeface="Bahnschrift"/>
                <a:cs typeface="Calibri" panose="020F0502020204030204"/>
              </a:rPr>
              <a:t>.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endParaRPr lang="en-US" sz="1600" b="1" i="1">
              <a:latin typeface="Bahnschrift"/>
              <a:ea typeface="+mn-lt"/>
              <a:cs typeface="+mn-lt"/>
            </a:endParaRPr>
          </a:p>
          <a:p>
            <a:pPr marL="0" indent="0" algn="just">
              <a:buNone/>
            </a:pPr>
            <a:endParaRPr lang="en-US" sz="1600">
              <a:latin typeface="Bahnschrift"/>
              <a:ea typeface="+mn-lt"/>
              <a:cs typeface="+mn-lt"/>
            </a:endParaRPr>
          </a:p>
          <a:p>
            <a:pPr marL="0" indent="0" algn="just">
              <a:buNone/>
            </a:pPr>
            <a:r>
              <a:rPr lang="en-US" sz="1600" err="1">
                <a:latin typeface="Bahnschrift"/>
                <a:ea typeface="+mn-lt"/>
                <a:cs typeface="+mn-lt"/>
              </a:rPr>
              <a:t>Опрос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полностью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подтвердил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поставленные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командой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гипотезы</a:t>
            </a:r>
            <a:r>
              <a:rPr lang="en-US" sz="1600">
                <a:latin typeface="Bahnschrift"/>
                <a:ea typeface="+mn-lt"/>
                <a:cs typeface="+mn-lt"/>
              </a:rPr>
              <a:t>. </a:t>
            </a:r>
            <a:r>
              <a:rPr lang="en-US" sz="1600" err="1">
                <a:latin typeface="Bahnschrift"/>
                <a:ea typeface="+mn-lt"/>
                <a:cs typeface="+mn-lt"/>
              </a:rPr>
              <a:t>Это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говорит</a:t>
            </a:r>
            <a:r>
              <a:rPr lang="en-US" sz="1600">
                <a:latin typeface="Bahnschrift"/>
                <a:ea typeface="+mn-lt"/>
                <a:cs typeface="+mn-lt"/>
              </a:rPr>
              <a:t> о </a:t>
            </a:r>
            <a:r>
              <a:rPr lang="en-US" sz="1600" err="1">
                <a:latin typeface="Bahnschrift"/>
                <a:ea typeface="+mn-lt"/>
                <a:cs typeface="+mn-lt"/>
              </a:rPr>
              <a:t>том</a:t>
            </a:r>
            <a:r>
              <a:rPr lang="en-US" sz="1600">
                <a:latin typeface="Bahnschrift"/>
                <a:ea typeface="+mn-lt"/>
                <a:cs typeface="+mn-lt"/>
              </a:rPr>
              <a:t>, </a:t>
            </a:r>
            <a:r>
              <a:rPr lang="en-US" sz="1600" err="1">
                <a:latin typeface="Bahnschrift"/>
                <a:ea typeface="+mn-lt"/>
                <a:cs typeface="+mn-lt"/>
              </a:rPr>
              <a:t>что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наше</a:t>
            </a:r>
            <a:r>
              <a:rPr lang="en-US" sz="1600">
                <a:latin typeface="Bahnschrift"/>
                <a:ea typeface="+mn-lt"/>
                <a:cs typeface="+mn-lt"/>
              </a:rPr>
              <a:t> </a:t>
            </a:r>
            <a:r>
              <a:rPr lang="en-US" sz="1600" err="1">
                <a:latin typeface="Bahnschrift"/>
                <a:ea typeface="+mn-lt"/>
                <a:cs typeface="+mn-lt"/>
              </a:rPr>
              <a:t>программное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err="1">
                <a:latin typeface="Bahnschrift"/>
                <a:ea typeface="+mn-lt"/>
                <a:cs typeface="+mn-lt"/>
              </a:rPr>
              <a:t>обеспечение</a:t>
            </a:r>
            <a:r>
              <a:rPr lang="en-US" sz="1600">
                <a:latin typeface="Bahnschrift"/>
                <a:ea typeface="+mn-lt"/>
                <a:cs typeface="+mn-lt"/>
              </a:rPr>
              <a:t> </a:t>
            </a:r>
            <a:r>
              <a:rPr lang="en-US" sz="1600" b="1" i="1" err="1">
                <a:latin typeface="Bahnschrift"/>
                <a:ea typeface="+mn-lt"/>
                <a:cs typeface="+mn-lt"/>
              </a:rPr>
              <a:t>актуально</a:t>
            </a:r>
            <a:r>
              <a:rPr lang="en-US" sz="1600">
                <a:latin typeface="Bahnschrift"/>
                <a:ea typeface="+mn-lt"/>
                <a:cs typeface="+mn-lt"/>
              </a:rPr>
              <a:t>.</a:t>
            </a:r>
            <a:endParaRPr lang="en-US" sz="1600" b="1" i="1">
              <a:latin typeface="Bahnschrift"/>
              <a:cs typeface="Calibri" panose="020F0502020204030204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CE14938-4300-8104-D34A-150E8492A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654"/>
            <a:ext cx="10515600" cy="671140"/>
          </a:xfrm>
        </p:spPr>
        <p:txBody>
          <a:bodyPr>
            <a:normAutofit/>
          </a:bodyPr>
          <a:lstStyle/>
          <a:p>
            <a:pPr algn="ctr"/>
            <a:r>
              <a:rPr lang="en-US" sz="2400" err="1">
                <a:latin typeface="Bahnschrift"/>
                <a:ea typeface="Calibri Light"/>
                <a:cs typeface="Calibri Light"/>
              </a:rPr>
              <a:t>Выводы</a:t>
            </a:r>
            <a:endParaRPr lang="en-US" sz="2400" err="1">
              <a:latin typeface="Bahnschrift"/>
            </a:endParaRPr>
          </a:p>
        </p:txBody>
      </p:sp>
    </p:spTree>
    <p:extLst>
      <p:ext uri="{BB962C8B-B14F-4D97-AF65-F5344CB8AC3E}">
        <p14:creationId xmlns:p14="http://schemas.microsoft.com/office/powerpoint/2010/main" val="18649926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3990A88C-FA5B-72A6-4AA0-11748D64D4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20" t="50472" r="20309" b="1769"/>
          <a:stretch/>
        </p:blipFill>
        <p:spPr>
          <a:xfrm rot="5400000">
            <a:off x="7778849" y="2473855"/>
            <a:ext cx="6824397" cy="200387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E3C5A-1CE4-C750-A4A7-BCAA653F8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856" y="856610"/>
            <a:ext cx="10515600" cy="594065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US" sz="1800" b="1" err="1">
                <a:latin typeface="Arial Nova"/>
                <a:ea typeface="+mn-lt"/>
                <a:cs typeface="+mn-lt"/>
              </a:rPr>
              <a:t>На</a:t>
            </a:r>
            <a:r>
              <a:rPr lang="en-US" sz="1800" b="1">
                <a:latin typeface="Arial Nova"/>
                <a:ea typeface="+mn-lt"/>
                <a:cs typeface="+mn-lt"/>
              </a:rPr>
              <a:t> </a:t>
            </a:r>
            <a:r>
              <a:rPr lang="en-US" sz="1800" b="1" err="1">
                <a:latin typeface="Arial Nova"/>
                <a:ea typeface="+mn-lt"/>
                <a:cs typeface="+mn-lt"/>
              </a:rPr>
              <a:t>что</a:t>
            </a:r>
            <a:r>
              <a:rPr lang="en-US" sz="1800" b="1">
                <a:latin typeface="Arial Nova"/>
                <a:ea typeface="+mn-lt"/>
                <a:cs typeface="+mn-lt"/>
              </a:rPr>
              <a:t> </a:t>
            </a:r>
            <a:r>
              <a:rPr lang="en-US" sz="1800" b="1" err="1">
                <a:latin typeface="Arial Nova"/>
                <a:ea typeface="+mn-lt"/>
                <a:cs typeface="+mn-lt"/>
              </a:rPr>
              <a:t>вы</a:t>
            </a:r>
            <a:r>
              <a:rPr lang="en-US" sz="1800" b="1">
                <a:latin typeface="Arial Nova"/>
                <a:ea typeface="+mn-lt"/>
                <a:cs typeface="+mn-lt"/>
              </a:rPr>
              <a:t> </a:t>
            </a:r>
            <a:r>
              <a:rPr lang="en-US" sz="1800" b="1" err="1">
                <a:latin typeface="Arial Nova"/>
                <a:ea typeface="+mn-lt"/>
                <a:cs typeface="+mn-lt"/>
              </a:rPr>
              <a:t>обращаете</a:t>
            </a:r>
            <a:r>
              <a:rPr lang="en-US" sz="1800" b="1">
                <a:latin typeface="Arial Nova"/>
                <a:ea typeface="+mn-lt"/>
                <a:cs typeface="+mn-lt"/>
              </a:rPr>
              <a:t> </a:t>
            </a:r>
            <a:r>
              <a:rPr lang="en-US" sz="1800" b="1" err="1">
                <a:latin typeface="Arial Nova"/>
                <a:ea typeface="+mn-lt"/>
                <a:cs typeface="+mn-lt"/>
              </a:rPr>
              <a:t>внимание</a:t>
            </a:r>
            <a:r>
              <a:rPr lang="en-US" sz="1800" b="1">
                <a:latin typeface="Arial Nova"/>
                <a:ea typeface="+mn-lt"/>
                <a:cs typeface="+mn-lt"/>
              </a:rPr>
              <a:t> </a:t>
            </a:r>
            <a:r>
              <a:rPr lang="en-US" sz="1800" b="1" err="1">
                <a:latin typeface="Arial Nova"/>
                <a:ea typeface="+mn-lt"/>
                <a:cs typeface="+mn-lt"/>
              </a:rPr>
              <a:t>перед</a:t>
            </a:r>
            <a:r>
              <a:rPr lang="en-US" sz="1800" b="1">
                <a:latin typeface="Arial Nova"/>
                <a:ea typeface="+mn-lt"/>
                <a:cs typeface="+mn-lt"/>
              </a:rPr>
              <a:t> </a:t>
            </a:r>
            <a:r>
              <a:rPr lang="en-US" sz="1800" b="1" err="1">
                <a:latin typeface="Arial Nova"/>
                <a:ea typeface="+mn-lt"/>
                <a:cs typeface="+mn-lt"/>
              </a:rPr>
              <a:t>тем</a:t>
            </a:r>
            <a:r>
              <a:rPr lang="en-US" sz="1800" b="1">
                <a:latin typeface="Arial Nova"/>
                <a:ea typeface="+mn-lt"/>
                <a:cs typeface="+mn-lt"/>
              </a:rPr>
              <a:t>, </a:t>
            </a:r>
            <a:r>
              <a:rPr lang="en-US" sz="1800" b="1" err="1">
                <a:latin typeface="Arial Nova"/>
                <a:ea typeface="+mn-lt"/>
                <a:cs typeface="+mn-lt"/>
              </a:rPr>
              <a:t>как</a:t>
            </a:r>
            <a:r>
              <a:rPr lang="en-US" sz="1800" b="1">
                <a:latin typeface="Arial Nova"/>
                <a:ea typeface="+mn-lt"/>
                <a:cs typeface="+mn-lt"/>
              </a:rPr>
              <a:t> </a:t>
            </a:r>
            <a:r>
              <a:rPr lang="en-US" sz="1800" b="1" err="1">
                <a:latin typeface="Arial Nova"/>
                <a:ea typeface="+mn-lt"/>
                <a:cs typeface="+mn-lt"/>
              </a:rPr>
              <a:t>вкладываться</a:t>
            </a:r>
            <a:r>
              <a:rPr lang="en-US" sz="1800" b="1">
                <a:latin typeface="Arial Nova"/>
                <a:ea typeface="+mn-lt"/>
                <a:cs typeface="+mn-lt"/>
              </a:rPr>
              <a:t> в </a:t>
            </a:r>
            <a:r>
              <a:rPr lang="en-US" sz="1800" b="1" err="1">
                <a:latin typeface="Arial Nova"/>
                <a:ea typeface="+mn-lt"/>
                <a:cs typeface="+mn-lt"/>
              </a:rPr>
              <a:t>проект</a:t>
            </a:r>
            <a:r>
              <a:rPr lang="en-US" sz="1800" b="1">
                <a:latin typeface="Arial Nova"/>
                <a:ea typeface="+mn-lt"/>
                <a:cs typeface="+mn-lt"/>
              </a:rPr>
              <a:t>? </a:t>
            </a:r>
            <a:endParaRPr lang="en-US" sz="1800" b="1">
              <a:latin typeface="Arial Nova"/>
              <a:cs typeface="Calibri"/>
            </a:endParaRPr>
          </a:p>
          <a:p>
            <a:pPr>
              <a:buNone/>
            </a:pPr>
            <a:r>
              <a:rPr lang="en-US" sz="1800" err="1">
                <a:latin typeface="Arial Nova"/>
                <a:ea typeface="+mn-lt"/>
                <a:cs typeface="+mn-lt"/>
              </a:rPr>
              <a:t>Обращаю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внимание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на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то</a:t>
            </a:r>
            <a:r>
              <a:rPr lang="en-US" sz="1800">
                <a:latin typeface="Arial Nova"/>
                <a:ea typeface="+mn-lt"/>
                <a:cs typeface="+mn-lt"/>
              </a:rPr>
              <a:t>, </a:t>
            </a:r>
            <a:r>
              <a:rPr lang="en-US" sz="1800" err="1">
                <a:latin typeface="Arial Nova"/>
                <a:ea typeface="+mn-lt"/>
                <a:cs typeface="+mn-lt"/>
              </a:rPr>
              <a:t>какой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доход</a:t>
            </a:r>
            <a:r>
              <a:rPr lang="en-US" sz="1800">
                <a:latin typeface="Arial Nova"/>
                <a:ea typeface="+mn-lt"/>
                <a:cs typeface="+mn-lt"/>
              </a:rPr>
              <a:t> я </a:t>
            </a:r>
            <a:r>
              <a:rPr lang="en-US" sz="1800" err="1">
                <a:latin typeface="Arial Nova"/>
                <a:ea typeface="+mn-lt"/>
                <a:cs typeface="+mn-lt"/>
              </a:rPr>
              <a:t>получу</a:t>
            </a:r>
            <a:r>
              <a:rPr lang="en-US" sz="1800">
                <a:latin typeface="Arial Nova"/>
                <a:ea typeface="+mn-lt"/>
                <a:cs typeface="+mn-lt"/>
              </a:rPr>
              <a:t> в </a:t>
            </a:r>
            <a:r>
              <a:rPr lang="en-US" sz="1800" err="1">
                <a:latin typeface="Arial Nova"/>
                <a:ea typeface="+mn-lt"/>
                <a:cs typeface="+mn-lt"/>
              </a:rPr>
              <a:t>будущем</a:t>
            </a:r>
            <a:r>
              <a:rPr lang="en-US" sz="1800">
                <a:latin typeface="Arial Nova"/>
                <a:ea typeface="+mn-lt"/>
                <a:cs typeface="+mn-lt"/>
              </a:rPr>
              <a:t>, </a:t>
            </a:r>
            <a:r>
              <a:rPr lang="en-US" sz="1800" err="1">
                <a:latin typeface="Arial Nova"/>
                <a:ea typeface="+mn-lt"/>
                <a:cs typeface="+mn-lt"/>
              </a:rPr>
              <a:t>на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какие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условиях</a:t>
            </a:r>
            <a:r>
              <a:rPr lang="en-US" sz="1800">
                <a:latin typeface="Arial Nova"/>
                <a:ea typeface="+mn-lt"/>
                <a:cs typeface="+mn-lt"/>
              </a:rPr>
              <a:t> я </a:t>
            </a:r>
            <a:r>
              <a:rPr lang="en-US" sz="1800" err="1">
                <a:latin typeface="Arial Nova"/>
                <a:ea typeface="+mn-lt"/>
                <a:cs typeface="+mn-lt"/>
              </a:rPr>
              <a:t>войду</a:t>
            </a:r>
            <a:r>
              <a:rPr lang="en-US" sz="1800">
                <a:latin typeface="Arial Nova"/>
                <a:ea typeface="+mn-lt"/>
                <a:cs typeface="+mn-lt"/>
              </a:rPr>
              <a:t> в </a:t>
            </a:r>
            <a:r>
              <a:rPr lang="en-US" sz="1800" err="1">
                <a:latin typeface="Arial Nova"/>
                <a:ea typeface="+mn-lt"/>
                <a:cs typeface="+mn-lt"/>
              </a:rPr>
              <a:t>проект</a:t>
            </a:r>
            <a:r>
              <a:rPr lang="en-US" sz="1800">
                <a:latin typeface="Arial Nova"/>
                <a:ea typeface="+mn-lt"/>
                <a:cs typeface="+mn-lt"/>
              </a:rPr>
              <a:t>, и </a:t>
            </a:r>
            <a:r>
              <a:rPr lang="en-US" sz="1800" err="1">
                <a:latin typeface="Arial Nova"/>
                <a:ea typeface="+mn-lt"/>
                <a:cs typeface="+mn-lt"/>
              </a:rPr>
              <a:t>выгодно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ли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мне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это</a:t>
            </a:r>
            <a:r>
              <a:rPr lang="en-US" sz="1800">
                <a:latin typeface="Arial Nova"/>
                <a:ea typeface="+mn-lt"/>
                <a:cs typeface="+mn-lt"/>
              </a:rPr>
              <a:t> в </a:t>
            </a:r>
            <a:r>
              <a:rPr lang="en-US" sz="1800" err="1">
                <a:latin typeface="Arial Nova"/>
                <a:ea typeface="+mn-lt"/>
                <a:cs typeface="+mn-lt"/>
              </a:rPr>
              <a:t>данный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момент</a:t>
            </a:r>
            <a:r>
              <a:rPr lang="en-US" sz="1800">
                <a:latin typeface="Arial Nova"/>
                <a:ea typeface="+mn-lt"/>
                <a:cs typeface="+mn-lt"/>
              </a:rPr>
              <a:t>.</a:t>
            </a:r>
            <a:endParaRPr lang="en-US" sz="1800">
              <a:latin typeface="Arial Nova"/>
            </a:endParaRPr>
          </a:p>
          <a:p>
            <a:pPr marL="0" indent="0">
              <a:buNone/>
            </a:pPr>
            <a:endParaRPr lang="en-US" sz="1800">
              <a:latin typeface="Arial Nova"/>
              <a:cs typeface="Calibri" panose="020F0502020204030204"/>
            </a:endParaRPr>
          </a:p>
          <a:p>
            <a:pPr>
              <a:buNone/>
            </a:pPr>
            <a:r>
              <a:rPr lang="en-US" sz="1800" b="1" err="1">
                <a:latin typeface="Arial Nova"/>
                <a:ea typeface="+mn-lt"/>
                <a:cs typeface="+mn-lt"/>
              </a:rPr>
              <a:t>Сталкивались</a:t>
            </a:r>
            <a:r>
              <a:rPr lang="en-US" sz="1800" b="1">
                <a:latin typeface="Arial Nova"/>
                <a:ea typeface="+mn-lt"/>
                <a:cs typeface="+mn-lt"/>
              </a:rPr>
              <a:t> </a:t>
            </a:r>
            <a:r>
              <a:rPr lang="en-US" sz="1800" b="1" err="1">
                <a:latin typeface="Arial Nova"/>
                <a:ea typeface="+mn-lt"/>
                <a:cs typeface="+mn-lt"/>
              </a:rPr>
              <a:t>ли</a:t>
            </a:r>
            <a:r>
              <a:rPr lang="en-US" sz="1800" b="1">
                <a:latin typeface="Arial Nova"/>
                <a:ea typeface="+mn-lt"/>
                <a:cs typeface="+mn-lt"/>
              </a:rPr>
              <a:t> </a:t>
            </a:r>
            <a:r>
              <a:rPr lang="en-US" sz="1800" b="1" err="1">
                <a:latin typeface="Arial Nova"/>
                <a:ea typeface="+mn-lt"/>
                <a:cs typeface="+mn-lt"/>
              </a:rPr>
              <a:t>Вы</a:t>
            </a:r>
            <a:r>
              <a:rPr lang="en-US" sz="1800" b="1">
                <a:latin typeface="Arial Nova"/>
                <a:ea typeface="+mn-lt"/>
                <a:cs typeface="+mn-lt"/>
              </a:rPr>
              <a:t> с </a:t>
            </a:r>
            <a:r>
              <a:rPr lang="en-US" sz="1800" b="1" err="1">
                <a:latin typeface="Arial Nova"/>
                <a:ea typeface="+mn-lt"/>
                <a:cs typeface="+mn-lt"/>
              </a:rPr>
              <a:t>проектами</a:t>
            </a:r>
            <a:r>
              <a:rPr lang="en-US" sz="1800" b="1">
                <a:latin typeface="Arial Nova"/>
                <a:ea typeface="+mn-lt"/>
                <a:cs typeface="+mn-lt"/>
              </a:rPr>
              <a:t>, </a:t>
            </a:r>
            <a:r>
              <a:rPr lang="en-US" sz="1800" b="1" err="1">
                <a:latin typeface="Arial Nova"/>
                <a:ea typeface="+mn-lt"/>
                <a:cs typeface="+mn-lt"/>
              </a:rPr>
              <a:t>которые</a:t>
            </a:r>
            <a:r>
              <a:rPr lang="en-US" sz="1800" b="1">
                <a:latin typeface="Arial Nova"/>
                <a:ea typeface="+mn-lt"/>
                <a:cs typeface="+mn-lt"/>
              </a:rPr>
              <a:t> </a:t>
            </a:r>
            <a:r>
              <a:rPr lang="en-US" sz="1800" b="1" err="1">
                <a:latin typeface="Arial Nova"/>
                <a:ea typeface="+mn-lt"/>
                <a:cs typeface="+mn-lt"/>
              </a:rPr>
              <a:t>затрагивают</a:t>
            </a:r>
            <a:r>
              <a:rPr lang="en-US" sz="1800" b="1">
                <a:latin typeface="Arial Nova"/>
                <a:ea typeface="+mn-lt"/>
                <a:cs typeface="+mn-lt"/>
              </a:rPr>
              <a:t> </a:t>
            </a:r>
            <a:r>
              <a:rPr lang="en-US" sz="1800" b="1" err="1">
                <a:latin typeface="Arial Nova"/>
                <a:ea typeface="+mn-lt"/>
                <a:cs typeface="+mn-lt"/>
              </a:rPr>
              <a:t>автоматизацию</a:t>
            </a:r>
            <a:r>
              <a:rPr lang="en-US" sz="1800" b="1">
                <a:latin typeface="Arial Nova"/>
                <a:ea typeface="+mn-lt"/>
                <a:cs typeface="+mn-lt"/>
              </a:rPr>
              <a:t> </a:t>
            </a:r>
            <a:r>
              <a:rPr lang="en-US" sz="1800" b="1" err="1">
                <a:latin typeface="Arial Nova"/>
                <a:ea typeface="+mn-lt"/>
                <a:cs typeface="+mn-lt"/>
              </a:rPr>
              <a:t>внутренних</a:t>
            </a:r>
            <a:r>
              <a:rPr lang="en-US" sz="1800" b="1">
                <a:latin typeface="Arial Nova"/>
                <a:ea typeface="+mn-lt"/>
                <a:cs typeface="+mn-lt"/>
              </a:rPr>
              <a:t> </a:t>
            </a:r>
            <a:r>
              <a:rPr lang="en-US" sz="1800" b="1" err="1">
                <a:latin typeface="Arial Nova"/>
                <a:ea typeface="+mn-lt"/>
                <a:cs typeface="+mn-lt"/>
              </a:rPr>
              <a:t>коммуникаций</a:t>
            </a:r>
            <a:r>
              <a:rPr lang="en-US" sz="1800" b="1">
                <a:latin typeface="Arial Nova"/>
                <a:ea typeface="+mn-lt"/>
                <a:cs typeface="+mn-lt"/>
              </a:rPr>
              <a:t> в </a:t>
            </a:r>
            <a:r>
              <a:rPr lang="en-US" sz="1800" b="1" err="1">
                <a:latin typeface="Arial Nova"/>
                <a:ea typeface="+mn-lt"/>
                <a:cs typeface="+mn-lt"/>
              </a:rPr>
              <a:t>компании</a:t>
            </a:r>
            <a:r>
              <a:rPr lang="en-US" sz="1800" b="1">
                <a:latin typeface="Arial Nova"/>
                <a:ea typeface="+mn-lt"/>
                <a:cs typeface="+mn-lt"/>
              </a:rPr>
              <a:t>? </a:t>
            </a:r>
            <a:r>
              <a:rPr lang="en-US" sz="1800" b="1" err="1">
                <a:latin typeface="Arial Nova"/>
                <a:ea typeface="+mn-lt"/>
                <a:cs typeface="+mn-lt"/>
              </a:rPr>
              <a:t>Каких</a:t>
            </a:r>
            <a:r>
              <a:rPr lang="en-US" sz="1800" b="1">
                <a:latin typeface="Arial Nova"/>
                <a:ea typeface="+mn-lt"/>
                <a:cs typeface="+mn-lt"/>
              </a:rPr>
              <a:t> </a:t>
            </a:r>
            <a:r>
              <a:rPr lang="en-US" sz="1800" b="1" err="1">
                <a:latin typeface="Arial Nova"/>
                <a:ea typeface="+mn-lt"/>
                <a:cs typeface="+mn-lt"/>
              </a:rPr>
              <a:t>результатов</a:t>
            </a:r>
            <a:r>
              <a:rPr lang="en-US" sz="1800" b="1">
                <a:latin typeface="Arial Nova"/>
                <a:ea typeface="+mn-lt"/>
                <a:cs typeface="+mn-lt"/>
              </a:rPr>
              <a:t> </a:t>
            </a:r>
            <a:r>
              <a:rPr lang="en-US" sz="1800" b="1" err="1">
                <a:latin typeface="Arial Nova"/>
                <a:ea typeface="+mn-lt"/>
                <a:cs typeface="+mn-lt"/>
              </a:rPr>
              <a:t>достигали</a:t>
            </a:r>
            <a:r>
              <a:rPr lang="en-US" sz="1800" b="1">
                <a:latin typeface="Arial Nova"/>
                <a:ea typeface="+mn-lt"/>
                <a:cs typeface="+mn-lt"/>
              </a:rPr>
              <a:t> </a:t>
            </a:r>
            <a:r>
              <a:rPr lang="en-US" sz="1800" b="1" err="1">
                <a:latin typeface="Arial Nova"/>
                <a:ea typeface="+mn-lt"/>
                <a:cs typeface="+mn-lt"/>
              </a:rPr>
              <a:t>эти</a:t>
            </a:r>
            <a:r>
              <a:rPr lang="en-US" sz="1800" b="1">
                <a:latin typeface="Arial Nova"/>
                <a:ea typeface="+mn-lt"/>
                <a:cs typeface="+mn-lt"/>
              </a:rPr>
              <a:t> </a:t>
            </a:r>
            <a:r>
              <a:rPr lang="en-US" sz="1800" b="1" err="1">
                <a:latin typeface="Arial Nova"/>
                <a:ea typeface="+mn-lt"/>
                <a:cs typeface="+mn-lt"/>
              </a:rPr>
              <a:t>проекты</a:t>
            </a:r>
            <a:r>
              <a:rPr lang="en-US" sz="1800" b="1">
                <a:latin typeface="Arial Nova"/>
                <a:ea typeface="+mn-lt"/>
                <a:cs typeface="+mn-lt"/>
              </a:rPr>
              <a:t>?  </a:t>
            </a:r>
            <a:endParaRPr lang="en-US" sz="1800" b="1">
              <a:latin typeface="Arial Nova"/>
            </a:endParaRPr>
          </a:p>
          <a:p>
            <a:pPr>
              <a:buNone/>
            </a:pPr>
            <a:r>
              <a:rPr lang="en-US" sz="1800">
                <a:latin typeface="Arial Nova"/>
                <a:ea typeface="+mn-lt"/>
                <a:cs typeface="+mn-lt"/>
              </a:rPr>
              <a:t>С </a:t>
            </a:r>
            <a:r>
              <a:rPr lang="en-US" sz="1800" err="1">
                <a:latin typeface="Arial Nova"/>
                <a:ea typeface="+mn-lt"/>
                <a:cs typeface="+mn-lt"/>
              </a:rPr>
              <a:t>какими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трудностями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сталкивался</a:t>
            </a:r>
            <a:r>
              <a:rPr lang="en-US" sz="1800">
                <a:latin typeface="Arial Nova"/>
                <a:ea typeface="+mn-lt"/>
                <a:cs typeface="+mn-lt"/>
              </a:rPr>
              <a:t>:</a:t>
            </a:r>
          </a:p>
          <a:p>
            <a:pPr marL="457200" indent="-457200">
              <a:buAutoNum type="arabicParenR"/>
            </a:pPr>
            <a:r>
              <a:rPr lang="en-US" sz="1800" err="1">
                <a:latin typeface="Arial Nova"/>
                <a:ea typeface="+mn-lt"/>
                <a:cs typeface="+mn-lt"/>
              </a:rPr>
              <a:t>Непринятие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со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стороны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персонала</a:t>
            </a:r>
            <a:r>
              <a:rPr lang="en-US" sz="1800">
                <a:latin typeface="Arial Nova"/>
                <a:ea typeface="+mn-lt"/>
                <a:cs typeface="+mn-lt"/>
              </a:rPr>
              <a:t>;</a:t>
            </a:r>
          </a:p>
          <a:p>
            <a:pPr marL="457200" indent="-457200">
              <a:buAutoNum type="arabicParenR"/>
            </a:pPr>
            <a:r>
              <a:rPr lang="en-US" sz="1800" err="1">
                <a:latin typeface="Arial Nova"/>
                <a:ea typeface="+mn-lt"/>
                <a:cs typeface="+mn-lt"/>
              </a:rPr>
              <a:t>Много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рутины</a:t>
            </a:r>
            <a:r>
              <a:rPr lang="en-US" sz="1800">
                <a:latin typeface="Arial Nova"/>
                <a:ea typeface="+mn-lt"/>
                <a:cs typeface="+mn-lt"/>
              </a:rPr>
              <a:t>;</a:t>
            </a:r>
          </a:p>
          <a:p>
            <a:pPr marL="457200" indent="-457200">
              <a:buAutoNum type="arabicParenR"/>
            </a:pPr>
            <a:r>
              <a:rPr lang="en-US" sz="1800" err="1">
                <a:latin typeface="Arial Nova"/>
                <a:ea typeface="+mn-lt"/>
                <a:cs typeface="+mn-lt"/>
              </a:rPr>
              <a:t>От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системы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может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быть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много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спама</a:t>
            </a:r>
            <a:r>
              <a:rPr lang="en-US" sz="1800">
                <a:latin typeface="Arial Nova"/>
                <a:ea typeface="+mn-lt"/>
                <a:cs typeface="+mn-lt"/>
              </a:rPr>
              <a:t>, </a:t>
            </a:r>
            <a:r>
              <a:rPr lang="en-US" sz="1800" err="1">
                <a:latin typeface="Arial Nova"/>
                <a:ea typeface="+mn-lt"/>
                <a:cs typeface="+mn-lt"/>
              </a:rPr>
              <a:t>что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является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почвой</a:t>
            </a:r>
            <a:r>
              <a:rPr lang="en-US" sz="1800">
                <a:latin typeface="Arial Nova"/>
                <a:ea typeface="+mn-lt"/>
                <a:cs typeface="+mn-lt"/>
              </a:rPr>
              <a:t> </a:t>
            </a:r>
            <a:r>
              <a:rPr lang="en-US" sz="1800" err="1">
                <a:latin typeface="Arial Nova"/>
                <a:ea typeface="+mn-lt"/>
                <a:cs typeface="+mn-lt"/>
              </a:rPr>
              <a:t>для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конфликтов</a:t>
            </a:r>
            <a:r>
              <a:rPr lang="en-US" sz="1800">
                <a:latin typeface="Arial Nova"/>
                <a:ea typeface="+mn-lt"/>
                <a:cs typeface="+mn-lt"/>
              </a:rPr>
              <a:t>, </a:t>
            </a:r>
            <a:r>
              <a:rPr lang="en-US" sz="1800" err="1">
                <a:latin typeface="Arial Nova"/>
                <a:ea typeface="+mn-lt"/>
                <a:cs typeface="+mn-lt"/>
              </a:rPr>
              <a:t>могут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начаться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разборки</a:t>
            </a:r>
            <a:r>
              <a:rPr lang="en-US" sz="1800">
                <a:latin typeface="Arial Nova"/>
                <a:ea typeface="+mn-lt"/>
                <a:cs typeface="+mn-lt"/>
              </a:rPr>
              <a:t>; </a:t>
            </a:r>
          </a:p>
          <a:p>
            <a:pPr marL="457200" indent="-457200">
              <a:buAutoNum type="arabicParenR"/>
            </a:pPr>
            <a:r>
              <a:rPr lang="en-US" sz="1800" err="1">
                <a:latin typeface="Arial Nova"/>
                <a:ea typeface="+mn-lt"/>
                <a:cs typeface="+mn-lt"/>
              </a:rPr>
              <a:t>Не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заинтересованность</a:t>
            </a:r>
            <a:r>
              <a:rPr lang="en-US" sz="1800">
                <a:latin typeface="Arial Nova"/>
                <a:ea typeface="+mn-lt"/>
                <a:cs typeface="+mn-lt"/>
              </a:rPr>
              <a:t> ЛПР </a:t>
            </a:r>
            <a:r>
              <a:rPr lang="en-US" sz="1800" err="1">
                <a:latin typeface="Arial Nova"/>
                <a:ea typeface="+mn-lt"/>
                <a:cs typeface="+mn-lt"/>
              </a:rPr>
              <a:t>содействовать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введению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этой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системы</a:t>
            </a:r>
            <a:r>
              <a:rPr lang="en-US" sz="1800">
                <a:latin typeface="Arial Nova"/>
                <a:ea typeface="+mn-lt"/>
                <a:cs typeface="+mn-lt"/>
              </a:rPr>
              <a:t> в </a:t>
            </a:r>
            <a:r>
              <a:rPr lang="en-US" sz="1800" err="1">
                <a:latin typeface="Arial Nova"/>
                <a:ea typeface="+mn-lt"/>
                <a:cs typeface="+mn-lt"/>
              </a:rPr>
              <a:t>часть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корпоративной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культуры</a:t>
            </a:r>
            <a:r>
              <a:rPr lang="en-US" sz="1800">
                <a:latin typeface="Arial Nova"/>
                <a:ea typeface="+mn-lt"/>
                <a:cs typeface="+mn-lt"/>
              </a:rPr>
              <a:t>, </a:t>
            </a:r>
            <a:r>
              <a:rPr lang="en-US" sz="1800" err="1">
                <a:latin typeface="Arial Nova"/>
                <a:ea typeface="+mn-lt"/>
                <a:cs typeface="+mn-lt"/>
              </a:rPr>
              <a:t>то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есть</a:t>
            </a:r>
            <a:r>
              <a:rPr lang="en-US" sz="1800">
                <a:latin typeface="Arial Nova"/>
                <a:ea typeface="+mn-lt"/>
                <a:cs typeface="+mn-lt"/>
              </a:rPr>
              <a:t> ЛПР </a:t>
            </a:r>
            <a:r>
              <a:rPr lang="en-US" sz="1800" err="1">
                <a:latin typeface="Arial Nova"/>
                <a:ea typeface="+mn-lt"/>
                <a:cs typeface="+mn-lt"/>
              </a:rPr>
              <a:t>не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против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этой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системы</a:t>
            </a:r>
            <a:r>
              <a:rPr lang="en-US" sz="1800">
                <a:latin typeface="Arial Nova"/>
                <a:ea typeface="+mn-lt"/>
                <a:cs typeface="+mn-lt"/>
              </a:rPr>
              <a:t>, </a:t>
            </a:r>
            <a:r>
              <a:rPr lang="en-US" sz="1800" err="1">
                <a:latin typeface="Arial Nova"/>
                <a:ea typeface="+mn-lt"/>
                <a:cs typeface="+mn-lt"/>
              </a:rPr>
              <a:t>но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при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этом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никак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не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содействует</a:t>
            </a:r>
            <a:r>
              <a:rPr lang="en-US" sz="1800">
                <a:latin typeface="Arial Nova"/>
                <a:ea typeface="+mn-lt"/>
                <a:cs typeface="+mn-lt"/>
              </a:rPr>
              <a:t>, </a:t>
            </a:r>
            <a:r>
              <a:rPr lang="en-US" sz="1800" err="1">
                <a:latin typeface="Arial Nova"/>
                <a:ea typeface="+mn-lt"/>
                <a:cs typeface="+mn-lt"/>
              </a:rPr>
              <a:t>чтобы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ее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приняли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хорошо</a:t>
            </a:r>
            <a:r>
              <a:rPr lang="en-US" sz="1800">
                <a:latin typeface="Arial Nova"/>
                <a:ea typeface="+mn-lt"/>
                <a:cs typeface="+mn-lt"/>
              </a:rPr>
              <a:t> (</a:t>
            </a:r>
            <a:r>
              <a:rPr lang="en-US" sz="1800" err="1">
                <a:latin typeface="Arial Nova"/>
                <a:ea typeface="+mn-lt"/>
                <a:cs typeface="+mn-lt"/>
              </a:rPr>
              <a:t>никак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не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стимулирует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или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не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вводит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какие-то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административные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наказания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за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сопротивления</a:t>
            </a:r>
            <a:r>
              <a:rPr lang="en-US" sz="1800">
                <a:latin typeface="Arial Nova"/>
                <a:ea typeface="+mn-lt"/>
                <a:cs typeface="+mn-lt"/>
              </a:rPr>
              <a:t>). </a:t>
            </a:r>
            <a:r>
              <a:rPr lang="en-US" sz="1800" err="1">
                <a:latin typeface="Arial Nova"/>
                <a:ea typeface="+mn-lt"/>
                <a:cs typeface="+mn-lt"/>
              </a:rPr>
              <a:t>Возможно</a:t>
            </a:r>
            <a:r>
              <a:rPr lang="en-US" sz="1800">
                <a:latin typeface="Arial Nova"/>
                <a:ea typeface="+mn-lt"/>
                <a:cs typeface="+mn-lt"/>
              </a:rPr>
              <a:t>, </a:t>
            </a:r>
            <a:r>
              <a:rPr lang="en-US" sz="1800" err="1">
                <a:latin typeface="Arial Nova"/>
                <a:ea typeface="+mn-lt"/>
                <a:cs typeface="+mn-lt"/>
              </a:rPr>
              <a:t>это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происходит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после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бесплатного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пробного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периода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многие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компании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уже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отпадали</a:t>
            </a:r>
            <a:r>
              <a:rPr lang="en-US" sz="1800">
                <a:latin typeface="Arial Nova"/>
                <a:ea typeface="+mn-lt"/>
                <a:cs typeface="+mn-lt"/>
              </a:rPr>
              <a:t>, </a:t>
            </a:r>
            <a:r>
              <a:rPr lang="en-US" sz="1800" err="1">
                <a:latin typeface="Arial Nova"/>
                <a:ea typeface="+mn-lt"/>
                <a:cs typeface="+mn-lt"/>
              </a:rPr>
              <a:t>так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как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оказывалось</a:t>
            </a:r>
            <a:r>
              <a:rPr lang="en-US" sz="1800">
                <a:latin typeface="Arial Nova"/>
                <a:ea typeface="+mn-lt"/>
                <a:cs typeface="+mn-lt"/>
              </a:rPr>
              <a:t>, </a:t>
            </a:r>
            <a:r>
              <a:rPr lang="en-US" sz="1800" err="1">
                <a:latin typeface="Arial Nova"/>
                <a:ea typeface="+mn-lt"/>
                <a:cs typeface="+mn-lt"/>
              </a:rPr>
              <a:t>что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не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нужно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или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из-за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недостатка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цифровых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компетенций</a:t>
            </a:r>
            <a:r>
              <a:rPr lang="en-US" sz="1800">
                <a:latin typeface="Arial Nova"/>
                <a:ea typeface="+mn-lt"/>
                <a:cs typeface="+mn-lt"/>
              </a:rPr>
              <a:t> у </a:t>
            </a:r>
            <a:r>
              <a:rPr lang="en-US" sz="1800" err="1">
                <a:latin typeface="Arial Nova"/>
                <a:ea typeface="+mn-lt"/>
                <a:cs typeface="+mn-lt"/>
              </a:rPr>
              <a:t>людей</a:t>
            </a:r>
            <a:r>
              <a:rPr lang="en-US" sz="1800">
                <a:latin typeface="Arial Nova"/>
                <a:ea typeface="+mn-lt"/>
                <a:cs typeface="+mn-lt"/>
              </a:rPr>
              <a:t> (</a:t>
            </a:r>
            <a:r>
              <a:rPr lang="en-US" sz="1800" err="1">
                <a:latin typeface="Arial Nova"/>
                <a:ea typeface="+mn-lt"/>
                <a:cs typeface="+mn-lt"/>
              </a:rPr>
              <a:t>исполнителей</a:t>
            </a:r>
            <a:r>
              <a:rPr lang="en-US" sz="1800">
                <a:latin typeface="Arial Nova"/>
                <a:ea typeface="+mn-lt"/>
                <a:cs typeface="+mn-lt"/>
              </a:rPr>
              <a:t>, 45+).</a:t>
            </a:r>
            <a:endParaRPr lang="en-US" sz="1800">
              <a:latin typeface="Arial Nova"/>
              <a:cs typeface="Calibri" panose="020F0502020204030204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2C6C9E9-07D5-EEF7-C187-FED9E4BB1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9687" y="149832"/>
            <a:ext cx="9130273" cy="64424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err="1">
                <a:latin typeface="Bahnschrift"/>
                <a:ea typeface="Calibri Light"/>
                <a:cs typeface="Calibri Light"/>
              </a:rPr>
              <a:t>Результаты</a:t>
            </a:r>
            <a:r>
              <a:rPr lang="en-US" sz="2400">
                <a:latin typeface="Bahnschrift"/>
                <a:ea typeface="Calibri Light"/>
                <a:cs typeface="Calibri Light"/>
              </a:rPr>
              <a:t> </a:t>
            </a:r>
            <a:r>
              <a:rPr lang="en-US" sz="2400" err="1">
                <a:latin typeface="Bahnschrift"/>
                <a:ea typeface="Calibri Light"/>
                <a:cs typeface="Calibri Light"/>
              </a:rPr>
              <a:t>проведённого</a:t>
            </a:r>
            <a:r>
              <a:rPr lang="en-US" sz="2400">
                <a:latin typeface="Bahnschrift"/>
                <a:ea typeface="Calibri Light"/>
                <a:cs typeface="Calibri Light"/>
              </a:rPr>
              <a:t> </a:t>
            </a:r>
            <a:r>
              <a:rPr lang="en-US" sz="2400" err="1">
                <a:latin typeface="Bahnschrift"/>
                <a:ea typeface="Calibri Light"/>
                <a:cs typeface="Calibri Light"/>
              </a:rPr>
              <a:t>проблемного</a:t>
            </a:r>
            <a:r>
              <a:rPr lang="en-US" sz="2400">
                <a:latin typeface="Bahnschrift"/>
                <a:ea typeface="Calibri Light"/>
                <a:cs typeface="Calibri Light"/>
              </a:rPr>
              <a:t> </a:t>
            </a:r>
            <a:r>
              <a:rPr lang="en-US" sz="2400" err="1">
                <a:latin typeface="Bahnschrift"/>
                <a:ea typeface="Calibri Light"/>
                <a:cs typeface="Calibri Light"/>
              </a:rPr>
              <a:t>интервью</a:t>
            </a:r>
            <a:r>
              <a:rPr lang="en-US" sz="2400">
                <a:latin typeface="Bahnschrift"/>
                <a:ea typeface="Calibri Light"/>
                <a:cs typeface="Calibri Light"/>
              </a:rPr>
              <a:t> с </a:t>
            </a:r>
            <a:r>
              <a:rPr lang="en-US" sz="2400" err="1">
                <a:latin typeface="Bahnschrift"/>
                <a:ea typeface="Calibri Light"/>
                <a:cs typeface="Calibri Light"/>
              </a:rPr>
              <a:t>инвестором</a:t>
            </a:r>
          </a:p>
        </p:txBody>
      </p:sp>
    </p:spTree>
    <p:extLst>
      <p:ext uri="{BB962C8B-B14F-4D97-AF65-F5344CB8AC3E}">
        <p14:creationId xmlns:p14="http://schemas.microsoft.com/office/powerpoint/2010/main" val="7678814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3990A88C-FA5B-72A6-4AA0-11748D64D4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20" t="50472" r="20309" b="1769"/>
          <a:stretch/>
        </p:blipFill>
        <p:spPr>
          <a:xfrm rot="5400000">
            <a:off x="7778849" y="2473855"/>
            <a:ext cx="6824397" cy="200387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E3C5A-1CE4-C750-A4A7-BCAA653F8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856" y="856610"/>
            <a:ext cx="10515600" cy="594065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buNone/>
            </a:pPr>
            <a:r>
              <a:rPr lang="en-US" sz="1800" b="1" err="1">
                <a:latin typeface="Arial Nova"/>
                <a:ea typeface="+mn-lt"/>
                <a:cs typeface="+mn-lt"/>
              </a:rPr>
              <a:t>Как</a:t>
            </a:r>
            <a:r>
              <a:rPr lang="en-US" sz="1800" b="1">
                <a:latin typeface="Arial Nova"/>
                <a:ea typeface="+mn-lt"/>
                <a:cs typeface="+mn-lt"/>
              </a:rPr>
              <a:t> </a:t>
            </a:r>
            <a:r>
              <a:rPr lang="en-US" sz="1800" b="1" err="1">
                <a:latin typeface="Arial Nova"/>
                <a:ea typeface="+mn-lt"/>
                <a:cs typeface="+mn-lt"/>
              </a:rPr>
              <a:t>вы</a:t>
            </a:r>
            <a:r>
              <a:rPr lang="en-US" sz="1800" b="1">
                <a:latin typeface="Arial Nova"/>
                <a:ea typeface="+mn-lt"/>
                <a:cs typeface="+mn-lt"/>
              </a:rPr>
              <a:t> </a:t>
            </a:r>
            <a:r>
              <a:rPr lang="en-US" sz="1800" b="1" err="1">
                <a:latin typeface="Arial Nova"/>
                <a:ea typeface="+mn-lt"/>
                <a:cs typeface="+mn-lt"/>
              </a:rPr>
              <a:t>оцениваете</a:t>
            </a:r>
            <a:r>
              <a:rPr lang="en-US" sz="1800" b="1">
                <a:latin typeface="Arial Nova"/>
                <a:ea typeface="+mn-lt"/>
                <a:cs typeface="+mn-lt"/>
              </a:rPr>
              <a:t> </a:t>
            </a:r>
            <a:r>
              <a:rPr lang="en-US" sz="1800" b="1" err="1">
                <a:latin typeface="Arial Nova"/>
                <a:ea typeface="+mn-lt"/>
                <a:cs typeface="+mn-lt"/>
              </a:rPr>
              <a:t>потенциал</a:t>
            </a:r>
            <a:r>
              <a:rPr lang="en-US" sz="1800" b="1">
                <a:latin typeface="Arial Nova"/>
                <a:ea typeface="+mn-lt"/>
                <a:cs typeface="+mn-lt"/>
              </a:rPr>
              <a:t> </a:t>
            </a:r>
            <a:r>
              <a:rPr lang="en-US" sz="1800" b="1" err="1">
                <a:latin typeface="Arial Nova"/>
                <a:ea typeface="+mn-lt"/>
                <a:cs typeface="+mn-lt"/>
              </a:rPr>
              <a:t>рынка</a:t>
            </a:r>
            <a:r>
              <a:rPr lang="en-US" sz="1800" b="1">
                <a:latin typeface="Arial Nova"/>
                <a:ea typeface="+mn-lt"/>
                <a:cs typeface="+mn-lt"/>
              </a:rPr>
              <a:t> HR-</a:t>
            </a:r>
            <a:r>
              <a:rPr lang="en-US" sz="1800" b="1" err="1">
                <a:latin typeface="Arial Nova"/>
                <a:ea typeface="+mn-lt"/>
                <a:cs typeface="+mn-lt"/>
              </a:rPr>
              <a:t>технологий</a:t>
            </a:r>
            <a:r>
              <a:rPr lang="en-US" sz="1800" b="1">
                <a:latin typeface="Arial Nova"/>
                <a:ea typeface="+mn-lt"/>
                <a:cs typeface="+mn-lt"/>
              </a:rPr>
              <a:t> и </a:t>
            </a:r>
            <a:r>
              <a:rPr lang="en-US" sz="1800" b="1" err="1">
                <a:latin typeface="Arial Nova"/>
                <a:ea typeface="+mn-lt"/>
                <a:cs typeface="+mn-lt"/>
              </a:rPr>
              <a:t>какие</a:t>
            </a:r>
            <a:r>
              <a:rPr lang="en-US" sz="1800" b="1">
                <a:latin typeface="Arial Nova"/>
                <a:ea typeface="+mn-lt"/>
                <a:cs typeface="+mn-lt"/>
              </a:rPr>
              <a:t> </a:t>
            </a:r>
            <a:r>
              <a:rPr lang="en-US" sz="1800" b="1" err="1">
                <a:latin typeface="Arial Nova"/>
                <a:ea typeface="+mn-lt"/>
                <a:cs typeface="+mn-lt"/>
              </a:rPr>
              <a:t>тенденции</a:t>
            </a:r>
            <a:r>
              <a:rPr lang="en-US" sz="1800" b="1">
                <a:latin typeface="Arial Nova"/>
                <a:ea typeface="+mn-lt"/>
                <a:cs typeface="+mn-lt"/>
              </a:rPr>
              <a:t> и </a:t>
            </a:r>
            <a:r>
              <a:rPr lang="en-US" sz="1800" b="1" err="1">
                <a:latin typeface="Arial Nova"/>
                <a:ea typeface="+mn-lt"/>
                <a:cs typeface="+mn-lt"/>
              </a:rPr>
              <a:t>изменения</a:t>
            </a:r>
            <a:r>
              <a:rPr lang="en-US" sz="1800" b="1">
                <a:latin typeface="Arial Nova"/>
                <a:ea typeface="+mn-lt"/>
                <a:cs typeface="+mn-lt"/>
              </a:rPr>
              <a:t> </a:t>
            </a:r>
            <a:r>
              <a:rPr lang="en-US" sz="1800" b="1" err="1">
                <a:latin typeface="Arial Nova"/>
                <a:ea typeface="+mn-lt"/>
                <a:cs typeface="+mn-lt"/>
              </a:rPr>
              <a:t>вы</a:t>
            </a:r>
            <a:r>
              <a:rPr lang="en-US" sz="1800" b="1">
                <a:latin typeface="Arial Nova"/>
                <a:ea typeface="+mn-lt"/>
                <a:cs typeface="+mn-lt"/>
              </a:rPr>
              <a:t> </a:t>
            </a:r>
            <a:r>
              <a:rPr lang="en-US" sz="1800" b="1" err="1">
                <a:latin typeface="Arial Nova"/>
                <a:ea typeface="+mn-lt"/>
                <a:cs typeface="+mn-lt"/>
              </a:rPr>
              <a:t>видите</a:t>
            </a:r>
            <a:r>
              <a:rPr lang="en-US" sz="1800" b="1">
                <a:latin typeface="Arial Nova"/>
                <a:ea typeface="+mn-lt"/>
                <a:cs typeface="+mn-lt"/>
              </a:rPr>
              <a:t> в </a:t>
            </a:r>
            <a:r>
              <a:rPr lang="en-US" sz="1800" b="1" err="1">
                <a:latin typeface="Arial Nova"/>
                <a:ea typeface="+mn-lt"/>
                <a:cs typeface="+mn-lt"/>
              </a:rPr>
              <a:t>данной</a:t>
            </a:r>
            <a:r>
              <a:rPr lang="en-US" sz="1800" b="1">
                <a:latin typeface="Arial Nova"/>
                <a:ea typeface="+mn-lt"/>
                <a:cs typeface="+mn-lt"/>
              </a:rPr>
              <a:t> </a:t>
            </a:r>
            <a:r>
              <a:rPr lang="en-US" sz="1800" b="1" err="1">
                <a:latin typeface="Arial Nova"/>
                <a:ea typeface="+mn-lt"/>
                <a:cs typeface="+mn-lt"/>
              </a:rPr>
              <a:t>области</a:t>
            </a:r>
            <a:r>
              <a:rPr lang="en-US" sz="1800" b="1">
                <a:latin typeface="Arial Nova"/>
                <a:ea typeface="+mn-lt"/>
                <a:cs typeface="+mn-lt"/>
              </a:rPr>
              <a:t>?</a:t>
            </a:r>
            <a:endParaRPr lang="en-US" sz="2400" b="1">
              <a:latin typeface="Arial Nova"/>
              <a:cs typeface="Calibri" panose="020F0502020204030204"/>
            </a:endParaRPr>
          </a:p>
          <a:p>
            <a:pPr algn="ctr">
              <a:buNone/>
            </a:pPr>
            <a:r>
              <a:rPr lang="en-US" sz="1800" err="1">
                <a:latin typeface="Arial Nova"/>
                <a:ea typeface="+mn-lt"/>
                <a:cs typeface="+mn-lt"/>
              </a:rPr>
              <a:t>Очень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быстро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развивается</a:t>
            </a:r>
            <a:r>
              <a:rPr lang="en-US" sz="1800">
                <a:latin typeface="Arial Nova"/>
                <a:ea typeface="+mn-lt"/>
                <a:cs typeface="+mn-lt"/>
              </a:rPr>
              <a:t>, </a:t>
            </a:r>
            <a:r>
              <a:rPr lang="en-US" sz="1800" err="1">
                <a:latin typeface="Arial Nova"/>
                <a:ea typeface="+mn-lt"/>
                <a:cs typeface="+mn-lt"/>
              </a:rPr>
              <a:t>очень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конкурентно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способен</a:t>
            </a:r>
            <a:r>
              <a:rPr lang="en-US" sz="1800">
                <a:latin typeface="Arial Nova"/>
                <a:ea typeface="+mn-lt"/>
                <a:cs typeface="+mn-lt"/>
              </a:rPr>
              <a:t>; </a:t>
            </a:r>
            <a:r>
              <a:rPr lang="en-US" sz="1800" err="1">
                <a:latin typeface="Arial Nova"/>
                <a:ea typeface="+mn-lt"/>
                <a:cs typeface="+mn-lt"/>
              </a:rPr>
              <a:t>надо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все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делать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быстрее</a:t>
            </a:r>
            <a:r>
              <a:rPr lang="en-US" sz="1800">
                <a:latin typeface="Arial Nova"/>
                <a:ea typeface="+mn-lt"/>
                <a:cs typeface="+mn-lt"/>
              </a:rPr>
              <a:t> (</a:t>
            </a:r>
            <a:r>
              <a:rPr lang="en-US" sz="1800" err="1">
                <a:latin typeface="Arial Nova"/>
                <a:ea typeface="+mn-lt"/>
                <a:cs typeface="+mn-lt"/>
              </a:rPr>
              <a:t>быть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на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шаг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впереди</a:t>
            </a:r>
            <a:r>
              <a:rPr lang="en-US" sz="1800">
                <a:latin typeface="Arial Nova"/>
                <a:ea typeface="+mn-lt"/>
                <a:cs typeface="+mn-lt"/>
              </a:rPr>
              <a:t>).</a:t>
            </a:r>
            <a:endParaRPr lang="en-US" sz="2400">
              <a:latin typeface="Arial Nova"/>
              <a:cs typeface="Calibri" panose="020F0502020204030204"/>
            </a:endParaRPr>
          </a:p>
          <a:p>
            <a:pPr algn="ctr">
              <a:buNone/>
            </a:pPr>
            <a:r>
              <a:rPr lang="en-US" sz="1800" err="1">
                <a:latin typeface="Arial Nova"/>
                <a:ea typeface="+mn-lt"/>
                <a:cs typeface="+mn-lt"/>
              </a:rPr>
              <a:t>Сейчас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идет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курс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на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автоматизацию</a:t>
            </a:r>
            <a:r>
              <a:rPr lang="en-US" sz="1800">
                <a:latin typeface="Arial Nova"/>
                <a:ea typeface="+mn-lt"/>
                <a:cs typeface="+mn-lt"/>
              </a:rPr>
              <a:t> и </a:t>
            </a:r>
            <a:r>
              <a:rPr lang="en-US" sz="1800" err="1">
                <a:latin typeface="Arial Nova"/>
                <a:ea typeface="+mn-lt"/>
                <a:cs typeface="+mn-lt"/>
              </a:rPr>
              <a:t>цифровизацию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всех</a:t>
            </a:r>
            <a:r>
              <a:rPr lang="en-US" sz="1800">
                <a:latin typeface="Arial Nova"/>
                <a:ea typeface="+mn-lt"/>
                <a:cs typeface="+mn-lt"/>
              </a:rPr>
              <a:t> HR </a:t>
            </a:r>
            <a:r>
              <a:rPr lang="en-US" sz="1800" err="1">
                <a:latin typeface="Arial Nova"/>
                <a:ea typeface="+mn-lt"/>
                <a:cs typeface="+mn-lt"/>
              </a:rPr>
              <a:t>процессов</a:t>
            </a:r>
            <a:r>
              <a:rPr lang="en-US" sz="1800">
                <a:latin typeface="Arial Nova"/>
                <a:ea typeface="+mn-lt"/>
                <a:cs typeface="+mn-lt"/>
              </a:rPr>
              <a:t>. </a:t>
            </a:r>
            <a:r>
              <a:rPr lang="en-US" sz="1800" err="1">
                <a:latin typeface="Arial Nova"/>
                <a:ea typeface="+mn-lt"/>
                <a:cs typeface="+mn-lt"/>
              </a:rPr>
              <a:t>Сейчас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преимущественно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только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автоматизированный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документооборот</a:t>
            </a:r>
            <a:r>
              <a:rPr lang="en-US" sz="1800">
                <a:latin typeface="Arial Nova"/>
                <a:ea typeface="+mn-lt"/>
                <a:cs typeface="+mn-lt"/>
              </a:rPr>
              <a:t>, </a:t>
            </a:r>
            <a:r>
              <a:rPr lang="en-US" sz="1800" err="1">
                <a:latin typeface="Arial Nova"/>
                <a:ea typeface="+mn-lt"/>
                <a:cs typeface="+mn-lt"/>
              </a:rPr>
              <a:t>но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всё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идёт</a:t>
            </a:r>
            <a:r>
              <a:rPr lang="en-US" sz="1800">
                <a:latin typeface="Arial Nova"/>
                <a:ea typeface="+mn-lt"/>
                <a:cs typeface="+mn-lt"/>
              </a:rPr>
              <a:t> к </a:t>
            </a:r>
            <a:r>
              <a:rPr lang="en-US" sz="1800" err="1">
                <a:latin typeface="Arial Nova"/>
                <a:ea typeface="+mn-lt"/>
                <a:cs typeface="+mn-lt"/>
              </a:rPr>
              <a:t>тому</a:t>
            </a:r>
            <a:r>
              <a:rPr lang="en-US" sz="1800">
                <a:latin typeface="Arial Nova"/>
                <a:ea typeface="+mn-lt"/>
                <a:cs typeface="+mn-lt"/>
              </a:rPr>
              <a:t>, </a:t>
            </a:r>
            <a:r>
              <a:rPr lang="en-US" sz="1800" err="1">
                <a:latin typeface="Arial Nova"/>
                <a:ea typeface="+mn-lt"/>
                <a:cs typeface="+mn-lt"/>
              </a:rPr>
              <a:t>что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всё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больше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компаний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хотят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автоматизировать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многие</a:t>
            </a:r>
            <a:r>
              <a:rPr lang="en-US" sz="1800">
                <a:latin typeface="Arial Nova"/>
                <a:ea typeface="+mn-lt"/>
                <a:cs typeface="+mn-lt"/>
              </a:rPr>
              <a:t> </a:t>
            </a:r>
            <a:r>
              <a:rPr lang="en-US" sz="1800" err="1">
                <a:latin typeface="Arial Nova"/>
                <a:ea typeface="+mn-lt"/>
                <a:cs typeface="+mn-lt"/>
              </a:rPr>
              <a:t>действия</a:t>
            </a:r>
            <a:r>
              <a:rPr lang="en-US" sz="1800">
                <a:latin typeface="Arial Nova"/>
                <a:ea typeface="+mn-lt"/>
                <a:cs typeface="+mn-lt"/>
              </a:rPr>
              <a:t> HR </a:t>
            </a:r>
            <a:r>
              <a:rPr lang="en-US" sz="1800" err="1">
                <a:latin typeface="Arial Nova"/>
                <a:ea typeface="+mn-lt"/>
                <a:cs typeface="+mn-lt"/>
              </a:rPr>
              <a:t>менеджеров</a:t>
            </a:r>
            <a:r>
              <a:rPr lang="en-US" sz="1800">
                <a:latin typeface="Arial Nova"/>
                <a:ea typeface="+mn-lt"/>
                <a:cs typeface="+mn-lt"/>
              </a:rPr>
              <a:t>.</a:t>
            </a:r>
            <a:endParaRPr lang="en-US" sz="2400">
              <a:latin typeface="Arial Nova"/>
              <a:cs typeface="Calibri" panose="020F0502020204030204"/>
            </a:endParaRPr>
          </a:p>
          <a:p>
            <a:pPr>
              <a:buNone/>
            </a:pPr>
            <a:endParaRPr lang="en-US" sz="1800" b="1">
              <a:latin typeface="Arial Nova"/>
              <a:cs typeface="Calibri"/>
            </a:endParaRPr>
          </a:p>
          <a:p>
            <a:pPr marL="0" indent="0">
              <a:buNone/>
            </a:pPr>
            <a:endParaRPr lang="en-US" sz="1800">
              <a:latin typeface="Arial Nova"/>
              <a:cs typeface="Calibri" panose="020F0502020204030204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2C6C9E9-07D5-EEF7-C187-FED9E4BB1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9687" y="149832"/>
            <a:ext cx="9130273" cy="64424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err="1">
                <a:latin typeface="Bahnschrift"/>
                <a:ea typeface="Calibri Light"/>
                <a:cs typeface="Calibri Light"/>
              </a:rPr>
              <a:t>Результаты</a:t>
            </a:r>
            <a:r>
              <a:rPr lang="en-US" sz="2400">
                <a:latin typeface="Bahnschrift"/>
                <a:ea typeface="Calibri Light"/>
                <a:cs typeface="Calibri Light"/>
              </a:rPr>
              <a:t> </a:t>
            </a:r>
            <a:r>
              <a:rPr lang="en-US" sz="2400" err="1">
                <a:latin typeface="Bahnschrift"/>
                <a:ea typeface="Calibri Light"/>
                <a:cs typeface="Calibri Light"/>
              </a:rPr>
              <a:t>проведённого</a:t>
            </a:r>
            <a:r>
              <a:rPr lang="en-US" sz="2400">
                <a:latin typeface="Bahnschrift"/>
                <a:ea typeface="Calibri Light"/>
                <a:cs typeface="Calibri Light"/>
              </a:rPr>
              <a:t> </a:t>
            </a:r>
            <a:r>
              <a:rPr lang="en-US" sz="2400" err="1">
                <a:latin typeface="Bahnschrift"/>
                <a:ea typeface="Calibri Light"/>
                <a:cs typeface="Calibri Light"/>
              </a:rPr>
              <a:t>проблемного</a:t>
            </a:r>
            <a:r>
              <a:rPr lang="en-US" sz="2400">
                <a:latin typeface="Bahnschrift"/>
                <a:ea typeface="Calibri Light"/>
                <a:cs typeface="Calibri Light"/>
              </a:rPr>
              <a:t> </a:t>
            </a:r>
            <a:r>
              <a:rPr lang="en-US" sz="2400" err="1">
                <a:latin typeface="Bahnschrift"/>
                <a:ea typeface="Calibri Light"/>
                <a:cs typeface="Calibri Light"/>
              </a:rPr>
              <a:t>интервью</a:t>
            </a:r>
            <a:r>
              <a:rPr lang="en-US" sz="2400">
                <a:latin typeface="Bahnschrift"/>
                <a:ea typeface="Calibri Light"/>
                <a:cs typeface="Calibri Light"/>
              </a:rPr>
              <a:t> с </a:t>
            </a:r>
            <a:r>
              <a:rPr lang="en-US" sz="2400" err="1">
                <a:latin typeface="Bahnschrift"/>
                <a:ea typeface="Calibri Light"/>
                <a:cs typeface="Calibri Light"/>
              </a:rPr>
              <a:t>инвестором</a:t>
            </a:r>
          </a:p>
        </p:txBody>
      </p:sp>
    </p:spTree>
    <p:extLst>
      <p:ext uri="{BB962C8B-B14F-4D97-AF65-F5344CB8AC3E}">
        <p14:creationId xmlns:p14="http://schemas.microsoft.com/office/powerpoint/2010/main" val="5439390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644C705F-F6B4-498F-31F0-940AA37B3E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20" t="50472" r="20309" b="1769"/>
          <a:stretch/>
        </p:blipFill>
        <p:spPr>
          <a:xfrm rot="5400000">
            <a:off x="7778849" y="2473855"/>
            <a:ext cx="6824397" cy="2003870"/>
          </a:xfrm>
          <a:prstGeom prst="rect">
            <a:avLst/>
          </a:prstGeom>
        </p:spPr>
      </p:pic>
      <p:pic>
        <p:nvPicPr>
          <p:cNvPr id="7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EAA0601C-C574-7C3D-C275-D37A633C6D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21" t="50316" r="27813" b="1582"/>
          <a:stretch/>
        </p:blipFill>
        <p:spPr>
          <a:xfrm rot="16200000">
            <a:off x="-2444480" y="2636256"/>
            <a:ext cx="6250701" cy="136814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C5B-63B8-7E77-615D-037FD9CCB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0279" y="1254125"/>
            <a:ext cx="9344999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sz="2000" i="1" dirty="0">
                <a:latin typeface="Arial"/>
                <a:cs typeface="Calibri"/>
              </a:rPr>
              <a:t>H</a:t>
            </a:r>
            <a:r>
              <a:rPr lang="en-US" sz="2000" i="1" dirty="0">
                <a:latin typeface="Arial"/>
                <a:cs typeface="Times New Roman"/>
              </a:rPr>
              <a:t>UMASTER - </a:t>
            </a:r>
            <a:r>
              <a:rPr lang="en-US" sz="2000" i="1" dirty="0" err="1">
                <a:latin typeface="Arial"/>
                <a:cs typeface="Times New Roman"/>
              </a:rPr>
              <a:t>сервис</a:t>
            </a:r>
            <a:r>
              <a:rPr lang="en-US" sz="2000" i="1" dirty="0">
                <a:latin typeface="Arial"/>
                <a:cs typeface="Times New Roman"/>
              </a:rPr>
              <a:t>, </a:t>
            </a:r>
            <a:r>
              <a:rPr lang="en-US" sz="2000" i="1" dirty="0" err="1">
                <a:latin typeface="Arial"/>
                <a:cs typeface="Times New Roman"/>
              </a:rPr>
              <a:t>автоматизирующий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dirty="0" err="1">
                <a:latin typeface="Arial"/>
                <a:cs typeface="Times New Roman"/>
              </a:rPr>
              <a:t>внутреннюю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dirty="0" err="1">
                <a:latin typeface="Arial"/>
                <a:cs typeface="Times New Roman"/>
              </a:rPr>
              <a:t>коммуникацию</a:t>
            </a:r>
            <a:r>
              <a:rPr lang="en-US" sz="2000" i="1" dirty="0">
                <a:latin typeface="Arial"/>
                <a:cs typeface="Times New Roman"/>
              </a:rPr>
              <a:t> в </a:t>
            </a:r>
            <a:r>
              <a:rPr lang="en-US" sz="2000" i="1" dirty="0" err="1">
                <a:latin typeface="Arial"/>
                <a:cs typeface="Times New Roman"/>
              </a:rPr>
              <a:t>компании</a:t>
            </a:r>
            <a:r>
              <a:rPr lang="en-US" sz="2000" i="1" dirty="0">
                <a:latin typeface="Arial"/>
                <a:cs typeface="Times New Roman"/>
              </a:rPr>
              <a:t>. </a:t>
            </a:r>
            <a:r>
              <a:rPr lang="en-US" sz="2000" i="1" dirty="0" err="1">
                <a:latin typeface="Arial"/>
                <a:cs typeface="Times New Roman"/>
              </a:rPr>
              <a:t>Наш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dirty="0" err="1">
                <a:latin typeface="Arial"/>
                <a:cs typeface="Times New Roman"/>
              </a:rPr>
              <a:t>сервис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dirty="0" err="1">
                <a:latin typeface="Arial"/>
                <a:cs typeface="Times New Roman"/>
              </a:rPr>
              <a:t>помогает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dirty="0" err="1">
                <a:latin typeface="Arial"/>
                <a:cs typeface="Times New Roman"/>
              </a:rPr>
              <a:t>сотрудникам</a:t>
            </a:r>
            <a:r>
              <a:rPr lang="en-US" sz="2000" i="1" dirty="0">
                <a:latin typeface="Arial"/>
                <a:cs typeface="Times New Roman"/>
              </a:rPr>
              <a:t>:</a:t>
            </a:r>
          </a:p>
          <a:p>
            <a:pPr marL="342900" indent="-342900" algn="just">
              <a:buFont typeface="Calibri" panose="020B0604020202020204" pitchFamily="34" charset="0"/>
              <a:buChar char="-"/>
            </a:pPr>
            <a:r>
              <a:rPr lang="en-US" sz="2000" i="1" dirty="0" err="1">
                <a:latin typeface="Arial"/>
                <a:cs typeface="Times New Roman"/>
              </a:rPr>
              <a:t>пройти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dirty="0" err="1">
                <a:latin typeface="Arial"/>
                <a:cs typeface="Times New Roman"/>
              </a:rPr>
              <a:t>адаптацию</a:t>
            </a:r>
            <a:r>
              <a:rPr lang="en-US" sz="2000" i="1" dirty="0">
                <a:latin typeface="Arial"/>
                <a:cs typeface="Times New Roman"/>
              </a:rPr>
              <a:t> (</a:t>
            </a:r>
            <a:r>
              <a:rPr lang="en-US" sz="2000" i="1" dirty="0" err="1">
                <a:latin typeface="Arial"/>
                <a:cs typeface="Times New Roman"/>
              </a:rPr>
              <a:t>знакомство</a:t>
            </a:r>
            <a:r>
              <a:rPr lang="en-US" sz="2000" i="1" dirty="0">
                <a:latin typeface="Arial"/>
                <a:cs typeface="Times New Roman"/>
              </a:rPr>
              <a:t> с </a:t>
            </a:r>
            <a:r>
              <a:rPr lang="en-US" sz="2000" i="1" dirty="0" err="1">
                <a:latin typeface="Arial"/>
                <a:cs typeface="Times New Roman"/>
              </a:rPr>
              <a:t>компанией</a:t>
            </a:r>
            <a:r>
              <a:rPr lang="en-US" sz="2000" i="1" dirty="0">
                <a:latin typeface="Arial"/>
                <a:cs typeface="Times New Roman"/>
              </a:rPr>
              <a:t>, </a:t>
            </a:r>
            <a:r>
              <a:rPr lang="en-US" sz="2000" i="1" dirty="0" err="1">
                <a:latin typeface="Arial"/>
                <a:cs typeface="Times New Roman"/>
              </a:rPr>
              <a:t>ее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dirty="0" err="1">
                <a:latin typeface="Arial"/>
                <a:cs typeface="Times New Roman"/>
              </a:rPr>
              <a:t>корпоративной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dirty="0" err="1">
                <a:latin typeface="Arial"/>
                <a:cs typeface="Times New Roman"/>
              </a:rPr>
              <a:t>культурной</a:t>
            </a:r>
            <a:r>
              <a:rPr lang="en-US" sz="2000" i="1" dirty="0">
                <a:latin typeface="Arial"/>
                <a:cs typeface="Times New Roman"/>
              </a:rPr>
              <a:t>, </a:t>
            </a:r>
            <a:r>
              <a:rPr lang="en-US" sz="2000" i="1" dirty="0" err="1">
                <a:latin typeface="Arial"/>
                <a:cs typeface="Times New Roman"/>
              </a:rPr>
              <a:t>организационной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dirty="0" err="1">
                <a:latin typeface="Arial"/>
                <a:cs typeface="Times New Roman"/>
              </a:rPr>
              <a:t>структурой</a:t>
            </a:r>
            <a:r>
              <a:rPr lang="en-US" sz="2000" i="1" dirty="0">
                <a:latin typeface="Arial"/>
                <a:cs typeface="Times New Roman"/>
              </a:rPr>
              <a:t>)</a:t>
            </a:r>
          </a:p>
          <a:p>
            <a:pPr marL="342900" indent="-342900" algn="just">
              <a:buFont typeface="Calibri" panose="020B0604020202020204" pitchFamily="34" charset="0"/>
              <a:buChar char="-"/>
            </a:pPr>
            <a:r>
              <a:rPr lang="en-US" sz="2000" i="1" err="1">
                <a:latin typeface="Arial"/>
                <a:cs typeface="Times New Roman"/>
              </a:rPr>
              <a:t>применять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err="1">
                <a:latin typeface="Arial"/>
                <a:cs typeface="Times New Roman"/>
              </a:rPr>
              <a:t>ряд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err="1">
                <a:latin typeface="Arial"/>
                <a:cs typeface="Times New Roman"/>
              </a:rPr>
              <a:t>бизнес-инструментов</a:t>
            </a:r>
            <a:r>
              <a:rPr lang="en-US" sz="2000" i="1" dirty="0">
                <a:latin typeface="Arial"/>
                <a:cs typeface="Times New Roman"/>
              </a:rPr>
              <a:t>, </a:t>
            </a:r>
            <a:r>
              <a:rPr lang="en-US" sz="2000" i="1" err="1">
                <a:latin typeface="Arial"/>
                <a:cs typeface="Times New Roman"/>
              </a:rPr>
              <a:t>повышающих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err="1">
                <a:latin typeface="Arial"/>
                <a:cs typeface="Times New Roman"/>
              </a:rPr>
              <a:t>рабочую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err="1">
                <a:latin typeface="Arial"/>
                <a:cs typeface="Times New Roman"/>
              </a:rPr>
              <a:t>эффективность</a:t>
            </a:r>
            <a:r>
              <a:rPr lang="en-US" sz="2000" i="1" dirty="0">
                <a:latin typeface="Arial"/>
                <a:cs typeface="Times New Roman"/>
              </a:rPr>
              <a:t>, </a:t>
            </a:r>
            <a:r>
              <a:rPr lang="en-US" sz="2000" i="1" err="1">
                <a:latin typeface="Arial"/>
                <a:cs typeface="Times New Roman"/>
              </a:rPr>
              <a:t>например</a:t>
            </a:r>
            <a:r>
              <a:rPr lang="en-US" sz="2000" i="1" dirty="0">
                <a:latin typeface="Arial"/>
                <a:cs typeface="Times New Roman"/>
              </a:rPr>
              <a:t>, </a:t>
            </a:r>
            <a:r>
              <a:rPr lang="en-US" sz="2000" i="1" err="1">
                <a:latin typeface="Arial"/>
                <a:cs typeface="Times New Roman"/>
              </a:rPr>
              <a:t>автоматическое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err="1">
                <a:latin typeface="Arial"/>
                <a:cs typeface="Times New Roman"/>
              </a:rPr>
              <a:t>заполнение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err="1">
                <a:latin typeface="Arial"/>
                <a:cs typeface="Times New Roman"/>
              </a:rPr>
              <a:t>группового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err="1">
                <a:latin typeface="Arial"/>
                <a:cs typeface="Times New Roman"/>
              </a:rPr>
              <a:t>календаря</a:t>
            </a:r>
            <a:r>
              <a:rPr lang="en-US" sz="2000" i="1" dirty="0">
                <a:latin typeface="Arial"/>
                <a:cs typeface="Times New Roman"/>
              </a:rPr>
              <a:t>/</a:t>
            </a:r>
            <a:r>
              <a:rPr lang="en-US" sz="2000" i="1" err="1">
                <a:latin typeface="Arial"/>
                <a:cs typeface="Times New Roman"/>
              </a:rPr>
              <a:t>задач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err="1">
                <a:latin typeface="Arial"/>
                <a:cs typeface="Times New Roman"/>
              </a:rPr>
              <a:t>на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err="1">
                <a:latin typeface="Arial"/>
                <a:cs typeface="Times New Roman"/>
              </a:rPr>
              <a:t>день</a:t>
            </a:r>
            <a:r>
              <a:rPr lang="en-US" sz="2000" i="1" dirty="0">
                <a:latin typeface="Arial"/>
                <a:cs typeface="Times New Roman"/>
              </a:rPr>
              <a:t>, </a:t>
            </a:r>
            <a:r>
              <a:rPr lang="en-US" sz="2000" i="1" err="1">
                <a:latin typeface="Arial"/>
                <a:cs typeface="Times New Roman"/>
              </a:rPr>
              <a:t>дистанционная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err="1">
                <a:latin typeface="Arial"/>
                <a:cs typeface="Times New Roman"/>
              </a:rPr>
              <a:t>отправка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err="1">
                <a:latin typeface="Arial"/>
                <a:cs typeface="Times New Roman"/>
              </a:rPr>
              <a:t>запросов</a:t>
            </a:r>
            <a:r>
              <a:rPr lang="en-US" sz="2000" i="1" dirty="0">
                <a:latin typeface="Arial"/>
                <a:cs typeface="Times New Roman"/>
              </a:rPr>
              <a:t> в HR </a:t>
            </a:r>
            <a:r>
              <a:rPr lang="en-US" sz="2000" i="1" err="1">
                <a:latin typeface="Arial"/>
                <a:cs typeface="Times New Roman"/>
              </a:rPr>
              <a:t>отдел</a:t>
            </a:r>
            <a:r>
              <a:rPr lang="en-US" sz="2000" i="1" dirty="0">
                <a:latin typeface="Arial"/>
                <a:cs typeface="Times New Roman"/>
              </a:rPr>
              <a:t>, </a:t>
            </a:r>
            <a:r>
              <a:rPr lang="en-US" sz="2000" i="1" err="1">
                <a:latin typeface="Arial"/>
                <a:cs typeface="Times New Roman"/>
              </a:rPr>
              <a:t>чат-бот</a:t>
            </a:r>
            <a:r>
              <a:rPr lang="en-US" sz="2000" i="1" dirty="0">
                <a:latin typeface="Arial"/>
                <a:cs typeface="Times New Roman"/>
              </a:rPr>
              <a:t> с </a:t>
            </a:r>
            <a:r>
              <a:rPr lang="en-US" sz="2000" i="1" err="1">
                <a:latin typeface="Arial"/>
                <a:cs typeface="Times New Roman"/>
              </a:rPr>
              <a:t>ответами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err="1">
                <a:latin typeface="Arial"/>
                <a:cs typeface="Times New Roman"/>
              </a:rPr>
              <a:t>на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err="1">
                <a:latin typeface="Arial"/>
                <a:cs typeface="Times New Roman"/>
              </a:rPr>
              <a:t>популярные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err="1">
                <a:latin typeface="Arial"/>
                <a:cs typeface="Times New Roman"/>
              </a:rPr>
              <a:t>возникающие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err="1">
                <a:latin typeface="Arial"/>
                <a:cs typeface="Times New Roman"/>
              </a:rPr>
              <a:t>вопросы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err="1">
                <a:latin typeface="Arial"/>
                <a:cs typeface="Times New Roman"/>
              </a:rPr>
              <a:t>по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err="1">
                <a:latin typeface="Arial"/>
                <a:cs typeface="Times New Roman"/>
              </a:rPr>
              <a:t>поводу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err="1">
                <a:latin typeface="Arial"/>
                <a:cs typeface="Times New Roman"/>
              </a:rPr>
              <a:t>компании</a:t>
            </a:r>
            <a:r>
              <a:rPr lang="en-US" sz="2000" i="1" dirty="0">
                <a:latin typeface="Arial"/>
                <a:cs typeface="Times New Roman"/>
              </a:rPr>
              <a:t> и </a:t>
            </a:r>
            <a:r>
              <a:rPr lang="en-US" sz="2000" i="1" err="1">
                <a:latin typeface="Arial"/>
                <a:cs typeface="Times New Roman"/>
              </a:rPr>
              <a:t>работы</a:t>
            </a:r>
            <a:r>
              <a:rPr lang="en-US" sz="2000" i="1" dirty="0">
                <a:latin typeface="Arial"/>
                <a:cs typeface="Times New Roman"/>
              </a:rPr>
              <a:t> в </a:t>
            </a:r>
            <a:r>
              <a:rPr lang="en-US" sz="2000" i="1" err="1">
                <a:latin typeface="Arial"/>
                <a:cs typeface="Times New Roman"/>
              </a:rPr>
              <a:t>ней</a:t>
            </a:r>
            <a:r>
              <a:rPr lang="en-US" sz="2000" i="1" dirty="0">
                <a:latin typeface="Arial"/>
                <a:cs typeface="Times New Roman"/>
              </a:rPr>
              <a:t>. </a:t>
            </a:r>
            <a:endParaRPr lang="en-US">
              <a:latin typeface="Calibri" panose="020F0502020204030204"/>
              <a:cs typeface="Calibri" panose="020F0502020204030204"/>
            </a:endParaRPr>
          </a:p>
          <a:p>
            <a:pPr marL="0" indent="0" algn="just">
              <a:buNone/>
            </a:pPr>
            <a:r>
              <a:rPr lang="en-US" sz="2000" i="1" dirty="0" err="1">
                <a:latin typeface="Arial"/>
                <a:cs typeface="Times New Roman"/>
              </a:rPr>
              <a:t>Как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dirty="0" err="1">
                <a:latin typeface="Arial"/>
                <a:cs typeface="Times New Roman"/>
              </a:rPr>
              <a:t>итог</a:t>
            </a:r>
            <a:r>
              <a:rPr lang="en-US" sz="2000" i="1" dirty="0">
                <a:latin typeface="Arial"/>
                <a:cs typeface="Times New Roman"/>
              </a:rPr>
              <a:t>, </a:t>
            </a:r>
            <a:r>
              <a:rPr lang="en-US" sz="2000" i="1" dirty="0" err="1">
                <a:latin typeface="Arial"/>
                <a:cs typeface="Times New Roman"/>
              </a:rPr>
              <a:t>мы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dirty="0" err="1">
                <a:latin typeface="Arial"/>
                <a:cs typeface="Times New Roman"/>
              </a:rPr>
              <a:t>хотим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dirty="0" err="1">
                <a:latin typeface="Arial"/>
                <a:cs typeface="Times New Roman"/>
              </a:rPr>
              <a:t>получить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dirty="0" err="1">
                <a:latin typeface="Arial"/>
                <a:cs typeface="Times New Roman"/>
              </a:rPr>
              <a:t>тщательно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dirty="0" err="1">
                <a:latin typeface="Arial"/>
                <a:cs typeface="Times New Roman"/>
              </a:rPr>
              <a:t>продуманного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dirty="0" err="1">
                <a:latin typeface="Arial"/>
                <a:cs typeface="Times New Roman"/>
              </a:rPr>
              <a:t>автоматизированного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dirty="0" err="1">
                <a:latin typeface="Arial"/>
                <a:cs typeface="Times New Roman"/>
              </a:rPr>
              <a:t>помощника</a:t>
            </a:r>
            <a:r>
              <a:rPr lang="en-US" sz="2000" i="1" dirty="0">
                <a:latin typeface="Arial"/>
                <a:cs typeface="Times New Roman"/>
              </a:rPr>
              <a:t>, </a:t>
            </a:r>
            <a:r>
              <a:rPr lang="en-US" sz="2000" i="1" dirty="0" err="1">
                <a:latin typeface="Arial"/>
                <a:cs typeface="Times New Roman"/>
              </a:rPr>
              <a:t>который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dirty="0" err="1">
                <a:latin typeface="Arial"/>
                <a:cs typeface="Times New Roman"/>
              </a:rPr>
              <a:t>не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dirty="0" err="1">
                <a:latin typeface="Arial"/>
                <a:cs typeface="Times New Roman"/>
              </a:rPr>
              <a:t>только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dirty="0" err="1">
                <a:latin typeface="Arial"/>
                <a:cs typeface="Times New Roman"/>
              </a:rPr>
              <a:t>сократит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dirty="0" err="1">
                <a:latin typeface="Arial"/>
                <a:cs typeface="Times New Roman"/>
              </a:rPr>
              <a:t>рутину</a:t>
            </a:r>
            <a:r>
              <a:rPr lang="en-US" sz="2000" i="1" dirty="0">
                <a:latin typeface="Arial"/>
                <a:cs typeface="Times New Roman"/>
              </a:rPr>
              <a:t> HR и </a:t>
            </a:r>
            <a:r>
              <a:rPr lang="en-US" sz="2000" i="1" dirty="0" err="1">
                <a:latin typeface="Arial"/>
                <a:cs typeface="Times New Roman"/>
              </a:rPr>
              <a:t>вообще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dirty="0" err="1">
                <a:latin typeface="Arial"/>
                <a:cs typeface="Times New Roman"/>
              </a:rPr>
              <a:t>всех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dirty="0" err="1">
                <a:latin typeface="Arial"/>
                <a:cs typeface="Times New Roman"/>
              </a:rPr>
              <a:t>сотрудников</a:t>
            </a:r>
            <a:r>
              <a:rPr lang="en-US" sz="2000" i="1" dirty="0">
                <a:latin typeface="Arial"/>
                <a:cs typeface="Times New Roman"/>
              </a:rPr>
              <a:t>, </a:t>
            </a:r>
            <a:r>
              <a:rPr lang="en-US" sz="2000" i="1" dirty="0" err="1">
                <a:latin typeface="Arial"/>
                <a:cs typeface="Times New Roman"/>
              </a:rPr>
              <a:t>но</a:t>
            </a:r>
            <a:r>
              <a:rPr lang="en-US" sz="2000" i="1" dirty="0">
                <a:latin typeface="Arial"/>
                <a:cs typeface="Times New Roman"/>
              </a:rPr>
              <a:t> и </a:t>
            </a:r>
            <a:r>
              <a:rPr lang="en-US" sz="2000" i="1" dirty="0" err="1">
                <a:latin typeface="Arial"/>
                <a:cs typeface="Times New Roman"/>
              </a:rPr>
              <a:t>уменьшит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dirty="0" err="1">
                <a:latin typeface="Arial"/>
                <a:cs typeface="Times New Roman"/>
              </a:rPr>
              <a:t>экономические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dirty="0" err="1">
                <a:latin typeface="Arial"/>
                <a:cs typeface="Times New Roman"/>
              </a:rPr>
              <a:t>потери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dirty="0" err="1">
                <a:latin typeface="Arial"/>
                <a:cs typeface="Times New Roman"/>
              </a:rPr>
              <a:t>за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dirty="0" err="1">
                <a:latin typeface="Arial"/>
                <a:cs typeface="Times New Roman"/>
              </a:rPr>
              <a:t>счет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dirty="0" err="1">
                <a:latin typeface="Arial"/>
                <a:cs typeface="Times New Roman"/>
              </a:rPr>
              <a:t>снижения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dirty="0" err="1">
                <a:latin typeface="Arial"/>
                <a:cs typeface="Times New Roman"/>
              </a:rPr>
              <a:t>текучести</a:t>
            </a:r>
            <a:r>
              <a:rPr lang="en-US" sz="2000" i="1" dirty="0">
                <a:latin typeface="Arial"/>
                <a:cs typeface="Times New Roman"/>
              </a:rPr>
              <a:t> </a:t>
            </a:r>
            <a:r>
              <a:rPr lang="en-US" sz="2000" i="1" dirty="0" err="1">
                <a:latin typeface="Arial"/>
                <a:cs typeface="Times New Roman"/>
              </a:rPr>
              <a:t>кадров</a:t>
            </a:r>
            <a:r>
              <a:rPr lang="en-US" sz="2000" i="1" dirty="0">
                <a:latin typeface="Arial"/>
                <a:cs typeface="Times New Roman"/>
              </a:rPr>
              <a:t>.</a:t>
            </a:r>
            <a:endParaRPr lang="en-US">
              <a:cs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CE14938-4300-8104-D34A-150E8492A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654"/>
            <a:ext cx="10515600" cy="671140"/>
          </a:xfrm>
        </p:spPr>
        <p:txBody>
          <a:bodyPr>
            <a:normAutofit/>
          </a:bodyPr>
          <a:lstStyle/>
          <a:p>
            <a:pPr algn="ctr"/>
            <a:r>
              <a:rPr lang="en-US" sz="2800" i="1" err="1">
                <a:latin typeface="Arial"/>
                <a:ea typeface="+mn-ea"/>
                <a:cs typeface="Times New Roman"/>
              </a:rPr>
              <a:t>Ценностное</a:t>
            </a:r>
            <a:r>
              <a:rPr lang="en-US" sz="2800" i="1" dirty="0">
                <a:latin typeface="Arial"/>
                <a:ea typeface="+mn-ea"/>
                <a:cs typeface="Times New Roman"/>
              </a:rPr>
              <a:t> </a:t>
            </a:r>
            <a:r>
              <a:rPr lang="en-US" sz="2800" i="1" err="1">
                <a:latin typeface="Arial"/>
                <a:ea typeface="+mn-ea"/>
                <a:cs typeface="Times New Roman"/>
              </a:rPr>
              <a:t>предложение</a:t>
            </a:r>
            <a:endParaRPr lang="en-US" sz="2800" i="1">
              <a:latin typeface="Arial"/>
              <a:ea typeface="+mn-ea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115760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AA6E2C15-6DD2-D4AA-5433-9CFE529B1C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21" t="50316" r="27813" b="1582"/>
          <a:stretch/>
        </p:blipFill>
        <p:spPr>
          <a:xfrm rot="16200000">
            <a:off x="-2721571" y="2717074"/>
            <a:ext cx="6804882" cy="13681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79AF59-C0D6-A98E-CB8C-26D1D0EE7FB5}"/>
              </a:ext>
            </a:extLst>
          </p:cNvPr>
          <p:cNvSpPr txBox="1"/>
          <p:nvPr/>
        </p:nvSpPr>
        <p:spPr>
          <a:xfrm>
            <a:off x="683491" y="2600036"/>
            <a:ext cx="5837381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i="1">
              <a:latin typeface="Arial Nova"/>
              <a:cs typeface="Calibri"/>
            </a:endParaRPr>
          </a:p>
          <a:p>
            <a:r>
              <a:rPr lang="en-US" i="1" err="1">
                <a:latin typeface="Arial Nova"/>
                <a:cs typeface="Calibri"/>
              </a:rPr>
              <a:t>На</a:t>
            </a:r>
            <a:r>
              <a:rPr lang="en-US" i="1">
                <a:latin typeface="Arial Nova"/>
                <a:cs typeface="Calibri"/>
              </a:rPr>
              <a:t> 21,8% </a:t>
            </a:r>
            <a:r>
              <a:rPr lang="en-US" i="1" err="1">
                <a:latin typeface="Arial Nova"/>
                <a:cs typeface="Calibri"/>
              </a:rPr>
              <a:t>вырос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российский</a:t>
            </a:r>
            <a:r>
              <a:rPr lang="en-US" i="1">
                <a:latin typeface="Arial Nova"/>
                <a:cs typeface="Calibri"/>
              </a:rPr>
              <a:t> HR-tech-</a:t>
            </a:r>
            <a:r>
              <a:rPr lang="en-US" i="1" err="1">
                <a:latin typeface="Arial Nova"/>
                <a:cs typeface="Calibri"/>
              </a:rPr>
              <a:t>рынок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по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итогам</a:t>
            </a:r>
            <a:r>
              <a:rPr lang="en-US" i="1">
                <a:latin typeface="Arial Nova"/>
                <a:cs typeface="Calibri"/>
              </a:rPr>
              <a:t> 2022 </a:t>
            </a:r>
            <a:r>
              <a:rPr lang="en-US" i="1" err="1">
                <a:latin typeface="Arial Nova"/>
                <a:cs typeface="Calibri"/>
              </a:rPr>
              <a:t>года</a:t>
            </a:r>
          </a:p>
          <a:p>
            <a:endParaRPr lang="en-US" i="1">
              <a:latin typeface="Arial Nova"/>
              <a:cs typeface="Calibri"/>
            </a:endParaRPr>
          </a:p>
          <a:p>
            <a:r>
              <a:rPr lang="en-US" i="1" err="1">
                <a:latin typeface="Arial Nova"/>
                <a:cs typeface="Calibri"/>
              </a:rPr>
              <a:t>Общая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выручка</a:t>
            </a:r>
            <a:r>
              <a:rPr lang="en-US" i="1">
                <a:latin typeface="Arial Nova"/>
                <a:cs typeface="Calibri"/>
              </a:rPr>
              <a:t> топ-50 </a:t>
            </a:r>
            <a:r>
              <a:rPr lang="en-US" i="1" err="1">
                <a:latin typeface="Arial Nova"/>
                <a:cs typeface="Calibri"/>
              </a:rPr>
              <a:t>крупнейших</a:t>
            </a:r>
            <a:r>
              <a:rPr lang="en-US" i="1">
                <a:latin typeface="Arial Nova"/>
                <a:cs typeface="Calibri"/>
              </a:rPr>
              <a:t> HR-tech-</a:t>
            </a:r>
            <a:r>
              <a:rPr lang="en-US" i="1" err="1">
                <a:latin typeface="Arial Nova"/>
                <a:cs typeface="Calibri"/>
              </a:rPr>
              <a:t>компаний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России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за</a:t>
            </a:r>
            <a:r>
              <a:rPr lang="en-US" i="1">
                <a:latin typeface="Arial Nova"/>
                <a:cs typeface="Calibri"/>
              </a:rPr>
              <a:t> 2022 </a:t>
            </a:r>
            <a:r>
              <a:rPr lang="en-US" i="1" err="1">
                <a:latin typeface="Arial Nova"/>
                <a:cs typeface="Calibri"/>
              </a:rPr>
              <a:t>год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составила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около</a:t>
            </a:r>
            <a:r>
              <a:rPr lang="en-US" i="1">
                <a:latin typeface="Arial Nova"/>
                <a:cs typeface="Calibri"/>
              </a:rPr>
              <a:t> 34,1 </a:t>
            </a:r>
            <a:r>
              <a:rPr lang="en-US" i="1" err="1">
                <a:latin typeface="Arial Nova"/>
                <a:cs typeface="Calibri"/>
              </a:rPr>
              <a:t>млрд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рублей</a:t>
            </a:r>
            <a:r>
              <a:rPr lang="en-US" i="1">
                <a:latin typeface="Arial Nova"/>
                <a:cs typeface="Calibri"/>
              </a:rPr>
              <a:t> и </a:t>
            </a:r>
            <a:r>
              <a:rPr lang="en-US" i="1" err="1">
                <a:latin typeface="Arial Nova"/>
                <a:cs typeface="Calibri"/>
              </a:rPr>
              <a:t>выросла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на</a:t>
            </a:r>
            <a:r>
              <a:rPr lang="en-US" i="1">
                <a:latin typeface="Arial Nova"/>
                <a:cs typeface="Calibri"/>
              </a:rPr>
              <a:t> 21,8% </a:t>
            </a:r>
            <a:r>
              <a:rPr lang="en-US" i="1" err="1">
                <a:latin typeface="Arial Nova"/>
                <a:cs typeface="Calibri"/>
              </a:rPr>
              <a:t>по</a:t>
            </a:r>
            <a:r>
              <a:rPr lang="en-US" i="1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отношению</a:t>
            </a:r>
            <a:r>
              <a:rPr lang="en-US" i="1">
                <a:latin typeface="Arial Nova"/>
                <a:cs typeface="Calibri"/>
              </a:rPr>
              <a:t> к 2021 </a:t>
            </a:r>
            <a:r>
              <a:rPr lang="en-US" i="1" err="1">
                <a:latin typeface="Arial Nova"/>
                <a:cs typeface="Calibri"/>
              </a:rPr>
              <a:t>году</a:t>
            </a:r>
            <a:endParaRPr lang="en-US" i="1">
              <a:latin typeface="Arial Nova"/>
              <a:cs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1F780BC-C79C-B8D4-7053-8A921FEF9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7017" y="1160604"/>
            <a:ext cx="4463472" cy="42433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5D087EC-1341-66BC-2AEE-C0B9B0EBD300}"/>
              </a:ext>
            </a:extLst>
          </p:cNvPr>
          <p:cNvSpPr txBox="1"/>
          <p:nvPr/>
        </p:nvSpPr>
        <p:spPr>
          <a:xfrm>
            <a:off x="4955309" y="267854"/>
            <a:ext cx="228138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i="1" err="1">
                <a:latin typeface="Arial Nova"/>
              </a:rPr>
              <a:t>Рынок</a:t>
            </a:r>
            <a:r>
              <a:rPr lang="en-US" sz="2400" i="1">
                <a:latin typeface="Arial Nova"/>
              </a:rPr>
              <a:t> HR-tech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8120957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AA6E2C15-6DD2-D4AA-5433-9CFE529B1C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21" t="50316" r="27813" b="1582"/>
          <a:stretch/>
        </p:blipFill>
        <p:spPr>
          <a:xfrm rot="16200000">
            <a:off x="-2721571" y="2717074"/>
            <a:ext cx="6804882" cy="136814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5D087EC-1341-66BC-2AEE-C0B9B0EBD300}"/>
              </a:ext>
            </a:extLst>
          </p:cNvPr>
          <p:cNvSpPr txBox="1"/>
          <p:nvPr/>
        </p:nvSpPr>
        <p:spPr>
          <a:xfrm>
            <a:off x="4955309" y="267854"/>
            <a:ext cx="228138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i="1" err="1">
                <a:latin typeface="Arial Nova"/>
              </a:rPr>
              <a:t>Рынок</a:t>
            </a:r>
            <a:r>
              <a:rPr lang="en-US" sz="2400" i="1">
                <a:latin typeface="Arial Nova"/>
              </a:rPr>
              <a:t> HR-tech</a:t>
            </a:r>
            <a:endParaRPr lang="en-US" sz="24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5C2138C-6950-797C-0571-151A7D2BD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0672" y="988637"/>
            <a:ext cx="5052290" cy="513472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EF830B1-C248-816E-B6FD-F4EAE74EC88D}"/>
              </a:ext>
            </a:extLst>
          </p:cNvPr>
          <p:cNvSpPr txBox="1"/>
          <p:nvPr/>
        </p:nvSpPr>
        <p:spPr>
          <a:xfrm>
            <a:off x="914399" y="1537856"/>
            <a:ext cx="4717473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i="1" err="1">
                <a:latin typeface="Arial Nova"/>
                <a:ea typeface="Roboto"/>
                <a:cs typeface="Roboto"/>
              </a:rPr>
              <a:t>Большую</a:t>
            </a:r>
            <a:r>
              <a:rPr lang="en-US" sz="1600" i="1">
                <a:latin typeface="Arial Nova"/>
                <a:ea typeface="Roboto"/>
                <a:cs typeface="Roboto"/>
              </a:rPr>
              <a:t> </a:t>
            </a:r>
            <a:r>
              <a:rPr lang="en-US" sz="1600" i="1" err="1">
                <a:latin typeface="Arial Nova"/>
                <a:ea typeface="Roboto"/>
                <a:cs typeface="Roboto"/>
              </a:rPr>
              <a:t>часть</a:t>
            </a:r>
            <a:r>
              <a:rPr lang="en-US" sz="1600" i="1">
                <a:latin typeface="Arial Nova"/>
                <a:ea typeface="Roboto"/>
                <a:cs typeface="Roboto"/>
              </a:rPr>
              <a:t> </a:t>
            </a:r>
            <a:r>
              <a:rPr lang="en-US" sz="1600" i="1" err="1">
                <a:latin typeface="Arial Nova"/>
                <a:ea typeface="Roboto"/>
                <a:cs typeface="Roboto"/>
              </a:rPr>
              <a:t>рынка</a:t>
            </a:r>
            <a:r>
              <a:rPr lang="en-US" sz="1600" i="1">
                <a:latin typeface="Arial Nova"/>
                <a:ea typeface="Roboto"/>
                <a:cs typeface="Roboto"/>
              </a:rPr>
              <a:t> </a:t>
            </a:r>
            <a:r>
              <a:rPr lang="en-US" sz="1600" i="1" err="1">
                <a:latin typeface="Arial Nova"/>
                <a:ea typeface="Roboto"/>
                <a:cs typeface="Roboto"/>
              </a:rPr>
              <a:t>занимают</a:t>
            </a:r>
            <a:r>
              <a:rPr lang="en-US" sz="1600" i="1">
                <a:latin typeface="Arial Nova"/>
                <a:ea typeface="Roboto"/>
                <a:cs typeface="Roboto"/>
              </a:rPr>
              <a:t> </a:t>
            </a:r>
            <a:r>
              <a:rPr lang="en-US" sz="1600" i="1" err="1">
                <a:latin typeface="Arial Nova"/>
                <a:ea typeface="Roboto"/>
                <a:cs typeface="Roboto"/>
              </a:rPr>
              <a:t>решения</a:t>
            </a:r>
            <a:r>
              <a:rPr lang="en-US" sz="1600" i="1">
                <a:latin typeface="Arial Nova"/>
                <a:ea typeface="Roboto"/>
                <a:cs typeface="Roboto"/>
              </a:rPr>
              <a:t>, </a:t>
            </a:r>
            <a:r>
              <a:rPr lang="en-US" sz="1600" i="1" err="1">
                <a:latin typeface="Arial Nova"/>
                <a:ea typeface="Roboto"/>
                <a:cs typeface="Roboto"/>
              </a:rPr>
              <a:t>помогающие</a:t>
            </a:r>
            <a:r>
              <a:rPr lang="en-US" sz="1600" i="1">
                <a:latin typeface="Arial Nova"/>
                <a:ea typeface="Roboto"/>
                <a:cs typeface="Roboto"/>
              </a:rPr>
              <a:t> в </a:t>
            </a:r>
            <a:r>
              <a:rPr lang="en-US" sz="1600" i="1" err="1">
                <a:latin typeface="Arial Nova"/>
                <a:ea typeface="Roboto"/>
                <a:cs typeface="Roboto"/>
              </a:rPr>
              <a:t>подборе</a:t>
            </a:r>
            <a:r>
              <a:rPr lang="en-US" sz="1600" i="1">
                <a:latin typeface="Arial Nova"/>
                <a:ea typeface="Roboto"/>
                <a:cs typeface="Roboto"/>
              </a:rPr>
              <a:t> </a:t>
            </a:r>
            <a:r>
              <a:rPr lang="en-US" sz="1600" i="1" err="1">
                <a:latin typeface="Arial Nova"/>
                <a:ea typeface="Roboto"/>
                <a:cs typeface="Roboto"/>
              </a:rPr>
              <a:t>персонала</a:t>
            </a:r>
            <a:r>
              <a:rPr lang="en-US" sz="1600" i="1">
                <a:latin typeface="Arial Nova"/>
                <a:ea typeface="Roboto"/>
                <a:cs typeface="Roboto"/>
              </a:rPr>
              <a:t>: </a:t>
            </a:r>
            <a:r>
              <a:rPr lang="en-US" sz="1600" i="1">
                <a:latin typeface="Arial Nova"/>
                <a:ea typeface="+mn-lt"/>
                <a:cs typeface="+mn-lt"/>
              </a:rPr>
              <a:t>78%</a:t>
            </a:r>
            <a:endParaRPr lang="en-US" sz="1600" i="1">
              <a:latin typeface="Arial Nova"/>
              <a:ea typeface="Roboto"/>
              <a:cs typeface="Calibri"/>
            </a:endParaRPr>
          </a:p>
          <a:p>
            <a:endParaRPr lang="en-US" sz="1600" i="1">
              <a:latin typeface="Arial Nova"/>
              <a:ea typeface="Roboto"/>
              <a:cs typeface="Calibri"/>
            </a:endParaRPr>
          </a:p>
          <a:p>
            <a:r>
              <a:rPr lang="en-US" sz="1600" i="1" err="1">
                <a:latin typeface="Arial Nova"/>
                <a:ea typeface="+mn-lt"/>
                <a:cs typeface="+mn-lt"/>
              </a:rPr>
              <a:t>Лидером</a:t>
            </a:r>
            <a:r>
              <a:rPr lang="en-US" sz="1600" i="1">
                <a:latin typeface="Arial Nova"/>
                <a:ea typeface="+mn-lt"/>
                <a:cs typeface="+mn-lt"/>
              </a:rPr>
              <a:t> </a:t>
            </a:r>
            <a:r>
              <a:rPr lang="en-US" sz="1600" i="1" err="1">
                <a:latin typeface="Arial Nova"/>
                <a:ea typeface="+mn-lt"/>
                <a:cs typeface="+mn-lt"/>
              </a:rPr>
              <a:t>роста</a:t>
            </a:r>
            <a:r>
              <a:rPr lang="en-US" sz="1600" i="1">
                <a:latin typeface="Arial Nova"/>
                <a:ea typeface="+mn-lt"/>
                <a:cs typeface="+mn-lt"/>
              </a:rPr>
              <a:t> </a:t>
            </a:r>
            <a:r>
              <a:rPr lang="en-US" sz="1600" i="1" err="1">
                <a:latin typeface="Arial Nova"/>
                <a:ea typeface="+mn-lt"/>
                <a:cs typeface="+mn-lt"/>
              </a:rPr>
              <a:t>за</a:t>
            </a:r>
            <a:r>
              <a:rPr lang="en-US" sz="1600" i="1">
                <a:latin typeface="Arial Nova"/>
                <a:ea typeface="+mn-lt"/>
                <a:cs typeface="+mn-lt"/>
              </a:rPr>
              <a:t> </a:t>
            </a:r>
            <a:r>
              <a:rPr lang="en-US" sz="1600" i="1" err="1">
                <a:latin typeface="Arial Nova"/>
                <a:ea typeface="+mn-lt"/>
                <a:cs typeface="+mn-lt"/>
              </a:rPr>
              <a:t>год</a:t>
            </a:r>
            <a:r>
              <a:rPr lang="en-US" sz="1600" i="1">
                <a:latin typeface="Arial Nova"/>
                <a:ea typeface="+mn-lt"/>
                <a:cs typeface="+mn-lt"/>
              </a:rPr>
              <a:t> </a:t>
            </a:r>
            <a:r>
              <a:rPr lang="en-US" sz="1600" i="1" err="1">
                <a:latin typeface="Arial Nova"/>
                <a:ea typeface="+mn-lt"/>
                <a:cs typeface="+mn-lt"/>
              </a:rPr>
              <a:t>стал</a:t>
            </a:r>
            <a:r>
              <a:rPr lang="en-US" sz="1600" i="1">
                <a:latin typeface="Arial Nova"/>
                <a:ea typeface="+mn-lt"/>
                <a:cs typeface="+mn-lt"/>
              </a:rPr>
              <a:t> </a:t>
            </a:r>
            <a:r>
              <a:rPr lang="en-US" sz="1600" i="1" err="1">
                <a:latin typeface="Arial Nova"/>
                <a:ea typeface="+mn-lt"/>
                <a:cs typeface="+mn-lt"/>
              </a:rPr>
              <a:t>сегмент</a:t>
            </a:r>
            <a:r>
              <a:rPr lang="en-US" sz="1600" i="1">
                <a:latin typeface="Arial Nova"/>
                <a:ea typeface="+mn-lt"/>
                <a:cs typeface="+mn-lt"/>
              </a:rPr>
              <a:t> КЭДО : </a:t>
            </a:r>
            <a:r>
              <a:rPr lang="en-US" sz="1600" i="1" err="1">
                <a:latin typeface="Arial Nova"/>
                <a:ea typeface="+mn-lt"/>
                <a:cs typeface="+mn-lt"/>
              </a:rPr>
              <a:t>его</a:t>
            </a:r>
            <a:r>
              <a:rPr lang="en-US" sz="1600" i="1">
                <a:latin typeface="Arial Nova"/>
                <a:ea typeface="+mn-lt"/>
                <a:cs typeface="+mn-lt"/>
              </a:rPr>
              <a:t> </a:t>
            </a:r>
            <a:r>
              <a:rPr lang="en-US" sz="1600" i="1" err="1">
                <a:latin typeface="Arial Nova"/>
                <a:ea typeface="+mn-lt"/>
                <a:cs typeface="+mn-lt"/>
              </a:rPr>
              <a:t>годовая</a:t>
            </a:r>
            <a:r>
              <a:rPr lang="en-US" sz="1600" i="1">
                <a:latin typeface="Arial Nova"/>
                <a:ea typeface="+mn-lt"/>
                <a:cs typeface="+mn-lt"/>
              </a:rPr>
              <a:t> </a:t>
            </a:r>
            <a:r>
              <a:rPr lang="en-US" sz="1600" i="1" err="1">
                <a:latin typeface="Arial Nova"/>
                <a:ea typeface="+mn-lt"/>
                <a:cs typeface="+mn-lt"/>
              </a:rPr>
              <a:t>динамика</a:t>
            </a:r>
            <a:r>
              <a:rPr lang="en-US" sz="1600" i="1">
                <a:latin typeface="Arial Nova"/>
                <a:ea typeface="+mn-lt"/>
                <a:cs typeface="+mn-lt"/>
              </a:rPr>
              <a:t> </a:t>
            </a:r>
            <a:r>
              <a:rPr lang="en-US" sz="1600" i="1" err="1">
                <a:latin typeface="Arial Nova"/>
                <a:ea typeface="+mn-lt"/>
                <a:cs typeface="+mn-lt"/>
              </a:rPr>
              <a:t>по</a:t>
            </a:r>
            <a:r>
              <a:rPr lang="en-US" sz="1600" i="1">
                <a:latin typeface="Arial Nova"/>
                <a:ea typeface="+mn-lt"/>
                <a:cs typeface="+mn-lt"/>
              </a:rPr>
              <a:t> </a:t>
            </a:r>
            <a:r>
              <a:rPr lang="en-US" sz="1600" i="1" err="1">
                <a:latin typeface="Arial Nova"/>
                <a:ea typeface="+mn-lt"/>
                <a:cs typeface="+mn-lt"/>
              </a:rPr>
              <a:t>эффекту</a:t>
            </a:r>
            <a:r>
              <a:rPr lang="en-US" sz="1600" i="1">
                <a:latin typeface="Arial Nova"/>
                <a:ea typeface="+mn-lt"/>
                <a:cs typeface="+mn-lt"/>
              </a:rPr>
              <a:t> </a:t>
            </a:r>
            <a:r>
              <a:rPr lang="en-US" sz="1600" i="1" err="1">
                <a:latin typeface="Arial Nova"/>
                <a:ea typeface="+mn-lt"/>
                <a:cs typeface="+mn-lt"/>
              </a:rPr>
              <a:t>низкой</a:t>
            </a:r>
            <a:r>
              <a:rPr lang="en-US" sz="1600" i="1">
                <a:latin typeface="Arial Nova"/>
                <a:ea typeface="+mn-lt"/>
                <a:cs typeface="+mn-lt"/>
              </a:rPr>
              <a:t> </a:t>
            </a:r>
            <a:r>
              <a:rPr lang="en-US" sz="1600" i="1" err="1">
                <a:latin typeface="Arial Nova"/>
                <a:ea typeface="+mn-lt"/>
                <a:cs typeface="+mn-lt"/>
              </a:rPr>
              <a:t>базы</a:t>
            </a:r>
            <a:r>
              <a:rPr lang="en-US" sz="1600" i="1">
                <a:latin typeface="Arial Nova"/>
                <a:ea typeface="+mn-lt"/>
                <a:cs typeface="+mn-lt"/>
              </a:rPr>
              <a:t> </a:t>
            </a:r>
            <a:r>
              <a:rPr lang="en-US" sz="1600" i="1" err="1">
                <a:latin typeface="Arial Nova"/>
                <a:ea typeface="+mn-lt"/>
                <a:cs typeface="+mn-lt"/>
              </a:rPr>
              <a:t>составила</a:t>
            </a:r>
            <a:r>
              <a:rPr lang="en-US" sz="1600" i="1">
                <a:latin typeface="Arial Nova"/>
                <a:ea typeface="+mn-lt"/>
                <a:cs typeface="+mn-lt"/>
              </a:rPr>
              <a:t> 80,78%</a:t>
            </a:r>
          </a:p>
          <a:p>
            <a:endParaRPr lang="en-US" sz="1600" i="1">
              <a:latin typeface="Arial Nova"/>
              <a:ea typeface="+mn-lt"/>
              <a:cs typeface="+mn-lt"/>
            </a:endParaRPr>
          </a:p>
          <a:p>
            <a:r>
              <a:rPr lang="en-US" sz="1600" i="1" err="1">
                <a:latin typeface="Arial Nova"/>
                <a:ea typeface="+mn-lt"/>
                <a:cs typeface="+mn-lt"/>
              </a:rPr>
              <a:t>Системы</a:t>
            </a:r>
            <a:r>
              <a:rPr lang="en-US" sz="1600" i="1">
                <a:latin typeface="Arial Nova"/>
                <a:ea typeface="+mn-lt"/>
                <a:cs typeface="+mn-lt"/>
              </a:rPr>
              <a:t> </a:t>
            </a:r>
            <a:r>
              <a:rPr lang="en-US" sz="1600" i="1" err="1">
                <a:latin typeface="Arial Nova"/>
                <a:ea typeface="+mn-lt"/>
                <a:cs typeface="+mn-lt"/>
              </a:rPr>
              <a:t>оценки</a:t>
            </a:r>
            <a:r>
              <a:rPr lang="en-US" sz="1600" i="1">
                <a:latin typeface="Arial Nova"/>
                <a:ea typeface="+mn-lt"/>
                <a:cs typeface="+mn-lt"/>
              </a:rPr>
              <a:t> и </a:t>
            </a:r>
            <a:r>
              <a:rPr lang="en-US" sz="1600" i="1" err="1">
                <a:latin typeface="Arial Nova"/>
                <a:ea typeface="+mn-lt"/>
                <a:cs typeface="+mn-lt"/>
              </a:rPr>
              <a:t>контроля</a:t>
            </a:r>
            <a:r>
              <a:rPr lang="en-US" sz="1600" i="1">
                <a:latin typeface="Arial Nova"/>
                <a:ea typeface="+mn-lt"/>
                <a:cs typeface="+mn-lt"/>
              </a:rPr>
              <a:t> </a:t>
            </a:r>
            <a:r>
              <a:rPr lang="en-US" sz="1600" i="1" err="1">
                <a:latin typeface="Arial Nova"/>
                <a:ea typeface="+mn-lt"/>
                <a:cs typeface="+mn-lt"/>
              </a:rPr>
              <a:t>сотрудников</a:t>
            </a:r>
            <a:r>
              <a:rPr lang="en-US" sz="1600" i="1">
                <a:latin typeface="Arial Nova"/>
                <a:ea typeface="+mn-lt"/>
                <a:cs typeface="+mn-lt"/>
              </a:rPr>
              <a:t> </a:t>
            </a:r>
            <a:r>
              <a:rPr lang="en-US" sz="1600" i="1" err="1">
                <a:latin typeface="Arial Nova"/>
                <a:ea typeface="+mn-lt"/>
                <a:cs typeface="+mn-lt"/>
              </a:rPr>
              <a:t>выросли</a:t>
            </a:r>
            <a:r>
              <a:rPr lang="en-US" sz="1600" i="1">
                <a:latin typeface="Arial Nova"/>
                <a:ea typeface="+mn-lt"/>
                <a:cs typeface="+mn-lt"/>
              </a:rPr>
              <a:t> в 2022 </a:t>
            </a:r>
            <a:r>
              <a:rPr lang="en-US" sz="1600" i="1" err="1">
                <a:latin typeface="Arial Nova"/>
                <a:ea typeface="+mn-lt"/>
                <a:cs typeface="+mn-lt"/>
              </a:rPr>
              <a:t>году</a:t>
            </a:r>
            <a:r>
              <a:rPr lang="en-US" sz="1600" i="1">
                <a:latin typeface="Arial Nova"/>
                <a:ea typeface="+mn-lt"/>
                <a:cs typeface="+mn-lt"/>
              </a:rPr>
              <a:t> </a:t>
            </a:r>
            <a:r>
              <a:rPr lang="en-US" sz="1600" i="1" err="1">
                <a:latin typeface="Arial Nova"/>
                <a:ea typeface="+mn-lt"/>
                <a:cs typeface="+mn-lt"/>
              </a:rPr>
              <a:t>на</a:t>
            </a:r>
            <a:r>
              <a:rPr lang="en-US" sz="1600" i="1">
                <a:latin typeface="Arial Nova"/>
                <a:ea typeface="+mn-lt"/>
                <a:cs typeface="+mn-lt"/>
              </a:rPr>
              <a:t> 15,58%</a:t>
            </a:r>
            <a:endParaRPr lang="en-US" sz="1600">
              <a:latin typeface="Calibri" panose="020F0502020204030204"/>
              <a:ea typeface="+mn-lt"/>
              <a:cs typeface="+mn-lt"/>
            </a:endParaRPr>
          </a:p>
          <a:p>
            <a:endParaRPr lang="en-US" sz="1600" i="1">
              <a:latin typeface="Arial Nova"/>
              <a:cs typeface="Calibri"/>
            </a:endParaRPr>
          </a:p>
          <a:p>
            <a:r>
              <a:rPr lang="en-US" sz="1600" i="1" err="1">
                <a:latin typeface="Arial Nova"/>
                <a:ea typeface="+mn-lt"/>
                <a:cs typeface="+mn-lt"/>
              </a:rPr>
              <a:t>Спрос</a:t>
            </a:r>
            <a:r>
              <a:rPr lang="en-US" sz="1600" i="1">
                <a:latin typeface="Arial Nova"/>
                <a:ea typeface="+mn-lt"/>
                <a:cs typeface="+mn-lt"/>
              </a:rPr>
              <a:t> </a:t>
            </a:r>
            <a:r>
              <a:rPr lang="en-US" sz="1600" i="1" err="1">
                <a:latin typeface="Arial Nova"/>
                <a:ea typeface="+mn-lt"/>
                <a:cs typeface="+mn-lt"/>
              </a:rPr>
              <a:t>на</a:t>
            </a:r>
            <a:r>
              <a:rPr lang="en-US" sz="1600" i="1">
                <a:latin typeface="Arial Nova"/>
                <a:ea typeface="+mn-lt"/>
                <a:cs typeface="+mn-lt"/>
              </a:rPr>
              <a:t> </a:t>
            </a:r>
            <a:r>
              <a:rPr lang="en-US" sz="1600" i="1" err="1">
                <a:latin typeface="Arial Nova"/>
                <a:ea typeface="+mn-lt"/>
                <a:cs typeface="+mn-lt"/>
              </a:rPr>
              <a:t>комплексные</a:t>
            </a:r>
            <a:r>
              <a:rPr lang="en-US" sz="1600" i="1">
                <a:latin typeface="Arial Nova"/>
                <a:ea typeface="+mn-lt"/>
                <a:cs typeface="+mn-lt"/>
              </a:rPr>
              <a:t> HR-</a:t>
            </a:r>
            <a:r>
              <a:rPr lang="en-US" sz="1600" i="1" err="1">
                <a:latin typeface="Arial Nova"/>
                <a:ea typeface="+mn-lt"/>
                <a:cs typeface="+mn-lt"/>
              </a:rPr>
              <a:t>решения</a:t>
            </a:r>
            <a:r>
              <a:rPr lang="en-US" sz="1600" i="1">
                <a:latin typeface="Arial Nova"/>
                <a:ea typeface="+mn-lt"/>
                <a:cs typeface="+mn-lt"/>
              </a:rPr>
              <a:t>: </a:t>
            </a:r>
            <a:r>
              <a:rPr lang="en-US" sz="1600" i="1" err="1">
                <a:latin typeface="Arial Nova"/>
                <a:ea typeface="+mn-lt"/>
                <a:cs typeface="+mn-lt"/>
              </a:rPr>
              <a:t>за</a:t>
            </a:r>
            <a:r>
              <a:rPr lang="en-US" sz="1600" i="1">
                <a:latin typeface="Arial Nova"/>
                <a:ea typeface="+mn-lt"/>
                <a:cs typeface="+mn-lt"/>
              </a:rPr>
              <a:t> </a:t>
            </a:r>
            <a:r>
              <a:rPr lang="en-US" sz="1600" i="1" err="1">
                <a:latin typeface="Arial Nova"/>
                <a:ea typeface="+mn-lt"/>
                <a:cs typeface="+mn-lt"/>
              </a:rPr>
              <a:t>год</a:t>
            </a:r>
            <a:r>
              <a:rPr lang="en-US" sz="1600" i="1">
                <a:latin typeface="Arial Nova"/>
                <a:ea typeface="+mn-lt"/>
                <a:cs typeface="+mn-lt"/>
              </a:rPr>
              <a:t> </a:t>
            </a:r>
            <a:r>
              <a:rPr lang="en-US" sz="1600" i="1" err="1">
                <a:latin typeface="Arial Nova"/>
                <a:ea typeface="+mn-lt"/>
                <a:cs typeface="+mn-lt"/>
              </a:rPr>
              <a:t>выручка</a:t>
            </a:r>
            <a:r>
              <a:rPr lang="en-US" sz="1600" i="1">
                <a:latin typeface="Arial Nova"/>
                <a:ea typeface="+mn-lt"/>
                <a:cs typeface="+mn-lt"/>
              </a:rPr>
              <a:t> </a:t>
            </a:r>
            <a:r>
              <a:rPr lang="en-US" sz="1600" i="1" err="1">
                <a:latin typeface="Arial Nova"/>
                <a:ea typeface="+mn-lt"/>
                <a:cs typeface="+mn-lt"/>
              </a:rPr>
              <a:t>сегмента</a:t>
            </a:r>
            <a:r>
              <a:rPr lang="en-US" sz="1600" i="1">
                <a:latin typeface="Arial Nova"/>
                <a:ea typeface="+mn-lt"/>
                <a:cs typeface="+mn-lt"/>
              </a:rPr>
              <a:t> </a:t>
            </a:r>
            <a:r>
              <a:rPr lang="en-US" sz="1600" i="1" err="1">
                <a:latin typeface="Arial Nova"/>
                <a:ea typeface="+mn-lt"/>
                <a:cs typeface="+mn-lt"/>
              </a:rPr>
              <a:t>выросла</a:t>
            </a:r>
            <a:r>
              <a:rPr lang="en-US" sz="1600" i="1">
                <a:latin typeface="Arial Nova"/>
                <a:ea typeface="+mn-lt"/>
                <a:cs typeface="+mn-lt"/>
              </a:rPr>
              <a:t> </a:t>
            </a:r>
            <a:r>
              <a:rPr lang="en-US" sz="1600" i="1" err="1">
                <a:latin typeface="Arial Nova"/>
                <a:ea typeface="+mn-lt"/>
                <a:cs typeface="+mn-lt"/>
              </a:rPr>
              <a:t>на</a:t>
            </a:r>
            <a:r>
              <a:rPr lang="en-US" sz="1600" i="1">
                <a:latin typeface="Arial Nova"/>
                <a:ea typeface="+mn-lt"/>
                <a:cs typeface="+mn-lt"/>
              </a:rPr>
              <a:t> 21,4% </a:t>
            </a:r>
          </a:p>
          <a:p>
            <a:endParaRPr lang="en-US" sz="1600" i="1">
              <a:latin typeface="Arial Nova"/>
              <a:ea typeface="+mn-lt"/>
              <a:cs typeface="+mn-lt"/>
            </a:endParaRPr>
          </a:p>
          <a:p>
            <a:r>
              <a:rPr lang="en-US" sz="1600" i="1" err="1">
                <a:latin typeface="Arial Nova"/>
                <a:ea typeface="+mn-lt"/>
                <a:cs typeface="+mn-lt"/>
              </a:rPr>
              <a:t>Спрос</a:t>
            </a:r>
            <a:r>
              <a:rPr lang="en-US" sz="1600" i="1">
                <a:latin typeface="Arial Nova"/>
                <a:ea typeface="+mn-lt"/>
                <a:cs typeface="+mn-lt"/>
              </a:rPr>
              <a:t> </a:t>
            </a:r>
            <a:r>
              <a:rPr lang="en-US" sz="1600" i="1" err="1">
                <a:latin typeface="Arial Nova"/>
                <a:ea typeface="+mn-lt"/>
                <a:cs typeface="+mn-lt"/>
              </a:rPr>
              <a:t>на</a:t>
            </a:r>
            <a:r>
              <a:rPr lang="en-US" sz="1600" i="1">
                <a:latin typeface="Arial Nova"/>
                <a:ea typeface="+mn-lt"/>
                <a:cs typeface="+mn-lt"/>
              </a:rPr>
              <a:t> </a:t>
            </a:r>
            <a:r>
              <a:rPr lang="en-US" sz="1600" i="1" err="1">
                <a:latin typeface="Arial Nova"/>
                <a:ea typeface="+mn-lt"/>
                <a:cs typeface="+mn-lt"/>
              </a:rPr>
              <a:t>интеграцию</a:t>
            </a:r>
            <a:r>
              <a:rPr lang="en-US" sz="1600" i="1">
                <a:latin typeface="Arial Nova"/>
                <a:ea typeface="+mn-lt"/>
                <a:cs typeface="+mn-lt"/>
              </a:rPr>
              <a:t> </a:t>
            </a:r>
            <a:r>
              <a:rPr lang="en-US" sz="1600" i="1" err="1">
                <a:latin typeface="Arial Nova"/>
                <a:ea typeface="+mn-lt"/>
                <a:cs typeface="+mn-lt"/>
              </a:rPr>
              <a:t>вырос</a:t>
            </a:r>
            <a:r>
              <a:rPr lang="en-US" sz="1600" i="1">
                <a:latin typeface="Arial Nova"/>
                <a:ea typeface="+mn-lt"/>
                <a:cs typeface="+mn-lt"/>
              </a:rPr>
              <a:t> </a:t>
            </a:r>
            <a:r>
              <a:rPr lang="en-US" sz="1600" i="1" err="1">
                <a:latin typeface="Arial Nova"/>
                <a:ea typeface="+mn-lt"/>
                <a:cs typeface="+mn-lt"/>
              </a:rPr>
              <a:t>незначительно</a:t>
            </a:r>
            <a:r>
              <a:rPr lang="en-US" sz="1600" i="1">
                <a:latin typeface="Arial Nova"/>
                <a:ea typeface="+mn-lt"/>
                <a:cs typeface="+mn-lt"/>
              </a:rPr>
              <a:t>: </a:t>
            </a:r>
            <a:r>
              <a:rPr lang="en-US" sz="1600" i="1" err="1">
                <a:latin typeface="Arial Nova"/>
                <a:ea typeface="+mn-lt"/>
                <a:cs typeface="+mn-lt"/>
              </a:rPr>
              <a:t>всего</a:t>
            </a:r>
            <a:r>
              <a:rPr lang="en-US" sz="1600" i="1">
                <a:latin typeface="Arial Nova"/>
                <a:ea typeface="+mn-lt"/>
                <a:cs typeface="+mn-lt"/>
              </a:rPr>
              <a:t> </a:t>
            </a:r>
            <a:r>
              <a:rPr lang="en-US" sz="1600" i="1" err="1">
                <a:latin typeface="Arial Nova"/>
                <a:ea typeface="+mn-lt"/>
                <a:cs typeface="+mn-lt"/>
              </a:rPr>
              <a:t>на</a:t>
            </a:r>
            <a:r>
              <a:rPr lang="en-US" sz="1600" i="1">
                <a:latin typeface="Arial Nova"/>
                <a:ea typeface="+mn-lt"/>
                <a:cs typeface="+mn-lt"/>
              </a:rPr>
              <a:t> 10,81%</a:t>
            </a:r>
            <a:endParaRPr lang="en-US" sz="1600">
              <a:latin typeface="Arial Nova"/>
            </a:endParaRPr>
          </a:p>
        </p:txBody>
      </p:sp>
    </p:spTree>
    <p:extLst>
      <p:ext uri="{BB962C8B-B14F-4D97-AF65-F5344CB8AC3E}">
        <p14:creationId xmlns:p14="http://schemas.microsoft.com/office/powerpoint/2010/main" val="18138480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CC31A632-EE6D-292D-3DA9-F26D4B8782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20" t="50472" r="20309" b="1769"/>
          <a:stretch/>
        </p:blipFill>
        <p:spPr>
          <a:xfrm>
            <a:off x="16332" y="-3850"/>
            <a:ext cx="7317455" cy="13584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E76649-F6E7-6802-DF18-F8A90C6A0C6C}"/>
              </a:ext>
            </a:extLst>
          </p:cNvPr>
          <p:cNvSpPr txBox="1"/>
          <p:nvPr/>
        </p:nvSpPr>
        <p:spPr>
          <a:xfrm>
            <a:off x="515256" y="1446591"/>
            <a:ext cx="11161484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Verdana Pro"/>
              </a:rPr>
              <a:t>2019 - В </a:t>
            </a:r>
            <a:r>
              <a:rPr lang="en-US" err="1">
                <a:latin typeface="Verdana Pro"/>
              </a:rPr>
              <a:t>среднем</a:t>
            </a:r>
            <a:r>
              <a:rPr lang="en-US">
                <a:latin typeface="Verdana Pro"/>
              </a:rPr>
              <a:t>, 80% </a:t>
            </a:r>
            <a:r>
              <a:rPr lang="en-US" err="1">
                <a:latin typeface="Verdana Pro"/>
              </a:rPr>
              <a:t>довольны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текущей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системой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автоматизации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рабочих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процессов</a:t>
            </a:r>
            <a:endParaRPr lang="en-US">
              <a:latin typeface="Verdana Pro"/>
              <a:cs typeface="Calibri"/>
            </a:endParaRPr>
          </a:p>
          <a:p>
            <a:r>
              <a:rPr lang="en-US">
                <a:latin typeface="Verdana Pro"/>
              </a:rPr>
              <a:t>2020 - в </a:t>
            </a:r>
            <a:r>
              <a:rPr lang="en-US" err="1">
                <a:latin typeface="Verdana Pro"/>
              </a:rPr>
              <a:t>ближайший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год</a:t>
            </a:r>
            <a:r>
              <a:rPr lang="en-US">
                <a:latin typeface="Verdana Pro"/>
              </a:rPr>
              <a:t> </a:t>
            </a:r>
            <a:r>
              <a:rPr lang="en-US">
                <a:solidFill>
                  <a:schemeClr val="accent1"/>
                </a:solidFill>
                <a:latin typeface="Verdana Pro"/>
              </a:rPr>
              <a:t>41%</a:t>
            </a:r>
            <a:r>
              <a:rPr lang="en-US">
                <a:latin typeface="Verdana Pro"/>
              </a:rPr>
              <a:t> — </a:t>
            </a:r>
            <a:r>
              <a:rPr lang="en-US" err="1">
                <a:solidFill>
                  <a:schemeClr val="accent1"/>
                </a:solidFill>
                <a:latin typeface="Verdana Pro"/>
              </a:rPr>
              <a:t>проведут</a:t>
            </a:r>
            <a:r>
              <a:rPr lang="en-US">
                <a:solidFill>
                  <a:schemeClr val="accent1"/>
                </a:solidFill>
                <a:latin typeface="Verdana Pro"/>
              </a:rPr>
              <a:t> </a:t>
            </a:r>
            <a:r>
              <a:rPr lang="en-US" err="1">
                <a:solidFill>
                  <a:schemeClr val="accent1"/>
                </a:solidFill>
                <a:latin typeface="Verdana Pro"/>
              </a:rPr>
              <a:t>автоматизацию</a:t>
            </a:r>
            <a:r>
              <a:rPr lang="en-US">
                <a:latin typeface="Verdana Pro"/>
              </a:rPr>
              <a:t> HR-</a:t>
            </a:r>
            <a:r>
              <a:rPr lang="en-US" err="1">
                <a:latin typeface="Verdana Pro"/>
              </a:rPr>
              <a:t>бизнес</a:t>
            </a:r>
            <a:r>
              <a:rPr lang="en-US">
                <a:latin typeface="Verdana Pro"/>
              </a:rPr>
              <a:t>-</a:t>
            </a:r>
            <a:r>
              <a:rPr lang="en-US" err="1">
                <a:latin typeface="Verdana Pro"/>
              </a:rPr>
              <a:t>процессов</a:t>
            </a:r>
            <a:endParaRPr lang="en-US">
              <a:latin typeface="Verdana Pro"/>
              <a:cs typeface="Calibri"/>
            </a:endParaRPr>
          </a:p>
          <a:p>
            <a:endParaRPr lang="en-US">
              <a:latin typeface="Verdana Pro"/>
              <a:cs typeface="Calibri"/>
            </a:endParaRPr>
          </a:p>
          <a:p>
            <a:r>
              <a:rPr lang="en-US">
                <a:latin typeface="Verdana Pro"/>
              </a:rPr>
              <a:t>2021 -  </a:t>
            </a:r>
            <a:r>
              <a:rPr lang="en-US" err="1">
                <a:latin typeface="Verdana Pro"/>
              </a:rPr>
              <a:t>более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половины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опрошенных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компаний</a:t>
            </a:r>
            <a:r>
              <a:rPr lang="en-US">
                <a:latin typeface="Verdana Pro"/>
              </a:rPr>
              <a:t> (</a:t>
            </a:r>
            <a:r>
              <a:rPr lang="en-US">
                <a:solidFill>
                  <a:schemeClr val="accent1"/>
                </a:solidFill>
                <a:latin typeface="Verdana Pro"/>
              </a:rPr>
              <a:t>57%</a:t>
            </a:r>
            <a:r>
              <a:rPr lang="en-US">
                <a:latin typeface="Verdana Pro"/>
              </a:rPr>
              <a:t>) </a:t>
            </a:r>
            <a:r>
              <a:rPr lang="en-US" err="1">
                <a:solidFill>
                  <a:schemeClr val="accent1"/>
                </a:solidFill>
                <a:latin typeface="Verdana Pro"/>
              </a:rPr>
              <a:t>частично</a:t>
            </a:r>
            <a:r>
              <a:rPr lang="en-US">
                <a:solidFill>
                  <a:schemeClr val="accent1"/>
                </a:solidFill>
                <a:latin typeface="Verdana Pro"/>
              </a:rPr>
              <a:t> </a:t>
            </a:r>
            <a:r>
              <a:rPr lang="en-US" err="1">
                <a:solidFill>
                  <a:schemeClr val="accent1"/>
                </a:solidFill>
                <a:latin typeface="Verdana Pro"/>
              </a:rPr>
              <a:t>автоматизировали</a:t>
            </a:r>
            <a:r>
              <a:rPr lang="en-US">
                <a:latin typeface="Verdana Pro"/>
              </a:rPr>
              <a:t> HR-</a:t>
            </a:r>
            <a:r>
              <a:rPr lang="en-US" err="1">
                <a:latin typeface="Verdana Pro"/>
              </a:rPr>
              <a:t>процессы</a:t>
            </a:r>
            <a:r>
              <a:rPr lang="en-US">
                <a:latin typeface="Verdana Pro"/>
              </a:rPr>
              <a:t> и </a:t>
            </a:r>
            <a:r>
              <a:rPr lang="en-US" err="1">
                <a:latin typeface="Verdana Pro"/>
              </a:rPr>
              <a:t>по-прежнему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ведут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бумажное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кадровое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делопроизводство</a:t>
            </a:r>
            <a:r>
              <a:rPr lang="en-US">
                <a:latin typeface="Verdana Pro"/>
              </a:rPr>
              <a:t>, у </a:t>
            </a:r>
            <a:r>
              <a:rPr lang="en-US">
                <a:solidFill>
                  <a:schemeClr val="accent1"/>
                </a:solidFill>
                <a:latin typeface="Verdana Pro"/>
              </a:rPr>
              <a:t>28%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они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вообще</a:t>
            </a:r>
            <a:r>
              <a:rPr lang="en-US">
                <a:latin typeface="Verdana Pro"/>
              </a:rPr>
              <a:t> </a:t>
            </a:r>
            <a:r>
              <a:rPr lang="en-US" err="1">
                <a:solidFill>
                  <a:schemeClr val="accent1"/>
                </a:solidFill>
                <a:latin typeface="Verdana Pro"/>
              </a:rPr>
              <a:t>не</a:t>
            </a:r>
            <a:r>
              <a:rPr lang="en-US">
                <a:solidFill>
                  <a:schemeClr val="accent1"/>
                </a:solidFill>
                <a:latin typeface="Verdana Pro"/>
              </a:rPr>
              <a:t> </a:t>
            </a:r>
            <a:r>
              <a:rPr lang="en-US" err="1">
                <a:solidFill>
                  <a:schemeClr val="accent1"/>
                </a:solidFill>
                <a:latin typeface="Verdana Pro"/>
              </a:rPr>
              <a:t>автоматизированы</a:t>
            </a:r>
            <a:r>
              <a:rPr lang="en-US">
                <a:latin typeface="Verdana Pro"/>
              </a:rPr>
              <a:t>. </a:t>
            </a:r>
            <a:r>
              <a:rPr lang="en-US" err="1">
                <a:solidFill>
                  <a:schemeClr val="accent1"/>
                </a:solidFill>
                <a:latin typeface="Verdana Pro"/>
              </a:rPr>
              <a:t>Полная</a:t>
            </a:r>
            <a:r>
              <a:rPr lang="en-US">
                <a:solidFill>
                  <a:schemeClr val="accent1"/>
                </a:solidFill>
                <a:latin typeface="Verdana Pro"/>
              </a:rPr>
              <a:t> </a:t>
            </a:r>
            <a:r>
              <a:rPr lang="en-US" err="1">
                <a:solidFill>
                  <a:schemeClr val="accent1"/>
                </a:solidFill>
                <a:latin typeface="Verdana Pro"/>
              </a:rPr>
              <a:t>автоматизация</a:t>
            </a:r>
            <a:r>
              <a:rPr lang="en-US">
                <a:latin typeface="Verdana Pro"/>
              </a:rPr>
              <a:t> HR </a:t>
            </a:r>
            <a:r>
              <a:rPr lang="en-US" err="1">
                <a:latin typeface="Verdana Pro"/>
              </a:rPr>
              <a:t>наблюдается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лишь</a:t>
            </a:r>
            <a:r>
              <a:rPr lang="en-US">
                <a:latin typeface="Verdana Pro"/>
              </a:rPr>
              <a:t> у </a:t>
            </a:r>
            <a:r>
              <a:rPr lang="en-US">
                <a:solidFill>
                  <a:schemeClr val="accent1"/>
                </a:solidFill>
                <a:latin typeface="Verdana Pro"/>
              </a:rPr>
              <a:t>15%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компаний</a:t>
            </a:r>
            <a:endParaRPr lang="en-US">
              <a:latin typeface="Verdana Pro"/>
              <a:cs typeface="Calibri"/>
            </a:endParaRPr>
          </a:p>
          <a:p>
            <a:endParaRPr lang="en-US">
              <a:latin typeface="Verdana Pro"/>
              <a:cs typeface="Calibri"/>
            </a:endParaRPr>
          </a:p>
          <a:p>
            <a:r>
              <a:rPr lang="en-US">
                <a:latin typeface="Verdana Pro"/>
              </a:rPr>
              <a:t>2022 - </a:t>
            </a:r>
            <a:r>
              <a:rPr lang="en-US">
                <a:solidFill>
                  <a:schemeClr val="accent1"/>
                </a:solidFill>
                <a:latin typeface="Verdana Pro"/>
              </a:rPr>
              <a:t>31%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организаций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уже</a:t>
            </a:r>
            <a:r>
              <a:rPr lang="en-US">
                <a:latin typeface="Verdana Pro"/>
              </a:rPr>
              <a:t> </a:t>
            </a:r>
            <a:r>
              <a:rPr lang="en-US" err="1">
                <a:solidFill>
                  <a:schemeClr val="accent1"/>
                </a:solidFill>
                <a:latin typeface="Verdana Pro"/>
              </a:rPr>
              <a:t>полностью</a:t>
            </a:r>
            <a:r>
              <a:rPr lang="en-US">
                <a:solidFill>
                  <a:schemeClr val="accent1"/>
                </a:solidFill>
                <a:latin typeface="Verdana Pro"/>
              </a:rPr>
              <a:t> </a:t>
            </a:r>
            <a:r>
              <a:rPr lang="en-US" err="1">
                <a:solidFill>
                  <a:schemeClr val="accent1"/>
                </a:solidFill>
                <a:latin typeface="Verdana Pro"/>
              </a:rPr>
              <a:t>автоматизировали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по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крайней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мере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одну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функцию</a:t>
            </a:r>
            <a:r>
              <a:rPr lang="en-US">
                <a:latin typeface="Verdana Pro"/>
              </a:rPr>
              <a:t> и </a:t>
            </a:r>
            <a:r>
              <a:rPr lang="en-US" err="1">
                <a:latin typeface="Verdana Pro"/>
              </a:rPr>
              <a:t>еще</a:t>
            </a:r>
            <a:r>
              <a:rPr lang="en-US">
                <a:latin typeface="Verdana Pro"/>
              </a:rPr>
              <a:t> </a:t>
            </a:r>
            <a:r>
              <a:rPr lang="en-US">
                <a:solidFill>
                  <a:schemeClr val="accent1"/>
                </a:solidFill>
                <a:latin typeface="Verdana Pro"/>
              </a:rPr>
              <a:t>66%</a:t>
            </a:r>
            <a:r>
              <a:rPr lang="en-US">
                <a:latin typeface="Verdana Pro"/>
              </a:rPr>
              <a:t> — </a:t>
            </a:r>
            <a:r>
              <a:rPr lang="en-US" err="1">
                <a:solidFill>
                  <a:schemeClr val="accent1"/>
                </a:solidFill>
                <a:latin typeface="Verdana Pro"/>
              </a:rPr>
              <a:t>пилотируют</a:t>
            </a:r>
            <a:r>
              <a:rPr lang="en-US">
                <a:solidFill>
                  <a:schemeClr val="accent1"/>
                </a:solidFill>
                <a:latin typeface="Verdana Pro"/>
              </a:rPr>
              <a:t> </a:t>
            </a:r>
            <a:r>
              <a:rPr lang="en-US" err="1">
                <a:latin typeface="Verdana Pro"/>
              </a:rPr>
              <a:t>технологические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решения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для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будущего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использования</a:t>
            </a:r>
            <a:endParaRPr lang="en-US">
              <a:latin typeface="Verdana Pro"/>
              <a:cs typeface="Calibri"/>
            </a:endParaRPr>
          </a:p>
          <a:p>
            <a:endParaRPr lang="en-US">
              <a:latin typeface="Verdana Pro"/>
              <a:cs typeface="Calibri"/>
            </a:endParaRPr>
          </a:p>
          <a:p>
            <a:r>
              <a:rPr lang="en-US">
                <a:latin typeface="Verdana Pro"/>
              </a:rPr>
              <a:t>2023 - </a:t>
            </a:r>
            <a:r>
              <a:rPr lang="en-US" err="1">
                <a:latin typeface="Verdana Pro"/>
              </a:rPr>
              <a:t>каждая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третья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размещённая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вакансия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для</a:t>
            </a:r>
            <a:r>
              <a:rPr lang="en-US">
                <a:latin typeface="Verdana Pro"/>
              </a:rPr>
              <a:t> HR-</a:t>
            </a:r>
            <a:r>
              <a:rPr lang="en-US" err="1">
                <a:latin typeface="Verdana Pro"/>
              </a:rPr>
              <a:t>специалистов</a:t>
            </a:r>
            <a:r>
              <a:rPr lang="en-US">
                <a:latin typeface="Verdana Pro"/>
              </a:rPr>
              <a:t> - </a:t>
            </a:r>
            <a:r>
              <a:rPr lang="en-US" err="1">
                <a:latin typeface="Verdana Pro"/>
              </a:rPr>
              <a:t>это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запрос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на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экспертов</a:t>
            </a:r>
            <a:r>
              <a:rPr lang="en-US">
                <a:latin typeface="Verdana Pro"/>
              </a:rPr>
              <a:t> с </a:t>
            </a:r>
            <a:r>
              <a:rPr lang="en-US" err="1">
                <a:latin typeface="Verdana Pro"/>
              </a:rPr>
              <a:t>навыками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работы</a:t>
            </a:r>
            <a:r>
              <a:rPr lang="en-US">
                <a:latin typeface="Verdana Pro"/>
              </a:rPr>
              <a:t> в </a:t>
            </a:r>
            <a:r>
              <a:rPr lang="en-US" err="1">
                <a:latin typeface="Verdana Pro"/>
              </a:rPr>
              <a:t>автоматизированных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системах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по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подбору</a:t>
            </a:r>
            <a:r>
              <a:rPr lang="en-US">
                <a:latin typeface="Verdana Pro"/>
              </a:rPr>
              <a:t> и </a:t>
            </a:r>
            <a:r>
              <a:rPr lang="en-US" err="1">
                <a:latin typeface="Verdana Pro"/>
              </a:rPr>
              <a:t>управлению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персоналом</a:t>
            </a:r>
            <a:r>
              <a:rPr lang="en-US">
                <a:latin typeface="Verdana Pro"/>
              </a:rPr>
              <a:t>. </a:t>
            </a:r>
            <a:r>
              <a:rPr lang="en-US" err="1">
                <a:latin typeface="Verdana Pro"/>
              </a:rPr>
              <a:t>Количество</a:t>
            </a:r>
            <a:r>
              <a:rPr lang="en-US">
                <a:latin typeface="Verdana Pro"/>
              </a:rPr>
              <a:t> </a:t>
            </a:r>
            <a:r>
              <a:rPr lang="en-US" err="1">
                <a:latin typeface="Verdana Pro"/>
              </a:rPr>
              <a:t>таких</a:t>
            </a:r>
            <a:r>
              <a:rPr lang="en-US">
                <a:latin typeface="Verdana Pro"/>
              </a:rPr>
              <a:t> </a:t>
            </a:r>
            <a:r>
              <a:rPr lang="en-US" err="1">
                <a:solidFill>
                  <a:schemeClr val="accent1"/>
                </a:solidFill>
                <a:latin typeface="Verdana Pro"/>
              </a:rPr>
              <a:t>запросов</a:t>
            </a:r>
            <a:r>
              <a:rPr lang="en-US">
                <a:solidFill>
                  <a:schemeClr val="accent1"/>
                </a:solidFill>
                <a:latin typeface="Verdana Pro"/>
              </a:rPr>
              <a:t> </a:t>
            </a:r>
            <a:r>
              <a:rPr lang="en-US" err="1">
                <a:latin typeface="Verdana Pro"/>
              </a:rPr>
              <a:t>на</a:t>
            </a:r>
            <a:r>
              <a:rPr lang="en-US">
                <a:latin typeface="Verdana Pro"/>
              </a:rPr>
              <a:t> </a:t>
            </a:r>
            <a:r>
              <a:rPr lang="en-US">
                <a:solidFill>
                  <a:schemeClr val="accent1"/>
                </a:solidFill>
                <a:latin typeface="Verdana Pro"/>
              </a:rPr>
              <a:t>70% </a:t>
            </a:r>
            <a:r>
              <a:rPr lang="en-US" err="1">
                <a:solidFill>
                  <a:schemeClr val="accent1"/>
                </a:solidFill>
                <a:latin typeface="Verdana Pro"/>
              </a:rPr>
              <a:t>больше</a:t>
            </a:r>
            <a:r>
              <a:rPr lang="en-US">
                <a:solidFill>
                  <a:schemeClr val="accent1"/>
                </a:solidFill>
                <a:latin typeface="Verdana Pro"/>
              </a:rPr>
              <a:t>, </a:t>
            </a:r>
            <a:r>
              <a:rPr lang="en-US" err="1">
                <a:solidFill>
                  <a:schemeClr val="accent1"/>
                </a:solidFill>
                <a:latin typeface="Verdana Pro"/>
              </a:rPr>
              <a:t>чем</a:t>
            </a:r>
            <a:r>
              <a:rPr lang="en-US">
                <a:solidFill>
                  <a:schemeClr val="accent1"/>
                </a:solidFill>
                <a:latin typeface="Verdana Pro"/>
              </a:rPr>
              <a:t> в 2022 </a:t>
            </a:r>
            <a:r>
              <a:rPr lang="en-US" err="1">
                <a:solidFill>
                  <a:schemeClr val="accent1"/>
                </a:solidFill>
                <a:latin typeface="Verdana Pro"/>
              </a:rPr>
              <a:t>году</a:t>
            </a:r>
            <a:endParaRPr lang="en-US">
              <a:solidFill>
                <a:schemeClr val="accent1"/>
              </a:solidFill>
              <a:latin typeface="Verdana Pro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194712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Красочность, размытие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AA6E2C15-6DD2-D4AA-5433-9CFE529B1C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21" t="50316" r="27813" b="1582"/>
          <a:stretch/>
        </p:blipFill>
        <p:spPr>
          <a:xfrm rot="16200000">
            <a:off x="-2721571" y="2717074"/>
            <a:ext cx="6804882" cy="13681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79AF59-C0D6-A98E-CB8C-26D1D0EE7FB5}"/>
              </a:ext>
            </a:extLst>
          </p:cNvPr>
          <p:cNvSpPr txBox="1"/>
          <p:nvPr/>
        </p:nvSpPr>
        <p:spPr>
          <a:xfrm>
            <a:off x="1670344" y="1413315"/>
            <a:ext cx="10034626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i="1">
              <a:latin typeface="Arial Nova"/>
              <a:cs typeface="Calibri"/>
            </a:endParaRPr>
          </a:p>
          <a:p>
            <a:r>
              <a:rPr lang="en-US" i="1" dirty="0">
                <a:latin typeface="Arial Nova"/>
                <a:cs typeface="Calibri"/>
              </a:rPr>
              <a:t>CAC (</a:t>
            </a:r>
            <a:r>
              <a:rPr lang="en-US" i="1" dirty="0" err="1">
                <a:latin typeface="Arial Nova"/>
                <a:cs typeface="Calibri"/>
              </a:rPr>
              <a:t>стоимость</a:t>
            </a:r>
            <a:r>
              <a:rPr lang="en-US" i="1" dirty="0">
                <a:latin typeface="Arial Nova"/>
                <a:cs typeface="Calibri"/>
              </a:rPr>
              <a:t> </a:t>
            </a:r>
            <a:r>
              <a:rPr lang="en-US" i="1" dirty="0" err="1">
                <a:latin typeface="Arial Nova"/>
                <a:cs typeface="Calibri"/>
              </a:rPr>
              <a:t>привлечения</a:t>
            </a:r>
            <a:r>
              <a:rPr lang="en-US" i="1" dirty="0">
                <a:latin typeface="Arial Nova"/>
                <a:cs typeface="Calibri"/>
              </a:rPr>
              <a:t> </a:t>
            </a:r>
            <a:r>
              <a:rPr lang="en-US" i="1" dirty="0" err="1">
                <a:latin typeface="Arial Nova"/>
                <a:cs typeface="Calibri"/>
              </a:rPr>
              <a:t>клиента</a:t>
            </a:r>
            <a:r>
              <a:rPr lang="en-US" i="1" dirty="0">
                <a:latin typeface="Arial Nova"/>
                <a:cs typeface="Calibri"/>
              </a:rPr>
              <a:t>) = СРА (</a:t>
            </a:r>
            <a:r>
              <a:rPr lang="en-US" i="1" dirty="0" err="1">
                <a:latin typeface="Arial Nova"/>
                <a:cs typeface="Calibri"/>
              </a:rPr>
              <a:t>стоимость</a:t>
            </a:r>
            <a:r>
              <a:rPr lang="en-US" i="1" dirty="0">
                <a:latin typeface="Arial Nova"/>
                <a:cs typeface="Calibri"/>
              </a:rPr>
              <a:t> </a:t>
            </a:r>
            <a:r>
              <a:rPr lang="en-US" i="1" dirty="0" err="1">
                <a:latin typeface="Arial Nova"/>
                <a:cs typeface="Calibri"/>
              </a:rPr>
              <a:t>установки</a:t>
            </a:r>
            <a:r>
              <a:rPr lang="en-US" i="1" dirty="0">
                <a:latin typeface="Arial Nova"/>
                <a:cs typeface="Calibri"/>
              </a:rPr>
              <a:t> ПО)/С1 (</a:t>
            </a:r>
            <a:r>
              <a:rPr lang="en-US" i="1" dirty="0" err="1">
                <a:latin typeface="Arial Nova"/>
                <a:cs typeface="Calibri"/>
              </a:rPr>
              <a:t>конверсия</a:t>
            </a:r>
            <a:r>
              <a:rPr lang="en-US" i="1" dirty="0">
                <a:latin typeface="Arial Nova"/>
                <a:cs typeface="Calibri"/>
              </a:rPr>
              <a:t> в </a:t>
            </a:r>
            <a:r>
              <a:rPr lang="en-US" i="1" dirty="0" err="1">
                <a:latin typeface="Arial Nova"/>
                <a:cs typeface="Calibri"/>
              </a:rPr>
              <a:t>первую</a:t>
            </a:r>
            <a:r>
              <a:rPr lang="en-US" i="1" dirty="0">
                <a:latin typeface="Arial Nova"/>
                <a:cs typeface="Calibri"/>
              </a:rPr>
              <a:t> </a:t>
            </a:r>
            <a:r>
              <a:rPr lang="en-US" i="1" dirty="0" err="1">
                <a:latin typeface="Arial Nova"/>
                <a:cs typeface="Calibri"/>
              </a:rPr>
              <a:t>покупку</a:t>
            </a:r>
            <a:r>
              <a:rPr lang="en-US" i="1" dirty="0">
                <a:latin typeface="Arial Nova"/>
                <a:cs typeface="Calibri"/>
              </a:rPr>
              <a:t>)</a:t>
            </a:r>
          </a:p>
          <a:p>
            <a:r>
              <a:rPr lang="en-US" i="1">
                <a:latin typeface="Arial Nova"/>
                <a:cs typeface="Calibri"/>
              </a:rPr>
              <a:t>С1 (</a:t>
            </a:r>
            <a:r>
              <a:rPr lang="en-US" i="1" err="1">
                <a:latin typeface="Arial Nova"/>
                <a:cs typeface="Calibri"/>
              </a:rPr>
              <a:t>конверсия</a:t>
            </a:r>
            <a:r>
              <a:rPr lang="en-US" i="1">
                <a:latin typeface="Arial Nova"/>
                <a:cs typeface="Calibri"/>
              </a:rPr>
              <a:t> в </a:t>
            </a:r>
            <a:r>
              <a:rPr lang="en-US" i="1" err="1">
                <a:latin typeface="Arial Nova"/>
                <a:cs typeface="Calibri"/>
              </a:rPr>
              <a:t>первую</a:t>
            </a:r>
            <a:r>
              <a:rPr lang="en-US" i="1" dirty="0">
                <a:latin typeface="Arial Nova"/>
                <a:cs typeface="Calibri"/>
              </a:rPr>
              <a:t> </a:t>
            </a:r>
            <a:r>
              <a:rPr lang="en-US" i="1" err="1">
                <a:latin typeface="Arial Nova"/>
                <a:cs typeface="Calibri"/>
              </a:rPr>
              <a:t>покупку</a:t>
            </a:r>
            <a:r>
              <a:rPr lang="en-US" i="1">
                <a:latin typeface="Arial Nova"/>
                <a:cs typeface="Calibri"/>
              </a:rPr>
              <a:t>) = buyers/users</a:t>
            </a:r>
          </a:p>
          <a:p>
            <a:r>
              <a:rPr lang="en-US" i="1" dirty="0">
                <a:latin typeface="Arial Nova"/>
                <a:cs typeface="Calibri"/>
              </a:rPr>
              <a:t>CLTV (</a:t>
            </a:r>
            <a:r>
              <a:rPr lang="en-US" i="1" dirty="0" err="1">
                <a:latin typeface="Arial Nova"/>
                <a:cs typeface="Calibri"/>
              </a:rPr>
              <a:t>прибыль</a:t>
            </a:r>
            <a:r>
              <a:rPr lang="en-US" i="1" dirty="0">
                <a:latin typeface="Arial Nova"/>
                <a:cs typeface="Calibri"/>
              </a:rPr>
              <a:t> с </a:t>
            </a:r>
            <a:r>
              <a:rPr lang="en-US" i="1" dirty="0" err="1">
                <a:latin typeface="Arial Nova"/>
                <a:cs typeface="Calibri"/>
              </a:rPr>
              <a:t>клиента</a:t>
            </a:r>
            <a:r>
              <a:rPr lang="en-US" i="1" dirty="0">
                <a:latin typeface="Arial Nova"/>
                <a:cs typeface="Calibri"/>
              </a:rPr>
              <a:t>) = (AOV(</a:t>
            </a:r>
            <a:r>
              <a:rPr lang="en-US" i="1" dirty="0" err="1">
                <a:latin typeface="Arial Nova"/>
                <a:cs typeface="Calibri"/>
              </a:rPr>
              <a:t>средний</a:t>
            </a:r>
            <a:r>
              <a:rPr lang="en-US" i="1" dirty="0">
                <a:latin typeface="Arial Nova"/>
                <a:cs typeface="Calibri"/>
              </a:rPr>
              <a:t> </a:t>
            </a:r>
            <a:r>
              <a:rPr lang="en-US" i="1" dirty="0" err="1">
                <a:latin typeface="Arial Nova"/>
                <a:cs typeface="Calibri"/>
              </a:rPr>
              <a:t>чек</a:t>
            </a:r>
            <a:r>
              <a:rPr lang="en-US" i="1" dirty="0">
                <a:latin typeface="Arial Nova"/>
                <a:cs typeface="Calibri"/>
              </a:rPr>
              <a:t>)-COGS(</a:t>
            </a:r>
            <a:r>
              <a:rPr lang="en-US" i="1" dirty="0" err="1">
                <a:latin typeface="Arial Nova"/>
                <a:cs typeface="Calibri"/>
              </a:rPr>
              <a:t>себестоимость</a:t>
            </a:r>
            <a:r>
              <a:rPr lang="en-US" i="1" dirty="0">
                <a:latin typeface="Arial Nova"/>
                <a:cs typeface="Calibri"/>
              </a:rPr>
              <a:t>))*APC(</a:t>
            </a:r>
            <a:r>
              <a:rPr lang="en-US" i="1" dirty="0" err="1">
                <a:latin typeface="Arial Nova"/>
                <a:cs typeface="Calibri"/>
              </a:rPr>
              <a:t>среднее</a:t>
            </a:r>
            <a:r>
              <a:rPr lang="en-US" i="1" dirty="0">
                <a:latin typeface="Arial Nova"/>
                <a:cs typeface="Calibri"/>
              </a:rPr>
              <a:t> </a:t>
            </a:r>
            <a:r>
              <a:rPr lang="en-US" i="1" dirty="0" err="1">
                <a:latin typeface="Arial Nova"/>
                <a:cs typeface="Calibri"/>
              </a:rPr>
              <a:t>число</a:t>
            </a:r>
            <a:r>
              <a:rPr lang="en-US" i="1" dirty="0">
                <a:latin typeface="Arial Nova"/>
                <a:cs typeface="Calibri"/>
              </a:rPr>
              <a:t> </a:t>
            </a:r>
            <a:r>
              <a:rPr lang="en-US" i="1" dirty="0" err="1">
                <a:latin typeface="Arial Nova"/>
                <a:cs typeface="Calibri"/>
              </a:rPr>
              <a:t>сделок</a:t>
            </a:r>
            <a:r>
              <a:rPr lang="en-US" i="1" dirty="0">
                <a:latin typeface="Arial Nova"/>
                <a:cs typeface="Calibri"/>
              </a:rPr>
              <a:t>)</a:t>
            </a:r>
          </a:p>
          <a:p>
            <a:endParaRPr lang="en-US" i="1" dirty="0">
              <a:latin typeface="Arial Nova"/>
              <a:cs typeface="Calibri"/>
            </a:endParaRPr>
          </a:p>
          <a:p>
            <a:r>
              <a:rPr lang="en-US" i="1" dirty="0">
                <a:latin typeface="Arial Nova"/>
                <a:cs typeface="Calibri"/>
              </a:rPr>
              <a:t>C1 = 3/100+100+100= 3/300= 0,01 </a:t>
            </a:r>
          </a:p>
          <a:p>
            <a:endParaRPr lang="en-US" i="1" dirty="0">
              <a:latin typeface="Arial Nova"/>
              <a:cs typeface="Calibri"/>
            </a:endParaRPr>
          </a:p>
          <a:p>
            <a:r>
              <a:rPr lang="en-US" i="1" dirty="0">
                <a:latin typeface="Arial Nova"/>
                <a:cs typeface="Calibri"/>
              </a:rPr>
              <a:t>САС = 88/0,01 = 8800</a:t>
            </a:r>
          </a:p>
          <a:p>
            <a:endParaRPr lang="en-US" i="1" dirty="0">
              <a:latin typeface="Arial Nova"/>
              <a:cs typeface="Calibri"/>
            </a:endParaRPr>
          </a:p>
          <a:p>
            <a:r>
              <a:rPr lang="en-US" i="1" dirty="0">
                <a:latin typeface="Arial Nova"/>
                <a:cs typeface="Calibri"/>
              </a:rPr>
              <a:t>CLTV= (81088 (</a:t>
            </a:r>
            <a:r>
              <a:rPr lang="en-US" i="1" dirty="0" err="1">
                <a:latin typeface="Arial Nova"/>
                <a:cs typeface="Calibri"/>
              </a:rPr>
              <a:t>средний</a:t>
            </a:r>
            <a:r>
              <a:rPr lang="en-US" i="1" dirty="0">
                <a:latin typeface="Arial Nova"/>
                <a:cs typeface="Calibri"/>
              </a:rPr>
              <a:t> </a:t>
            </a:r>
            <a:r>
              <a:rPr lang="en-US" i="1" dirty="0" err="1">
                <a:latin typeface="Arial Nova"/>
                <a:cs typeface="Calibri"/>
              </a:rPr>
              <a:t>на</a:t>
            </a:r>
            <a:r>
              <a:rPr lang="en-US" i="1" dirty="0">
                <a:latin typeface="Arial Nova"/>
                <a:cs typeface="Calibri"/>
              </a:rPr>
              <a:t> 1 buyer)-80%)*7= 113523</a:t>
            </a:r>
          </a:p>
          <a:p>
            <a:endParaRPr lang="en-US" i="1" dirty="0">
              <a:latin typeface="Arial Nova"/>
              <a:cs typeface="Calibri"/>
            </a:endParaRPr>
          </a:p>
          <a:p>
            <a:r>
              <a:rPr lang="en-US" i="1" dirty="0">
                <a:latin typeface="Arial Nova"/>
                <a:cs typeface="Calibri"/>
              </a:rPr>
              <a:t>Profit = 113523&gt;3*8800 (</a:t>
            </a:r>
            <a:r>
              <a:rPr lang="en-US" i="1" dirty="0" err="1">
                <a:latin typeface="Arial Nova"/>
                <a:cs typeface="Calibri"/>
              </a:rPr>
              <a:t>поздравляю</a:t>
            </a:r>
            <a:r>
              <a:rPr lang="en-US" i="1" dirty="0">
                <a:latin typeface="Arial Nova"/>
                <a:cs typeface="Calibri"/>
              </a:rPr>
              <a:t>, </a:t>
            </a:r>
            <a:r>
              <a:rPr lang="en-US" i="1" dirty="0" err="1">
                <a:latin typeface="Arial Nova"/>
                <a:cs typeface="Calibri"/>
              </a:rPr>
              <a:t>может</a:t>
            </a:r>
            <a:r>
              <a:rPr lang="en-US" i="1" dirty="0">
                <a:latin typeface="Arial Nova"/>
                <a:cs typeface="Calibri"/>
              </a:rPr>
              <a:t> </a:t>
            </a:r>
            <a:r>
              <a:rPr lang="en-US" i="1" dirty="0" err="1">
                <a:latin typeface="Arial Nova"/>
                <a:cs typeface="Calibri"/>
              </a:rPr>
              <a:t>быть</a:t>
            </a:r>
            <a:r>
              <a:rPr lang="en-US" i="1" dirty="0">
                <a:latin typeface="Arial Nova"/>
                <a:cs typeface="Calibri"/>
              </a:rPr>
              <a:t> </a:t>
            </a:r>
            <a:r>
              <a:rPr lang="en-US" i="1" dirty="0" err="1">
                <a:latin typeface="Arial Nova"/>
                <a:cs typeface="Calibri"/>
              </a:rPr>
              <a:t>масштабирован</a:t>
            </a:r>
            <a:r>
              <a:rPr lang="en-US" i="1" dirty="0">
                <a:latin typeface="Arial Nova"/>
                <a:cs typeface="Calibri"/>
              </a:rPr>
              <a:t>!)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D087EC-1341-66BC-2AEE-C0B9B0EBD300}"/>
              </a:ext>
            </a:extLst>
          </p:cNvPr>
          <p:cNvSpPr txBox="1"/>
          <p:nvPr/>
        </p:nvSpPr>
        <p:spPr>
          <a:xfrm>
            <a:off x="4955309" y="267854"/>
            <a:ext cx="319328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i="1" dirty="0">
                <a:latin typeface="Arial Nova"/>
              </a:rPr>
              <a:t>Unit-</a:t>
            </a:r>
            <a:r>
              <a:rPr lang="en-US" sz="2400" i="1" dirty="0" err="1">
                <a:latin typeface="Arial Nova"/>
              </a:rPr>
              <a:t>экономика</a:t>
            </a:r>
          </a:p>
        </p:txBody>
      </p:sp>
    </p:spTree>
    <p:extLst>
      <p:ext uri="{BB962C8B-B14F-4D97-AF65-F5344CB8AC3E}">
        <p14:creationId xmlns:p14="http://schemas.microsoft.com/office/powerpoint/2010/main" val="9749734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51B1E4-F5B7-385F-D7BE-33BE3020C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0"/>
            <a:ext cx="12192000" cy="692077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24B3617-2461-3F95-7F0A-871A0EE78B51}"/>
              </a:ext>
            </a:extLst>
          </p:cNvPr>
          <p:cNvSpPr/>
          <p:nvPr/>
        </p:nvSpPr>
        <p:spPr>
          <a:xfrm>
            <a:off x="4422097" y="124917"/>
            <a:ext cx="3485213" cy="5371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5498CA-3F2D-05AE-18B5-BA4428D3D3C0}"/>
              </a:ext>
            </a:extLst>
          </p:cNvPr>
          <p:cNvSpPr txBox="1"/>
          <p:nvPr/>
        </p:nvSpPr>
        <p:spPr>
          <a:xfrm>
            <a:off x="4505604" y="167920"/>
            <a:ext cx="319328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i="1" dirty="0" err="1">
                <a:latin typeface="Arial Nova"/>
              </a:rPr>
              <a:t>Бизнес-модель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FAFBA8-485C-FD16-E096-4D41D28F3287}"/>
              </a:ext>
            </a:extLst>
          </p:cNvPr>
          <p:cNvSpPr txBox="1"/>
          <p:nvPr/>
        </p:nvSpPr>
        <p:spPr>
          <a:xfrm>
            <a:off x="749508" y="1324130"/>
            <a:ext cx="1861278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Calibri"/>
              <a:buChar char="-"/>
            </a:pPr>
            <a:r>
              <a:rPr lang="en-US" sz="1400" i="1" err="1">
                <a:latin typeface="Arial"/>
                <a:cs typeface="Times New Roman"/>
              </a:rPr>
              <a:t>ИПМЭиТ</a:t>
            </a:r>
            <a:r>
              <a:rPr lang="en-US" sz="1400" i="1" dirty="0">
                <a:latin typeface="Arial"/>
                <a:cs typeface="Times New Roman"/>
              </a:rPr>
              <a:t> </a:t>
            </a:r>
            <a:r>
              <a:rPr lang="en-US" sz="1400" i="1" err="1">
                <a:latin typeface="Arial"/>
                <a:cs typeface="Times New Roman"/>
              </a:rPr>
              <a:t>СПбПУ</a:t>
            </a:r>
            <a:endParaRPr lang="en-US" sz="1400" i="1">
              <a:latin typeface="Arial"/>
              <a:cs typeface="Calibri" panose="020F0502020204030204"/>
            </a:endParaRPr>
          </a:p>
          <a:p>
            <a:pPr marL="171450" indent="-171450">
              <a:buFont typeface="Calibri"/>
              <a:buChar char="-"/>
            </a:pPr>
            <a:r>
              <a:rPr lang="en-US" sz="1400" i="1" dirty="0">
                <a:latin typeface="Arial"/>
                <a:cs typeface="Times New Roman"/>
              </a:rPr>
              <a:t>IT-</a:t>
            </a:r>
            <a:r>
              <a:rPr lang="en-US" sz="1400" i="1" err="1">
                <a:latin typeface="Arial"/>
                <a:cs typeface="Times New Roman"/>
              </a:rPr>
              <a:t>компании</a:t>
            </a:r>
            <a:endParaRPr lang="en-US" sz="1400" i="1">
              <a:latin typeface="Arial"/>
              <a:cs typeface="Calibri" panose="020F0502020204030204"/>
            </a:endParaRPr>
          </a:p>
          <a:p>
            <a:pPr marL="171450" indent="-171450">
              <a:buFont typeface="Calibri"/>
              <a:buChar char="-"/>
            </a:pPr>
            <a:r>
              <a:rPr lang="en-US" sz="1400" i="1" err="1">
                <a:latin typeface="Arial"/>
                <a:cs typeface="Times New Roman"/>
              </a:rPr>
              <a:t>Инвесторы</a:t>
            </a:r>
            <a:endParaRPr lang="en-US" sz="1400" i="1">
              <a:latin typeface="Arial"/>
              <a:cs typeface="Calibri" panose="020F0502020204030204"/>
            </a:endParaRPr>
          </a:p>
          <a:p>
            <a:pPr marL="171450" indent="-171450">
              <a:buFont typeface="Calibri"/>
              <a:buChar char="-"/>
            </a:pPr>
            <a:r>
              <a:rPr lang="en-US" sz="1400" i="1" dirty="0">
                <a:latin typeface="Arial"/>
                <a:cs typeface="Times New Roman"/>
              </a:rPr>
              <a:t>HR-</a:t>
            </a:r>
            <a:r>
              <a:rPr lang="en-US" sz="1400" i="1" err="1">
                <a:latin typeface="Arial"/>
                <a:cs typeface="Times New Roman"/>
              </a:rPr>
              <a:t>консультанты</a:t>
            </a:r>
            <a:endParaRPr lang="en-US" sz="1400" i="1">
              <a:latin typeface="Arial"/>
              <a:cs typeface="Calibri" panose="020F0502020204030204"/>
            </a:endParaRPr>
          </a:p>
          <a:p>
            <a:pPr marL="171450" indent="-171450">
              <a:buFont typeface="Calibri"/>
              <a:buChar char="-"/>
            </a:pPr>
            <a:r>
              <a:rPr lang="en-US" sz="1400" i="1" err="1">
                <a:latin typeface="Arial"/>
                <a:cs typeface="Times New Roman"/>
              </a:rPr>
              <a:t>Тренинговые</a:t>
            </a:r>
            <a:r>
              <a:rPr lang="en-US" sz="1400" i="1" dirty="0">
                <a:latin typeface="Arial"/>
                <a:cs typeface="Times New Roman"/>
              </a:rPr>
              <a:t> </a:t>
            </a:r>
            <a:r>
              <a:rPr lang="en-US" sz="1400" i="1" err="1">
                <a:latin typeface="Arial"/>
                <a:cs typeface="Times New Roman"/>
              </a:rPr>
              <a:t>компании</a:t>
            </a:r>
            <a:endParaRPr lang="en-US" sz="1400" i="1">
              <a:latin typeface="Arial"/>
              <a:cs typeface="Calibri" panose="020F050202020403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EE4F86-ECFD-B1D0-A35B-09E6878C6F78}"/>
              </a:ext>
            </a:extLst>
          </p:cNvPr>
          <p:cNvSpPr txBox="1"/>
          <p:nvPr/>
        </p:nvSpPr>
        <p:spPr>
          <a:xfrm>
            <a:off x="2998032" y="1636424"/>
            <a:ext cx="186127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i="1" err="1">
                <a:latin typeface="Arial"/>
                <a:cs typeface="Times New Roman"/>
              </a:rPr>
              <a:t>Разработка</a:t>
            </a:r>
            <a:r>
              <a:rPr lang="en-US" sz="1400" i="1" dirty="0">
                <a:latin typeface="Arial"/>
                <a:cs typeface="Times New Roman"/>
              </a:rPr>
              <a:t> </a:t>
            </a:r>
            <a:r>
              <a:rPr lang="en-US" sz="1400" i="1" err="1">
                <a:latin typeface="Arial"/>
                <a:cs typeface="Times New Roman"/>
              </a:rPr>
              <a:t>сервиса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BC3005-4311-1CEB-2FD9-98F0E22A3D88}"/>
              </a:ext>
            </a:extLst>
          </p:cNvPr>
          <p:cNvSpPr txBox="1"/>
          <p:nvPr/>
        </p:nvSpPr>
        <p:spPr>
          <a:xfrm>
            <a:off x="2948064" y="3210392"/>
            <a:ext cx="1861278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Calibri"/>
              <a:buChar char="-"/>
            </a:pPr>
            <a:r>
              <a:rPr lang="en-US" sz="1400" i="1" dirty="0" err="1">
                <a:latin typeface="Arial"/>
                <a:cs typeface="Times New Roman"/>
              </a:rPr>
              <a:t>Время</a:t>
            </a:r>
          </a:p>
          <a:p>
            <a:pPr marL="171450" indent="-171450">
              <a:buFont typeface="Calibri"/>
              <a:buChar char="-"/>
            </a:pPr>
            <a:r>
              <a:rPr lang="en-US" sz="1400" i="1" dirty="0" err="1">
                <a:latin typeface="Arial"/>
                <a:cs typeface="Times New Roman"/>
              </a:rPr>
              <a:t>Экспертное</a:t>
            </a:r>
            <a:r>
              <a:rPr lang="en-US" sz="1400" i="1" dirty="0">
                <a:latin typeface="Arial"/>
                <a:cs typeface="Times New Roman"/>
              </a:rPr>
              <a:t> </a:t>
            </a:r>
            <a:r>
              <a:rPr lang="en-US" sz="1400" i="1" dirty="0" err="1">
                <a:latin typeface="Arial"/>
                <a:cs typeface="Times New Roman"/>
              </a:rPr>
              <a:t>мнение</a:t>
            </a:r>
          </a:p>
          <a:p>
            <a:pPr marL="171450" indent="-171450">
              <a:buFont typeface="Calibri"/>
              <a:buChar char="-"/>
            </a:pPr>
            <a:r>
              <a:rPr lang="en-US" sz="1400" i="1" dirty="0" err="1">
                <a:latin typeface="Arial"/>
                <a:cs typeface="Times New Roman"/>
              </a:rPr>
              <a:t>Информация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10BE77-B686-29AD-DB34-47488C60B885}"/>
              </a:ext>
            </a:extLst>
          </p:cNvPr>
          <p:cNvSpPr txBox="1"/>
          <p:nvPr/>
        </p:nvSpPr>
        <p:spPr>
          <a:xfrm>
            <a:off x="5084164" y="1211704"/>
            <a:ext cx="2023671" cy="35394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i="1" dirty="0">
                <a:latin typeface="Arial"/>
                <a:cs typeface="Arial"/>
              </a:rPr>
              <a:t>HUMASTER – </a:t>
            </a:r>
            <a:r>
              <a:rPr lang="en-US" sz="1400" i="1" dirty="0" err="1">
                <a:latin typeface="Arial"/>
                <a:cs typeface="Arial"/>
              </a:rPr>
              <a:t>сервис</a:t>
            </a:r>
            <a:r>
              <a:rPr lang="en-US" sz="1400" i="1" dirty="0">
                <a:latin typeface="Arial"/>
                <a:cs typeface="Arial"/>
              </a:rPr>
              <a:t>, </a:t>
            </a:r>
            <a:r>
              <a:rPr lang="en-US" sz="1400" i="1" dirty="0" err="1">
                <a:latin typeface="Arial"/>
                <a:cs typeface="Arial"/>
              </a:rPr>
              <a:t>автоматизирующий</a:t>
            </a:r>
            <a:r>
              <a:rPr lang="en-US" sz="1400" i="1" dirty="0">
                <a:latin typeface="Arial"/>
                <a:cs typeface="Arial"/>
              </a:rPr>
              <a:t> </a:t>
            </a:r>
            <a:r>
              <a:rPr lang="en-US" sz="1400" i="1" dirty="0" err="1">
                <a:latin typeface="Arial"/>
                <a:cs typeface="Arial"/>
              </a:rPr>
              <a:t>внутреннюю</a:t>
            </a:r>
            <a:r>
              <a:rPr lang="en-US" sz="1400" i="1" dirty="0">
                <a:latin typeface="Arial"/>
                <a:cs typeface="Arial"/>
              </a:rPr>
              <a:t> </a:t>
            </a:r>
            <a:r>
              <a:rPr lang="en-US" sz="1400" i="1" dirty="0" err="1">
                <a:latin typeface="Arial"/>
                <a:cs typeface="Arial"/>
              </a:rPr>
              <a:t>коммуникацию</a:t>
            </a:r>
            <a:r>
              <a:rPr lang="en-US" sz="1400" i="1" dirty="0">
                <a:latin typeface="Arial"/>
                <a:cs typeface="Arial"/>
              </a:rPr>
              <a:t> и </a:t>
            </a:r>
            <a:r>
              <a:rPr lang="en-US" sz="1400" i="1" dirty="0" err="1">
                <a:latin typeface="Arial"/>
                <a:cs typeface="Arial"/>
              </a:rPr>
              <a:t>позволяющий</a:t>
            </a:r>
            <a:r>
              <a:rPr lang="en-US" sz="1400" i="1" dirty="0">
                <a:latin typeface="Arial"/>
                <a:cs typeface="Arial"/>
              </a:rPr>
              <a:t> </a:t>
            </a:r>
            <a:r>
              <a:rPr lang="en-US" sz="1400" i="1" dirty="0" err="1">
                <a:latin typeface="Arial"/>
                <a:cs typeface="Arial"/>
              </a:rPr>
              <a:t>любому</a:t>
            </a:r>
            <a:r>
              <a:rPr lang="en-US" sz="1400" i="1" dirty="0">
                <a:latin typeface="Arial"/>
                <a:cs typeface="Arial"/>
              </a:rPr>
              <a:t> </a:t>
            </a:r>
            <a:r>
              <a:rPr lang="en-US" sz="1400" i="1" dirty="0" err="1">
                <a:latin typeface="Arial"/>
                <a:cs typeface="Arial"/>
              </a:rPr>
              <a:t>сотруднику</a:t>
            </a:r>
            <a:r>
              <a:rPr lang="en-US" sz="1400" i="1" dirty="0">
                <a:latin typeface="Arial"/>
                <a:cs typeface="Arial"/>
              </a:rPr>
              <a:t> </a:t>
            </a:r>
            <a:r>
              <a:rPr lang="en-US" sz="1400" i="1" dirty="0" err="1">
                <a:latin typeface="Arial"/>
                <a:cs typeface="Arial"/>
              </a:rPr>
              <a:t>пройти</a:t>
            </a:r>
            <a:r>
              <a:rPr lang="en-US" sz="1400" i="1" dirty="0">
                <a:latin typeface="Arial"/>
                <a:cs typeface="Arial"/>
              </a:rPr>
              <a:t> </a:t>
            </a:r>
            <a:r>
              <a:rPr lang="en-US" sz="1400" i="1" dirty="0" err="1">
                <a:latin typeface="Arial"/>
                <a:cs typeface="Arial"/>
              </a:rPr>
              <a:t>полный</a:t>
            </a:r>
            <a:r>
              <a:rPr lang="en-US" sz="1400" i="1" dirty="0">
                <a:latin typeface="Arial"/>
                <a:cs typeface="Arial"/>
              </a:rPr>
              <a:t> </a:t>
            </a:r>
            <a:r>
              <a:rPr lang="en-US" sz="1400" i="1" dirty="0" err="1">
                <a:latin typeface="Arial"/>
                <a:cs typeface="Arial"/>
              </a:rPr>
              <a:t>путь</a:t>
            </a:r>
            <a:r>
              <a:rPr lang="en-US" sz="1400" i="1" dirty="0">
                <a:latin typeface="Arial"/>
                <a:cs typeface="Arial"/>
              </a:rPr>
              <a:t> </a:t>
            </a:r>
            <a:r>
              <a:rPr lang="en-US" sz="1400" i="1" dirty="0" err="1">
                <a:latin typeface="Arial"/>
                <a:cs typeface="Arial"/>
              </a:rPr>
              <a:t>адаптации</a:t>
            </a:r>
            <a:r>
              <a:rPr lang="en-US" sz="1400" i="1" dirty="0">
                <a:latin typeface="Arial"/>
                <a:cs typeface="Arial"/>
              </a:rPr>
              <a:t>, а </a:t>
            </a:r>
            <a:r>
              <a:rPr lang="en-US" sz="1400" i="1" dirty="0" err="1">
                <a:latin typeface="Arial"/>
                <a:cs typeface="Arial"/>
              </a:rPr>
              <a:t>также</a:t>
            </a:r>
            <a:r>
              <a:rPr lang="en-US" sz="1400" i="1" dirty="0">
                <a:latin typeface="Arial"/>
                <a:cs typeface="Arial"/>
              </a:rPr>
              <a:t> </a:t>
            </a:r>
            <a:r>
              <a:rPr lang="en-US" sz="1400" i="1" dirty="0" err="1">
                <a:latin typeface="Arial"/>
                <a:cs typeface="Arial"/>
              </a:rPr>
              <a:t>получить</a:t>
            </a:r>
            <a:r>
              <a:rPr lang="en-US" sz="1400" i="1" dirty="0">
                <a:latin typeface="Arial"/>
                <a:cs typeface="Arial"/>
              </a:rPr>
              <a:t> </a:t>
            </a:r>
            <a:r>
              <a:rPr lang="en-US" sz="1400" i="1" dirty="0" err="1">
                <a:latin typeface="Arial"/>
                <a:cs typeface="Arial"/>
              </a:rPr>
              <a:t>множество</a:t>
            </a:r>
            <a:r>
              <a:rPr lang="en-US" sz="1400" i="1" dirty="0">
                <a:latin typeface="Arial"/>
                <a:cs typeface="Arial"/>
              </a:rPr>
              <a:t> </a:t>
            </a:r>
            <a:r>
              <a:rPr lang="en-US" sz="1400" i="1" dirty="0" err="1">
                <a:latin typeface="Arial"/>
                <a:cs typeface="Arial"/>
              </a:rPr>
              <a:t>полезных</a:t>
            </a:r>
            <a:r>
              <a:rPr lang="en-US" sz="1400" i="1" dirty="0">
                <a:latin typeface="Arial"/>
                <a:cs typeface="Arial"/>
              </a:rPr>
              <a:t> BPM </a:t>
            </a:r>
            <a:r>
              <a:rPr lang="en-US" sz="1400" i="1" dirty="0" err="1">
                <a:latin typeface="Arial"/>
                <a:cs typeface="Arial"/>
              </a:rPr>
              <a:t>инструментов</a:t>
            </a:r>
            <a:r>
              <a:rPr lang="en-US" sz="1400" i="1" dirty="0">
                <a:latin typeface="Arial"/>
                <a:cs typeface="Arial"/>
              </a:rPr>
              <a:t>, </a:t>
            </a:r>
            <a:r>
              <a:rPr lang="en-US" sz="1400" i="1" dirty="0" err="1">
                <a:latin typeface="Arial"/>
                <a:cs typeface="Arial"/>
              </a:rPr>
              <a:t>которые</a:t>
            </a:r>
            <a:r>
              <a:rPr lang="en-US" sz="1400" i="1" dirty="0">
                <a:latin typeface="Arial"/>
                <a:cs typeface="Arial"/>
              </a:rPr>
              <a:t> </a:t>
            </a:r>
            <a:r>
              <a:rPr lang="en-US" sz="1400" i="1" dirty="0" err="1">
                <a:latin typeface="Arial"/>
                <a:cs typeface="Arial"/>
              </a:rPr>
              <a:t>повышают</a:t>
            </a:r>
            <a:r>
              <a:rPr lang="en-US" sz="1400" i="1" dirty="0">
                <a:latin typeface="Arial"/>
                <a:cs typeface="Arial"/>
              </a:rPr>
              <a:t> </a:t>
            </a:r>
            <a:r>
              <a:rPr lang="en-US" sz="1400" i="1" dirty="0" err="1">
                <a:latin typeface="Arial"/>
                <a:cs typeface="Arial"/>
              </a:rPr>
              <a:t>эффективность</a:t>
            </a:r>
            <a:r>
              <a:rPr lang="en-US" sz="1400" i="1" dirty="0">
                <a:latin typeface="Arial"/>
                <a:cs typeface="Arial"/>
              </a:rPr>
              <a:t> и </a:t>
            </a:r>
            <a:r>
              <a:rPr lang="en-US" sz="1400" i="1" dirty="0" err="1">
                <a:latin typeface="Arial"/>
                <a:cs typeface="Arial"/>
              </a:rPr>
              <a:t>упрощают</a:t>
            </a:r>
            <a:r>
              <a:rPr lang="en-US" sz="1400" i="1" dirty="0">
                <a:latin typeface="Arial"/>
                <a:cs typeface="Arial"/>
              </a:rPr>
              <a:t> </a:t>
            </a:r>
            <a:r>
              <a:rPr lang="en-US" sz="1400" i="1" dirty="0" err="1">
                <a:latin typeface="Arial"/>
                <a:cs typeface="Arial"/>
              </a:rPr>
              <a:t>работу</a:t>
            </a:r>
            <a:r>
              <a:rPr lang="en-US" sz="1400" i="1" dirty="0">
                <a:latin typeface="Arial"/>
                <a:cs typeface="Arial"/>
              </a:rPr>
              <a:t> в </a:t>
            </a:r>
            <a:r>
              <a:rPr lang="en-US" sz="1400" i="1" dirty="0" err="1">
                <a:latin typeface="Arial"/>
                <a:cs typeface="Arial"/>
              </a:rPr>
              <a:t>компании</a:t>
            </a:r>
            <a:r>
              <a:rPr lang="en-US" sz="1400" i="1" dirty="0">
                <a:latin typeface="Arial"/>
                <a:cs typeface="Arial"/>
              </a:rPr>
              <a:t>.</a:t>
            </a:r>
            <a:endParaRPr lang="en-US" dirty="0"/>
          </a:p>
          <a:p>
            <a:endParaRPr lang="en-US" sz="1400" i="1" dirty="0">
              <a:latin typeface="Arial"/>
              <a:cs typeface="Times New Roman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BB2120-ACCD-D6C8-5F5C-91FA8FCAFDF8}"/>
              </a:ext>
            </a:extLst>
          </p:cNvPr>
          <p:cNvSpPr txBox="1"/>
          <p:nvPr/>
        </p:nvSpPr>
        <p:spPr>
          <a:xfrm>
            <a:off x="7195278" y="1211703"/>
            <a:ext cx="2073638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alibri"/>
              <a:buChar char="-"/>
            </a:pPr>
            <a:r>
              <a:rPr lang="en-US" sz="1400" i="1" err="1">
                <a:latin typeface="Arial"/>
                <a:cs typeface="Times New Roman"/>
              </a:rPr>
              <a:t>персональная</a:t>
            </a:r>
            <a:r>
              <a:rPr lang="en-US" sz="1400" i="1" dirty="0">
                <a:latin typeface="Arial"/>
                <a:cs typeface="Times New Roman"/>
              </a:rPr>
              <a:t> </a:t>
            </a:r>
            <a:r>
              <a:rPr lang="en-US" sz="1400" i="1" err="1">
                <a:latin typeface="Arial"/>
                <a:cs typeface="Times New Roman"/>
              </a:rPr>
              <a:t>поддержка</a:t>
            </a:r>
            <a:r>
              <a:rPr lang="en-US" sz="1400" i="1">
                <a:latin typeface="Arial"/>
                <a:cs typeface="Times New Roman"/>
              </a:rPr>
              <a:t> </a:t>
            </a:r>
            <a:endParaRPr lang="en-US"/>
          </a:p>
          <a:p>
            <a:pPr marL="285750" indent="-285750">
              <a:buFont typeface="Calibri"/>
              <a:buChar char="-"/>
            </a:pPr>
            <a:r>
              <a:rPr lang="en-US" sz="1400" i="1" dirty="0" err="1">
                <a:latin typeface="Arial"/>
                <a:cs typeface="Times New Roman"/>
              </a:rPr>
              <a:t>техническая</a:t>
            </a:r>
            <a:r>
              <a:rPr lang="en-US" sz="1400" i="1" dirty="0">
                <a:latin typeface="Arial"/>
                <a:cs typeface="Times New Roman"/>
              </a:rPr>
              <a:t> </a:t>
            </a:r>
            <a:r>
              <a:rPr lang="en-US" sz="1400" i="1" dirty="0" err="1">
                <a:latin typeface="Arial"/>
                <a:cs typeface="Times New Roman"/>
              </a:rPr>
              <a:t>поддержка</a:t>
            </a:r>
            <a:r>
              <a:rPr lang="en-US" sz="1400" i="1" dirty="0">
                <a:latin typeface="Arial"/>
                <a:cs typeface="Times New Roman"/>
              </a:rPr>
              <a:t>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413A75-7573-20A9-0442-A4FDA2D27A78}"/>
              </a:ext>
            </a:extLst>
          </p:cNvPr>
          <p:cNvSpPr txBox="1"/>
          <p:nvPr/>
        </p:nvSpPr>
        <p:spPr>
          <a:xfrm>
            <a:off x="7195278" y="2998031"/>
            <a:ext cx="2048655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Calibri"/>
              <a:buChar char="-"/>
            </a:pPr>
            <a:r>
              <a:rPr lang="en-US" sz="1400" i="1" dirty="0" err="1">
                <a:latin typeface="Arial"/>
                <a:cs typeface="Times New Roman"/>
              </a:rPr>
              <a:t>веб-сайт</a:t>
            </a:r>
          </a:p>
          <a:p>
            <a:pPr marL="171450" indent="-171450">
              <a:buFont typeface="Calibri"/>
              <a:buChar char="-"/>
            </a:pPr>
            <a:r>
              <a:rPr lang="en-US" sz="1400" i="1" dirty="0" err="1">
                <a:latin typeface="Arial"/>
                <a:cs typeface="Times New Roman"/>
              </a:rPr>
              <a:t>партнерские</a:t>
            </a:r>
            <a:r>
              <a:rPr lang="en-US" sz="1400" i="1" dirty="0">
                <a:latin typeface="Arial"/>
                <a:cs typeface="Times New Roman"/>
              </a:rPr>
              <a:t> </a:t>
            </a:r>
            <a:r>
              <a:rPr lang="en-US" sz="1400" i="1" dirty="0" err="1">
                <a:latin typeface="Arial"/>
                <a:cs typeface="Times New Roman"/>
              </a:rPr>
              <a:t>программы</a:t>
            </a:r>
            <a:r>
              <a:rPr lang="en-US" sz="1400" i="1" dirty="0">
                <a:latin typeface="Arial"/>
                <a:cs typeface="Times New Roman"/>
              </a:rPr>
              <a:t> </a:t>
            </a:r>
          </a:p>
          <a:p>
            <a:pPr marL="171450" indent="-171450">
              <a:buFont typeface="Calibri"/>
              <a:buChar char="-"/>
            </a:pPr>
            <a:r>
              <a:rPr lang="en-US" sz="1400" i="1" dirty="0" err="1">
                <a:latin typeface="Arial"/>
                <a:cs typeface="Times New Roman"/>
              </a:rPr>
              <a:t>прямые</a:t>
            </a:r>
            <a:r>
              <a:rPr lang="en-US" sz="1400" i="1" dirty="0">
                <a:latin typeface="Arial"/>
                <a:cs typeface="Times New Roman"/>
              </a:rPr>
              <a:t> </a:t>
            </a:r>
            <a:r>
              <a:rPr lang="en-US" sz="1400" i="1" dirty="0" err="1">
                <a:latin typeface="Arial"/>
                <a:cs typeface="Times New Roman"/>
              </a:rPr>
              <a:t>продажи</a:t>
            </a:r>
            <a:r>
              <a:rPr lang="en-US" sz="1400" i="1" dirty="0">
                <a:latin typeface="Arial"/>
                <a:cs typeface="Times New Roman"/>
              </a:rPr>
              <a:t> </a:t>
            </a:r>
            <a:endParaRPr lang="en-US" dirty="0">
              <a:latin typeface="Calibri" panose="020F0502020204030204"/>
              <a:cs typeface="Calibri"/>
            </a:endParaRPr>
          </a:p>
          <a:p>
            <a:pPr marL="171450" indent="-171450">
              <a:buFont typeface="Calibri"/>
              <a:buChar char="-"/>
            </a:pPr>
            <a:r>
              <a:rPr lang="en-US" sz="1400" i="1" dirty="0" err="1">
                <a:latin typeface="Arial"/>
                <a:cs typeface="Times New Roman"/>
              </a:rPr>
              <a:t>рекламные</a:t>
            </a:r>
            <a:r>
              <a:rPr lang="en-US" sz="1400" i="1" dirty="0">
                <a:latin typeface="Arial"/>
                <a:cs typeface="Times New Roman"/>
              </a:rPr>
              <a:t> </a:t>
            </a:r>
            <a:r>
              <a:rPr lang="en-US" sz="1400" i="1" dirty="0" err="1">
                <a:latin typeface="Arial"/>
                <a:cs typeface="Times New Roman"/>
              </a:rPr>
              <a:t>кампании</a:t>
            </a:r>
            <a:r>
              <a:rPr lang="en-US" sz="1400" i="1" dirty="0">
                <a:latin typeface="Arial"/>
                <a:cs typeface="Times New Roman"/>
              </a:rPr>
              <a:t> </a:t>
            </a:r>
            <a:endParaRPr lang="en-US" dirty="0">
              <a:latin typeface="Calibri" panose="020F0502020204030204"/>
              <a:cs typeface="Calibri"/>
            </a:endParaRPr>
          </a:p>
          <a:p>
            <a:pPr marL="171450" indent="-171450">
              <a:buFont typeface="Calibri"/>
              <a:buChar char="-"/>
            </a:pPr>
            <a:endParaRPr lang="en-US" sz="1400" i="1" dirty="0">
              <a:latin typeface="Arial"/>
              <a:cs typeface="Times New Roman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48B313-0FE4-3B7F-FE97-ACCD7632886A}"/>
              </a:ext>
            </a:extLst>
          </p:cNvPr>
          <p:cNvSpPr txBox="1"/>
          <p:nvPr/>
        </p:nvSpPr>
        <p:spPr>
          <a:xfrm>
            <a:off x="9343867" y="1211702"/>
            <a:ext cx="2073638" cy="11695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alibri"/>
              <a:buChar char="-"/>
            </a:pPr>
            <a:r>
              <a:rPr lang="en-US" sz="1400" i="1" dirty="0">
                <a:latin typeface="Arial"/>
                <a:cs typeface="Times New Roman"/>
              </a:rPr>
              <a:t>ЛПР</a:t>
            </a:r>
          </a:p>
          <a:p>
            <a:pPr marL="285750" indent="-285750">
              <a:buFont typeface="Calibri"/>
              <a:buChar char="-"/>
            </a:pPr>
            <a:r>
              <a:rPr lang="en-US" sz="1400" i="1" dirty="0" err="1">
                <a:latin typeface="Arial"/>
                <a:cs typeface="Times New Roman"/>
              </a:rPr>
              <a:t>Сотрудники</a:t>
            </a:r>
          </a:p>
          <a:p>
            <a:pPr marL="285750" indent="-285750">
              <a:buFont typeface="Calibri"/>
              <a:buChar char="-"/>
            </a:pPr>
            <a:r>
              <a:rPr lang="en-US" sz="1400" i="1" dirty="0">
                <a:latin typeface="Arial"/>
                <a:cs typeface="Times New Roman"/>
              </a:rPr>
              <a:t>HR</a:t>
            </a:r>
          </a:p>
          <a:p>
            <a:pPr marL="285750" indent="-285750">
              <a:buFont typeface="Calibri"/>
              <a:buChar char="-"/>
            </a:pPr>
            <a:r>
              <a:rPr lang="en-US" sz="1400" i="1" dirty="0" err="1">
                <a:latin typeface="Arial"/>
                <a:cs typeface="Times New Roman"/>
              </a:rPr>
              <a:t>Инвесторы</a:t>
            </a:r>
          </a:p>
          <a:p>
            <a:pPr marL="285750" indent="-285750">
              <a:buFont typeface="Calibri"/>
              <a:buChar char="-"/>
            </a:pPr>
            <a:endParaRPr lang="en-US" sz="1400" i="1" dirty="0">
              <a:latin typeface="Arial"/>
              <a:cs typeface="Times New Roman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397363-9E53-4772-7448-BB2AAA2DDB18}"/>
              </a:ext>
            </a:extLst>
          </p:cNvPr>
          <p:cNvSpPr txBox="1"/>
          <p:nvPr/>
        </p:nvSpPr>
        <p:spPr>
          <a:xfrm>
            <a:off x="749506" y="5071670"/>
            <a:ext cx="5246556" cy="11695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i="1" err="1">
                <a:latin typeface="Arial"/>
                <a:cs typeface="Times New Roman"/>
              </a:rPr>
              <a:t>Создание</a:t>
            </a:r>
            <a:r>
              <a:rPr lang="en-US" sz="1400" i="1" dirty="0">
                <a:latin typeface="Arial"/>
                <a:cs typeface="Times New Roman"/>
              </a:rPr>
              <a:t> </a:t>
            </a:r>
            <a:r>
              <a:rPr lang="en-US" sz="1400" i="1" err="1">
                <a:latin typeface="Arial"/>
                <a:cs typeface="Times New Roman"/>
              </a:rPr>
              <a:t>сайта</a:t>
            </a:r>
            <a:r>
              <a:rPr lang="en-US" sz="1400" i="1" dirty="0">
                <a:latin typeface="Arial"/>
                <a:cs typeface="Times New Roman"/>
              </a:rPr>
              <a:t> – 30 000 </a:t>
            </a:r>
          </a:p>
          <a:p>
            <a:r>
              <a:rPr lang="en-US" sz="1400" i="1" err="1">
                <a:latin typeface="Arial"/>
                <a:cs typeface="Times New Roman"/>
              </a:rPr>
              <a:t>Реклама</a:t>
            </a:r>
            <a:r>
              <a:rPr lang="en-US" sz="1400" i="1" dirty="0">
                <a:latin typeface="Arial"/>
                <a:cs typeface="Times New Roman"/>
              </a:rPr>
              <a:t> в </a:t>
            </a:r>
            <a:r>
              <a:rPr lang="en-US" sz="1400" i="1" err="1">
                <a:latin typeface="Arial"/>
                <a:cs typeface="Times New Roman"/>
              </a:rPr>
              <a:t>поисковых</a:t>
            </a:r>
            <a:r>
              <a:rPr lang="en-US" sz="1400" i="1" dirty="0">
                <a:latin typeface="Arial"/>
                <a:cs typeface="Times New Roman"/>
              </a:rPr>
              <a:t> </a:t>
            </a:r>
            <a:r>
              <a:rPr lang="en-US" sz="1400" i="1" err="1">
                <a:latin typeface="Arial"/>
                <a:cs typeface="Times New Roman"/>
              </a:rPr>
              <a:t>системах</a:t>
            </a:r>
            <a:r>
              <a:rPr lang="en-US" sz="1400" i="1" dirty="0">
                <a:latin typeface="Arial"/>
                <a:cs typeface="Times New Roman"/>
              </a:rPr>
              <a:t> – 40000*12= 480 000 (</a:t>
            </a:r>
            <a:r>
              <a:rPr lang="en-US" sz="1400" i="1" err="1">
                <a:latin typeface="Arial"/>
                <a:cs typeface="Times New Roman"/>
              </a:rPr>
              <a:t>специалист</a:t>
            </a:r>
            <a:r>
              <a:rPr lang="en-US" sz="1400" i="1" dirty="0">
                <a:latin typeface="Arial"/>
                <a:cs typeface="Times New Roman"/>
              </a:rPr>
              <a:t> + </a:t>
            </a:r>
            <a:r>
              <a:rPr lang="en-US" sz="1400" i="1" err="1">
                <a:latin typeface="Arial"/>
                <a:cs typeface="Times New Roman"/>
              </a:rPr>
              <a:t>настройка</a:t>
            </a:r>
            <a:r>
              <a:rPr lang="en-US" sz="1400" i="1" dirty="0">
                <a:latin typeface="Arial"/>
                <a:cs typeface="Times New Roman"/>
              </a:rPr>
              <a:t>)</a:t>
            </a:r>
          </a:p>
          <a:p>
            <a:r>
              <a:rPr lang="en-US" sz="1400" i="1" err="1">
                <a:latin typeface="Arial"/>
                <a:cs typeface="Times New Roman"/>
              </a:rPr>
              <a:t>Издержки</a:t>
            </a:r>
            <a:r>
              <a:rPr lang="en-US" sz="1400" i="1" dirty="0">
                <a:latin typeface="Arial"/>
                <a:cs typeface="Times New Roman"/>
              </a:rPr>
              <a:t> = 510 000</a:t>
            </a:r>
          </a:p>
          <a:p>
            <a:endParaRPr lang="en-US" sz="1400" i="1" dirty="0">
              <a:latin typeface="Arial"/>
              <a:cs typeface="Times New Roman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41AF7E-6DD6-96BB-274C-8D2ACBEE07DB}"/>
              </a:ext>
            </a:extLst>
          </p:cNvPr>
          <p:cNvSpPr txBox="1"/>
          <p:nvPr/>
        </p:nvSpPr>
        <p:spPr>
          <a:xfrm>
            <a:off x="6233407" y="5071669"/>
            <a:ext cx="5246556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i="1" dirty="0" err="1">
                <a:latin typeface="Arial"/>
                <a:cs typeface="Times New Roman"/>
              </a:rPr>
              <a:t>Продажа</a:t>
            </a:r>
            <a:r>
              <a:rPr lang="en-US" sz="1400" i="1" dirty="0">
                <a:latin typeface="Arial"/>
                <a:cs typeface="Times New Roman"/>
              </a:rPr>
              <a:t> </a:t>
            </a:r>
            <a:r>
              <a:rPr lang="en-US" sz="1400" i="1" dirty="0" err="1">
                <a:latin typeface="Arial"/>
                <a:cs typeface="Times New Roman"/>
              </a:rPr>
              <a:t>сервиса</a:t>
            </a:r>
            <a:r>
              <a:rPr lang="en-US" sz="1400" i="1" dirty="0">
                <a:latin typeface="Arial"/>
                <a:cs typeface="Times New Roman"/>
              </a:rPr>
              <a:t> HUMASTER</a:t>
            </a:r>
            <a:br>
              <a:rPr lang="en-US" sz="1400" i="1" dirty="0">
                <a:latin typeface="Arial"/>
                <a:cs typeface="Times New Roman"/>
              </a:rPr>
            </a:br>
            <a:r>
              <a:rPr lang="en-US" sz="1400" i="1" dirty="0">
                <a:latin typeface="Arial"/>
                <a:cs typeface="Times New Roman"/>
              </a:rPr>
              <a:t> </a:t>
            </a:r>
            <a:r>
              <a:rPr lang="en-US" sz="1400" i="1" dirty="0" err="1">
                <a:latin typeface="Arial"/>
                <a:cs typeface="Times New Roman"/>
              </a:rPr>
              <a:t>Прибыль</a:t>
            </a:r>
            <a:r>
              <a:rPr lang="en-US" sz="1400" i="1" dirty="0">
                <a:latin typeface="Arial"/>
                <a:cs typeface="Times New Roman"/>
              </a:rPr>
              <a:t> с </a:t>
            </a:r>
            <a:r>
              <a:rPr lang="en-US" sz="1400" i="1" dirty="0" err="1">
                <a:latin typeface="Arial"/>
                <a:cs typeface="Times New Roman"/>
              </a:rPr>
              <a:t>клиента</a:t>
            </a:r>
            <a:r>
              <a:rPr lang="en-US" sz="1400" i="1" dirty="0">
                <a:latin typeface="Arial"/>
                <a:cs typeface="Times New Roman"/>
              </a:rPr>
              <a:t>: CLTV= (81088 (</a:t>
            </a:r>
            <a:r>
              <a:rPr lang="en-US" sz="1400" i="1" dirty="0" err="1">
                <a:latin typeface="Arial"/>
                <a:cs typeface="Times New Roman"/>
              </a:rPr>
              <a:t>средний</a:t>
            </a:r>
            <a:r>
              <a:rPr lang="en-US" sz="1400" i="1" dirty="0">
                <a:latin typeface="Arial"/>
                <a:cs typeface="Times New Roman"/>
              </a:rPr>
              <a:t> </a:t>
            </a:r>
            <a:r>
              <a:rPr lang="en-US" sz="1400" i="1" dirty="0" err="1">
                <a:latin typeface="Arial"/>
                <a:cs typeface="Times New Roman"/>
              </a:rPr>
              <a:t>на</a:t>
            </a:r>
            <a:r>
              <a:rPr lang="en-US" sz="1400" i="1" dirty="0">
                <a:latin typeface="Arial"/>
                <a:cs typeface="Times New Roman"/>
              </a:rPr>
              <a:t> 1 buyer)-80%)*7= 113523</a:t>
            </a:r>
          </a:p>
          <a:p>
            <a:endParaRPr lang="en-US" sz="1400" i="1" dirty="0">
              <a:latin typeface="Arial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129594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Результаты проведённого опроса для сотрудников</vt:lpstr>
      <vt:lpstr>PowerPoint Presentation</vt:lpstr>
      <vt:lpstr>PowerPoint Presentation</vt:lpstr>
      <vt:lpstr>Больше половины опрошенных пропускали совещание или забывали о текущих задачах из-за рабочих завалов/ забывивости / незнания</vt:lpstr>
      <vt:lpstr>Лишь у одного опрошенного из 15 в компании реализуется серьёзная программа адаптации, у троих существует план адаптации, у остальных же мероприятия по адаптации отсутствуют вовсе или сотрудники не знают об их существовании, что тоже косвенным образом говорит об отсутствии адаптационных мероприятий</vt:lpstr>
      <vt:lpstr>Абсолютное большинство опрошенных сотрудников, проработавших в компании менее одного года, не готовы каждый раз обращаться к руководителю по всем возникающим вопросам</vt:lpstr>
      <vt:lpstr>Выводы</vt:lpstr>
      <vt:lpstr>PowerPoint Presentation</vt:lpstr>
      <vt:lpstr>Результаты проведённого опроса для HR-специалистов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Выводы</vt:lpstr>
      <vt:lpstr>Результаты проведённого проблемного интервью с инвестором</vt:lpstr>
      <vt:lpstr>Результаты проведённого проблемного интервью с инвестором</vt:lpstr>
      <vt:lpstr>Ценностное предложение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187</cp:revision>
  <dcterms:created xsi:type="dcterms:W3CDTF">2023-09-18T14:36:43Z</dcterms:created>
  <dcterms:modified xsi:type="dcterms:W3CDTF">2023-12-05T16:49:06Z</dcterms:modified>
</cp:coreProperties>
</file>