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4" r:id="rId9"/>
    <p:sldId id="263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502B0-A901-440A-AC10-918BD2EA30D8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2A686-E745-4B60-AC13-25A5E117C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2A686-E745-4B60-AC13-25A5E117C56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43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BB300-9A33-4637-A8ED-64466B3A4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3FEDEA-1549-46EE-A65D-4E939AC3F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BFECE8-49E1-4984-A91D-894BB78FB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D40C00-157F-4A63-A92A-6D7C6EBC6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C66939-6D4D-40CB-946E-1011C657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4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BF7D7-D226-4377-BB15-35D5160F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174E4E-26F8-42F5-B03D-C9D372D05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06ED79-F065-4CA5-9354-64DCE175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B17418-FC19-40FE-9934-192E23D88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8B8213-07C5-49B1-9CAD-04EE0D7A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25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C418D-4D1F-40E3-B085-415DCFA0A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C4BF30-1914-412B-A421-FB869A620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05E19C-2220-45BC-A981-AF97A3778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37CB04-8B0B-4042-97C3-0FAB4871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52B8B4-AC97-4AD9-BB32-EFB1A340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8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CE9BA-0F12-4C68-BE0B-3208D287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FAB077-3E9E-49F5-AE1F-E164D1F635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171CF5-2A88-4C73-95E8-DE5ABEC7E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B927BE-33E7-417E-BB3F-338C5031B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11C8CD-C83D-4EAE-AC37-668D1999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A39D96-9815-46F9-8632-62290E0CA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72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551EF4-E1A8-4F85-BD14-370C03DB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0BDCF-03F1-4C5D-A7BF-3EC2A077A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FCFA8F-2FF5-4E8D-9B7C-4B76F6531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90B195-9A3E-4844-8E71-890A302E3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1A4507-0C39-40C6-8F4C-E6F2C7AC2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EE5A17B-22D5-49E9-B403-53787FC6B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0B23030-E977-421A-AE15-9560DEB19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60FE94-B029-450D-BEB2-FB149C33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86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C5B4A-A8B1-4E4E-BDEC-7850E8F4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17F84F1-305A-4218-9D0E-F812DE9E4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ED7403-98F0-4CA8-AB4B-5830440D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71888A-9D24-4B73-8F43-63714A6E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51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098B837-6394-4163-8486-63881257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69C9C2-0016-4857-92AE-ADEC243EE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E8515-87C9-4E5C-82CA-8E83AB022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08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DF7A5-180F-4FF6-B935-41741447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99725D-1796-4862-B509-A8A00E720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EC0274-515C-4067-9C07-2CCA757D3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D55195-0631-4FDE-8CFF-63E1643AD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B11863-733D-478F-93EF-B8EC69B00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4D2B05-D0AE-4636-BE6E-4B1CFEBF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9849D-77AA-4218-A98B-7C92B0C7A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890204-000B-499C-B285-AAB0493DE7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52BFD4-8ADE-4803-BFCE-0793F73D0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8DCC88-9D27-4001-BA5A-32954109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1234B2-E985-42A6-A190-2418EFD0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6D5A3E-ED9E-4E36-9AB9-A57AB50D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C7A9F-D857-42CC-84B2-508D9B8E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B74C59-1EEC-4466-8198-59ACE4668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ADF94-794A-4188-BF34-99A7FAA7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70D82C-0ACE-440B-80DC-8A2FF2147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968C1-FD69-4380-8F2F-7CE06537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8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7DEFC55-67CB-49AA-872A-EAA9733AE3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CED594-6B21-44BD-9E90-2B49801AB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D43383-A628-44B1-A591-AC90F66D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1FD426-D359-4C0F-964B-FA7026E0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50E097-8DB1-4698-B12E-8B6B241C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3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1000"/>
            <a:lum/>
          </a:blip>
          <a:srcRect/>
          <a:stretch>
            <a:fillRect l="35000" t="-20000" r="-33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E2784-3E5E-4BCC-981C-9CDA64FE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E61481-651B-458E-A655-AFA680B7B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489D3B-EB00-4F88-AC88-93004B78F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95D96-2CEB-41CB-9211-9BBD9B918C25}" type="datetimeFigureOut">
              <a:rPr lang="ru-RU" smtClean="0"/>
              <a:pPr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B12C30-A3E8-46C7-8C4D-C6A78EED15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701667-FFAD-47CB-BEC9-5489D4A5B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2F55B-7F28-4EB2-B73E-484C479260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25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B6B9B-B5FD-4C5B-8A4B-B10C80415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21" y="1945527"/>
            <a:ext cx="8410575" cy="1548205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Мобильный комплекс по промышленной переработке кровельных отходов на объекте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F24BC2-B180-4F56-A009-0BB41B28F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375" y="3889560"/>
            <a:ext cx="8372475" cy="1450928"/>
          </a:xfrm>
        </p:spPr>
        <p:txBody>
          <a:bodyPr>
            <a:normAutofit/>
          </a:bodyPr>
          <a:lstStyle/>
          <a:p>
            <a:pPr algn="l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Выполнил:</a:t>
            </a:r>
          </a:p>
          <a:p>
            <a:pPr algn="l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6 курса, кафедры СП,</a:t>
            </a:r>
          </a:p>
          <a:p>
            <a:pPr algn="l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 191-Ч101</a:t>
            </a:r>
          </a:p>
          <a:p>
            <a:pPr algn="l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Шумилин Александр Денисович</a:t>
            </a:r>
          </a:p>
          <a:p>
            <a:pPr algn="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D54105-2F48-49B5-A101-90CE9CE424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3018" r="34462" b="3020"/>
          <a:stretch/>
        </p:blipFill>
        <p:spPr>
          <a:xfrm>
            <a:off x="9668324" y="-1"/>
            <a:ext cx="2523676" cy="6858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7B1292-47AC-4B2E-997E-2A6712C9D12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187" y="5772882"/>
            <a:ext cx="2748327" cy="726343"/>
          </a:xfrm>
          <a:prstGeom prst="rect">
            <a:avLst/>
          </a:prstGeom>
        </p:spPr>
      </p:pic>
      <p:sp>
        <p:nvSpPr>
          <p:cNvPr id="8" name="TextBox 11"/>
          <p:cNvSpPr/>
          <p:nvPr/>
        </p:nvSpPr>
        <p:spPr>
          <a:xfrm>
            <a:off x="3214995" y="602715"/>
            <a:ext cx="5124947" cy="9279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5160" tIns="32760" rIns="65160" bIns="327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Акселерационная программа </a:t>
            </a:r>
            <a:endParaRPr lang="ru-RU" sz="2800" b="0" strike="noStrike" spc="-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b="0" strike="noStrike" spc="-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Мосполитех</a:t>
            </a:r>
            <a:r>
              <a:rPr lang="ru-RU" sz="2800" b="0" strike="noStrike" spc="-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– Чебоксары»</a:t>
            </a:r>
            <a:endParaRPr lang="ru-RU" sz="2800" b="0" strike="noStrike" spc="-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2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981ED6-2680-4E0E-A656-6282766BD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1003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C1B3E3-DC7A-4022-92D8-FA911D6C0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24" y="1167319"/>
            <a:ext cx="6355202" cy="4241260"/>
          </a:xfrm>
        </p:spPr>
        <p:txBody>
          <a:bodyPr>
            <a:noAutofit/>
          </a:bodyPr>
          <a:lstStyle/>
          <a:p>
            <a:pPr marL="0" indent="43200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Переработка и вторичное применение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битумосодержащих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кровельных отходов в нашей стране, как правило, не производится. По этой причине они в основном уничтожаются, на что затрачиваются дополнительные средства на их транспортирование, захоронение или сжигание, а при ликвидации кровельных отходов идет негативное влияние на окружающую среду.</a:t>
            </a:r>
          </a:p>
          <a:p>
            <a:pPr marL="0" indent="43200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Именно поэтому следует считать весьма актуальной задачей в настоящее время  создание производства по полной переработке старых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битумосодержащих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 кровельных покрытий и получение новых продуктов с показателями качества, обеспечивающими гарантированное востребование таких материалов местной промышленностью и строительством.</a:t>
            </a:r>
          </a:p>
          <a:p>
            <a:pPr marL="0" indent="432000" algn="just">
              <a:lnSpc>
                <a:spcPct val="120000"/>
              </a:lnSpc>
              <a:spcAft>
                <a:spcPts val="0"/>
              </a:spcAft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405" y="6058365"/>
            <a:ext cx="2492375" cy="652301"/>
          </a:xfrm>
          <a:prstGeom prst="rect">
            <a:avLst/>
          </a:prstGeom>
          <a:noFill/>
        </p:spPr>
      </p:pic>
      <p:pic>
        <p:nvPicPr>
          <p:cNvPr id="6" name="Picture 4" descr="https://static.tildacdn.com/tild6665-6234-4266-b438-343266333437/photo_20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0494" y="3439796"/>
            <a:ext cx="3551737" cy="2663802"/>
          </a:xfrm>
          <a:prstGeom prst="rect">
            <a:avLst/>
          </a:prstGeom>
          <a:noFill/>
        </p:spPr>
      </p:pic>
      <p:pic>
        <p:nvPicPr>
          <p:cNvPr id="7" name="Picture 2" descr="https://vyvoz-musora.com.ru/wp-content/uploads/2019/08/2%D1%83%D0%B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4689" y="930213"/>
            <a:ext cx="4286280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684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9FE43AA-923C-49A5-80CF-8E0B02419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83" y="359923"/>
            <a:ext cx="10664491" cy="156615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4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Организовать местную переработку битума на объекте с последующим производством нового материала из вторичного сырья.</a:t>
            </a:r>
            <a:endParaRPr lang="ru-RU" sz="2200" dirty="0">
              <a:effectLst/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33" y="6087548"/>
            <a:ext cx="2492375" cy="6523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08187" y="2057805"/>
            <a:ext cx="6976759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/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Разработать проект мобильной установки для дробления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перевыплавки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рубероида в пластичную массу;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Наладить производство по всей стране;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Повысить уровень технологичности строительной отрасли;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Уменьшить загрязнение окружающей природы.</a:t>
            </a:r>
          </a:p>
        </p:txBody>
      </p:sp>
      <p:pic>
        <p:nvPicPr>
          <p:cNvPr id="1026" name="Picture 2" descr="C:\Users\Alexander\Desktop\Tselevoe_obuchen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10349"/>
            <a:ext cx="4160544" cy="3514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12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B9702-96F0-4883-A2BC-7033EC345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402" y="0"/>
            <a:ext cx="7835566" cy="1121577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Новизна предлагаемого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82" y="1449421"/>
            <a:ext cx="5690680" cy="3628418"/>
          </a:xfrm>
        </p:spPr>
        <p:txBody>
          <a:bodyPr>
            <a:noAutofit/>
          </a:bodyPr>
          <a:lstStyle/>
          <a:p>
            <a:pPr marL="0" indent="432000" algn="l">
              <a:lnSpc>
                <a:spcPct val="120000"/>
              </a:lnSpc>
              <a:buNone/>
            </a:pPr>
            <a:r>
              <a:rPr lang="ru-RU" sz="1800" b="0" i="0" dirty="0">
                <a:effectLst/>
                <a:latin typeface="Arial" pitchFamily="34" charset="0"/>
                <a:cs typeface="Arial" pitchFamily="34" charset="0"/>
              </a:rPr>
              <a:t>Новизна предлагаемого решения заключается в уникальной технологии переработки </a:t>
            </a:r>
            <a:r>
              <a:rPr lang="ru-RU" sz="1800" b="0" i="0" dirty="0" err="1">
                <a:effectLst/>
                <a:latin typeface="Arial" pitchFamily="34" charset="0"/>
                <a:cs typeface="Arial" pitchFamily="34" charset="0"/>
              </a:rPr>
              <a:t>битумосодержащих</a:t>
            </a:r>
            <a:r>
              <a:rPr lang="ru-RU" sz="1800" b="0" i="0" dirty="0">
                <a:effectLst/>
                <a:latin typeface="Arial" pitchFamily="34" charset="0"/>
                <a:cs typeface="Arial" pitchFamily="34" charset="0"/>
              </a:rPr>
              <a:t> материалов непосредственно на объекте проведения строительных работ.</a:t>
            </a:r>
          </a:p>
          <a:p>
            <a:pPr marL="0" indent="432000">
              <a:lnSpc>
                <a:spcPct val="120000"/>
              </a:lnSpc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Например, при капитальном ремонте крыши слои разрушенной рубероидной кровли полностью демонтируются и прямо на месте в специальном аппарате перерабатываются в горячую, пластичную массу, которая вновь укладывается на кровлю слоем толщиной до 20 мм.</a:t>
            </a:r>
            <a:endParaRPr lang="ru-RU" sz="1800" b="0" i="0" dirty="0"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60" y="6058364"/>
            <a:ext cx="2492375" cy="652301"/>
          </a:xfrm>
          <a:prstGeom prst="rect">
            <a:avLst/>
          </a:prstGeom>
          <a:noFill/>
        </p:spPr>
      </p:pic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6554" y="1964988"/>
            <a:ext cx="5370928" cy="3021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317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5C17F-C1E8-4CD8-9FD1-0904B1053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72" y="141390"/>
            <a:ext cx="10515600" cy="850831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Описание проектного решения</a:t>
            </a:r>
          </a:p>
        </p:txBody>
      </p:sp>
      <p:pic>
        <p:nvPicPr>
          <p:cNvPr id="4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406" y="6048637"/>
            <a:ext cx="2492375" cy="652301"/>
          </a:xfrm>
          <a:prstGeom prst="rect">
            <a:avLst/>
          </a:prstGeom>
          <a:noFill/>
        </p:spPr>
      </p:pic>
      <p:pic>
        <p:nvPicPr>
          <p:cNvPr id="16" name="Рисунок 15" descr="https://ecobeltex.ru/wp-content/uploads/img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6238" y="1673157"/>
            <a:ext cx="2568102" cy="1887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s://catherineasquithgallery.com/uploads/posts/2021-02/1614525859_90-p-strelka-na-belom-fone-100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7481" y="2063780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5396" y="1595335"/>
            <a:ext cx="3365769" cy="2723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 txBox="1">
            <a:spLocks/>
          </p:cNvSpPr>
          <p:nvPr/>
        </p:nvSpPr>
        <p:spPr>
          <a:xfrm>
            <a:off x="3861884" y="1089049"/>
            <a:ext cx="2120627" cy="38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algn="ctr" defTabSz="914400" rtl="0" eaLnBrk="1" fontAlgn="auto" latinLnBrk="0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Рубероид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 txBox="1">
            <a:spLocks/>
          </p:cNvSpPr>
          <p:nvPr/>
        </p:nvSpPr>
        <p:spPr>
          <a:xfrm>
            <a:off x="7681610" y="949620"/>
            <a:ext cx="3086909" cy="859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ru-RU" sz="2000" dirty="0"/>
              <a:t>Мобильная установка для дробления рубероида на объекте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1" name="Рисунок 20" descr="https://catherineasquithgallery.com/uploads/posts/2021-02/1614525859_90-p-strelka-na-belom-fone-100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10989" y="2131876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2621" y="4396900"/>
            <a:ext cx="2538917" cy="2305458"/>
          </a:xfrm>
          <a:prstGeom prst="rect">
            <a:avLst/>
          </a:prstGeom>
          <a:noFill/>
        </p:spPr>
      </p:pic>
      <p:pic>
        <p:nvPicPr>
          <p:cNvPr id="23" name="Рисунок 22" descr="https://catherineasquithgallery.com/uploads/posts/2021-02/1614525859_90-p-strelka-na-belom-fone-100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7822" y="4852375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21(8)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36995" y="4511809"/>
            <a:ext cx="1551157" cy="221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 txBox="1">
            <a:spLocks/>
          </p:cNvSpPr>
          <p:nvPr/>
        </p:nvSpPr>
        <p:spPr>
          <a:xfrm>
            <a:off x="3929975" y="3790096"/>
            <a:ext cx="2714016" cy="577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algn="ctr" defTabSz="914400" rtl="0" eaLnBrk="1" fontAlgn="auto" latinLnBrk="0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Установка смешения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 txBox="1">
            <a:spLocks/>
          </p:cNvSpPr>
          <p:nvPr/>
        </p:nvSpPr>
        <p:spPr>
          <a:xfrm>
            <a:off x="8621951" y="4010591"/>
            <a:ext cx="2464337" cy="444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algn="ctr" defTabSz="914400" rtl="0" eaLnBrk="1" fontAlgn="auto" latinLnBrk="0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Новая кровля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10" y="1410511"/>
            <a:ext cx="3249038" cy="3813243"/>
          </a:xfrm>
        </p:spPr>
        <p:txBody>
          <a:bodyPr>
            <a:noAutofit/>
          </a:bodyPr>
          <a:lstStyle/>
          <a:p>
            <a:pPr marL="0" indent="432000">
              <a:lnSpc>
                <a:spcPct val="120000"/>
              </a:lnSpc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Старый кровельный "пирог" механически (с помощью устройств, входящих в комплект оборудования) снимается и измельчается, затем в специальных установках происходит его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терморегенерация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93720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77" y="6077820"/>
            <a:ext cx="2492375" cy="652301"/>
          </a:xfrm>
          <a:prstGeom prst="rect">
            <a:avLst/>
          </a:prstGeom>
          <a:noFill/>
        </p:spPr>
      </p:pic>
      <p:pic>
        <p:nvPicPr>
          <p:cNvPr id="13" name="Рисунок 12" descr="C:\Users\Александр\Desktop\Безымянный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1906" y="0"/>
            <a:ext cx="46400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81" y="243191"/>
            <a:ext cx="7159557" cy="552531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/>
              <a:t>Установка работает следующим образом</a:t>
            </a:r>
            <a:r>
              <a:rPr lang="ru-RU" sz="2000" dirty="0"/>
              <a:t>:</a:t>
            </a:r>
          </a:p>
          <a:p>
            <a:pPr marL="0" indent="432000">
              <a:lnSpc>
                <a:spcPct val="120000"/>
              </a:lnSpc>
              <a:buNone/>
            </a:pPr>
            <a:r>
              <a:rPr lang="ru-RU" sz="2000" dirty="0"/>
              <a:t>	</a:t>
            </a:r>
            <a:r>
              <a:rPr lang="ru-RU" sz="1800" dirty="0"/>
              <a:t>Исходное сырье – измельченные отходы использованной мягкой кровли, получаемые при ударном измельчении использованной мягкой кровли и предварительного ситового отделения полученного в холодном твердом состоянии битума, так называемые «хвосты», засыпают в бункер для подачи битумно-рубероидных отходов 21, из которого они самотеком поступают в питатель 18, имеющий цилиндроконический корпус с дополнительной выходной цилиндрической частью 19.</a:t>
            </a:r>
          </a:p>
          <a:p>
            <a:pPr marL="0" indent="432000">
              <a:lnSpc>
                <a:spcPct val="120000"/>
              </a:lnSpc>
              <a:buNone/>
            </a:pPr>
            <a:r>
              <a:rPr lang="ru-RU" sz="1800" dirty="0"/>
              <a:t>Далее рубероидное покрытие, измельченное до требуемых размеров, попадает в рабочую камеру 12, предварительно разогретую до рабочей температуры с помощью электронагревательных элементов 13. После загрузки материала в разогретую камеру 12 крышку 7 закрывают и включают установку на прогрев материала до пластичного состояния.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03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0BF1E-E467-41F1-B694-44C06E8B3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730" y="0"/>
            <a:ext cx="7430503" cy="1058779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потребители </a:t>
            </a:r>
          </a:p>
        </p:txBody>
      </p:sp>
      <p:pic>
        <p:nvPicPr>
          <p:cNvPr id="17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77" y="6077820"/>
            <a:ext cx="2492375" cy="652301"/>
          </a:xfrm>
          <a:prstGeom prst="rect">
            <a:avLst/>
          </a:prstGeom>
          <a:noFill/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69" y="885216"/>
            <a:ext cx="12026631" cy="2363822"/>
          </a:xfrm>
        </p:spPr>
        <p:txBody>
          <a:bodyPr>
            <a:noAutofit/>
          </a:bodyPr>
          <a:lstStyle/>
          <a:p>
            <a:pPr marL="0" indent="432000">
              <a:lnSpc>
                <a:spcPct val="120000"/>
              </a:lnSpc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Поскольку предложенное оборудование узконаправленного применения, то спрос у физических лиц ожидается максимально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низким.Следовательно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основной спрос ожидается от юридических лиц.</a:t>
            </a:r>
          </a:p>
          <a:p>
            <a:pPr marL="0" indent="432000">
              <a:lnSpc>
                <a:spcPct val="120000"/>
              </a:lnSpc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Например, какая-либо строительная организация сможет увеличить доходность своей организации, значительно расширить клиентскую базу и занять нишу, которая в данном городе, скорее всего, пока пуста. Или же, к примеру, организация ЖКХ или крупное предприятие с собственными площадями мягких кровель сможет в 3-5 раз сократить затраты на их капитальный ремонт.</a:t>
            </a:r>
          </a:p>
        </p:txBody>
      </p:sp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7722" y="3074581"/>
            <a:ext cx="3157692" cy="2742559"/>
          </a:xfrm>
          <a:prstGeom prst="rect">
            <a:avLst/>
          </a:prstGeom>
          <a:noFill/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1967" y="3303260"/>
            <a:ext cx="4893012" cy="29561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083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732" y="6069512"/>
            <a:ext cx="2492375" cy="652301"/>
          </a:xfrm>
          <a:prstGeom prst="rect">
            <a:avLst/>
          </a:prstGeom>
          <a:noFill/>
        </p:spPr>
      </p:pic>
      <p:graphicFrame>
        <p:nvGraphicFramePr>
          <p:cNvPr id="10" name="Объект 6">
            <a:extLst>
              <a:ext uri="{FF2B5EF4-FFF2-40B4-BE49-F238E27FC236}">
                <a16:creationId xmlns:a16="http://schemas.microsoft.com/office/drawing/2014/main" id="{DF6DBCCA-2512-4D49-AB5B-30B1DF0AF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023977"/>
              </p:ext>
            </p:extLst>
          </p:nvPr>
        </p:nvGraphicFramePr>
        <p:xfrm>
          <a:off x="291830" y="826850"/>
          <a:ext cx="11663463" cy="4708190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2946229">
                  <a:extLst>
                    <a:ext uri="{9D8B030D-6E8A-4147-A177-3AD203B41FA5}">
                      <a16:colId xmlns:a16="http://schemas.microsoft.com/office/drawing/2014/main" val="2327427114"/>
                    </a:ext>
                  </a:extLst>
                </a:gridCol>
                <a:gridCol w="2904882">
                  <a:extLst>
                    <a:ext uri="{9D8B030D-6E8A-4147-A177-3AD203B41FA5}">
                      <a16:colId xmlns:a16="http://schemas.microsoft.com/office/drawing/2014/main" val="3218477155"/>
                    </a:ext>
                  </a:extLst>
                </a:gridCol>
                <a:gridCol w="2648552">
                  <a:extLst>
                    <a:ext uri="{9D8B030D-6E8A-4147-A177-3AD203B41FA5}">
                      <a16:colId xmlns:a16="http://schemas.microsoft.com/office/drawing/2014/main" val="3435070419"/>
                    </a:ext>
                  </a:extLst>
                </a:gridCol>
                <a:gridCol w="158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1900">
                  <a:extLst>
                    <a:ext uri="{9D8B030D-6E8A-4147-A177-3AD203B41FA5}">
                      <a16:colId xmlns:a16="http://schemas.microsoft.com/office/drawing/2014/main" val="639877461"/>
                    </a:ext>
                  </a:extLst>
                </a:gridCol>
              </a:tblGrid>
              <a:tr h="71995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Материально-технические ресурсы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Человеческие ресурсы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Длительность этапа, мес.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Финансово- экономические ресурсы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2681837945"/>
                  </a:ext>
                </a:extLst>
              </a:tr>
              <a:tr h="52727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Проектирование и разработка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Офисные помещения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1,2</a:t>
                      </a:r>
                      <a:r>
                        <a:rPr lang="ru-RU" sz="1400" b="1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млн.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2244769664"/>
                  </a:ext>
                </a:extLst>
              </a:tr>
              <a:tr h="79091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Производство прототипов и испытание 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Производственные помещения, 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Материалы, инструменты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1,4 млн.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3457676884"/>
                  </a:ext>
                </a:extLst>
              </a:tr>
              <a:tr h="28047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itchFamily="34" charset="0"/>
                          <a:cs typeface="Arial" pitchFamily="34" charset="0"/>
                        </a:rPr>
                        <a:t>Доработка проекта</a:t>
                      </a:r>
                      <a:endParaRPr lang="ru-RU" sz="1400" b="1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Офисные помещения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300 тыс.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1261080832"/>
                  </a:ext>
                </a:extLst>
              </a:tr>
              <a:tr h="79091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Доработка прототипов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Производственные помещения, 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Материалы, инструменты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700 тыс.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506838523"/>
                  </a:ext>
                </a:extLst>
              </a:tr>
              <a:tr h="7909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Реклама в выставочных центрах и формирование </a:t>
                      </a:r>
                      <a:b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 организация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Аренда в выставочных центрах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200 тыс.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1020881829"/>
                  </a:ext>
                </a:extLst>
              </a:tr>
              <a:tr h="52727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обеспечение работы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Строительный</a:t>
                      </a:r>
                      <a:r>
                        <a:rPr lang="ru-RU" sz="1400" b="1" baseline="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объект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800 тыс.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50880950"/>
                  </a:ext>
                </a:extLst>
              </a:tr>
              <a:tr h="280477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Итого: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4,8 </a:t>
                      </a: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млн.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4207429182"/>
                  </a:ext>
                </a:extLst>
              </a:tr>
            </a:tbl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80FE7439-34AE-4926-A3A4-81486BC3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385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Оценка необходимых ресурсов для реализации проекта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25164655-BE0F-4568-8B26-ED8FAB04C8AD}"/>
              </a:ext>
            </a:extLst>
          </p:cNvPr>
          <p:cNvSpPr txBox="1">
            <a:spLocks/>
          </p:cNvSpPr>
          <p:nvPr/>
        </p:nvSpPr>
        <p:spPr>
          <a:xfrm>
            <a:off x="4309352" y="5875506"/>
            <a:ext cx="7607030" cy="690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Человеческий ресурс: Бригада кровельщиков, в составе 4-х человек, имеющих допуск к высотным работам.</a:t>
            </a:r>
          </a:p>
        </p:txBody>
      </p:sp>
    </p:spTree>
    <p:extLst>
      <p:ext uri="{BB962C8B-B14F-4D97-AF65-F5344CB8AC3E}">
        <p14:creationId xmlns:p14="http://schemas.microsoft.com/office/powerpoint/2010/main" val="2099180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E7439-34AE-4926-A3A4-81486BC3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385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Оценка необходимых ресурсов для реализации проекта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F6DBCCA-2512-4D49-AB5B-30B1DF0AF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023977"/>
              </p:ext>
            </p:extLst>
          </p:nvPr>
        </p:nvGraphicFramePr>
        <p:xfrm>
          <a:off x="564203" y="835971"/>
          <a:ext cx="11079805" cy="4789319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2798795">
                  <a:extLst>
                    <a:ext uri="{9D8B030D-6E8A-4147-A177-3AD203B41FA5}">
                      <a16:colId xmlns:a16="http://schemas.microsoft.com/office/drawing/2014/main" val="2327427114"/>
                    </a:ext>
                  </a:extLst>
                </a:gridCol>
                <a:gridCol w="2759517">
                  <a:extLst>
                    <a:ext uri="{9D8B030D-6E8A-4147-A177-3AD203B41FA5}">
                      <a16:colId xmlns:a16="http://schemas.microsoft.com/office/drawing/2014/main" val="3218477155"/>
                    </a:ext>
                  </a:extLst>
                </a:gridCol>
                <a:gridCol w="2115188">
                  <a:extLst>
                    <a:ext uri="{9D8B030D-6E8A-4147-A177-3AD203B41FA5}">
                      <a16:colId xmlns:a16="http://schemas.microsoft.com/office/drawing/2014/main" val="3435070419"/>
                    </a:ext>
                  </a:extLst>
                </a:gridCol>
                <a:gridCol w="1717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9133">
                  <a:extLst>
                    <a:ext uri="{9D8B030D-6E8A-4147-A177-3AD203B41FA5}">
                      <a16:colId xmlns:a16="http://schemas.microsoft.com/office/drawing/2014/main" val="639877461"/>
                    </a:ext>
                  </a:extLst>
                </a:gridCol>
              </a:tblGrid>
              <a:tr h="84183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Материально- технические ресурсы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r>
                        <a:rPr lang="ru-RU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измерения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за ед.,</a:t>
                      </a:r>
                      <a:r>
                        <a:rPr lang="ru-RU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 руб.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2681837945"/>
                  </a:ext>
                </a:extLst>
              </a:tr>
              <a:tr h="46227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Печь </a:t>
                      </a:r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терморегенерационная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тыс.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тыс.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2244769664"/>
                  </a:ext>
                </a:extLst>
              </a:tr>
              <a:tr h="6712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Измельчи</a:t>
                      </a:r>
                      <a:r>
                        <a:rPr lang="ru-RU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тельное оборудование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 тыс.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тыс.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3457676884"/>
                  </a:ext>
                </a:extLst>
              </a:tr>
              <a:tr h="60271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Шкаф электрораспределительный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тыс.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тыс.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1261080832"/>
                  </a:ext>
                </a:extLst>
              </a:tr>
              <a:tr h="5646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Удлинитель силовой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М/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тыс.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r>
                        <a:rPr lang="ru-RU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тыс.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506838523"/>
                  </a:ext>
                </a:extLst>
              </a:tr>
              <a:tr h="7778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Защитный чехол от осадков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тыс.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тыс.</a:t>
                      </a: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1020881829"/>
                  </a:ext>
                </a:extLst>
              </a:tr>
              <a:tr h="54083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Доп. расходы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тыс.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50880950"/>
                  </a:ext>
                </a:extLst>
              </a:tr>
              <a:tr h="327962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 </a:t>
                      </a:r>
                      <a:r>
                        <a:rPr lang="ru-RU" sz="1400" b="1" baseline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442" marR="48442" marT="0" marB="0" anchor="ctr"/>
                </a:tc>
                <a:extLst>
                  <a:ext uri="{0D108BD9-81ED-4DB2-BD59-A6C34878D82A}">
                    <a16:rowId xmlns:a16="http://schemas.microsoft.com/office/drawing/2014/main" val="4207429182"/>
                  </a:ext>
                </a:extLst>
              </a:tr>
            </a:tbl>
          </a:graphicData>
        </a:graphic>
      </p:graphicFrame>
      <p:pic>
        <p:nvPicPr>
          <p:cNvPr id="4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578" y="6047422"/>
            <a:ext cx="2492375" cy="65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3045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2B6B2-1A8C-4BEE-AF9A-5734B9A09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225" y="232978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pic>
        <p:nvPicPr>
          <p:cNvPr id="15" name="Picture 2" descr="Logo_Polytech_rus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33" y="6038909"/>
            <a:ext cx="2492375" cy="652301"/>
          </a:xfrm>
          <a:prstGeom prst="rect">
            <a:avLst/>
          </a:prstGeom>
          <a:noFill/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2BC1B3E3-DC7A-4022-92D8-FA911D6C0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96" y="1673157"/>
            <a:ext cx="11478638" cy="3171217"/>
          </a:xfrm>
        </p:spPr>
        <p:txBody>
          <a:bodyPr>
            <a:noAutofit/>
          </a:bodyPr>
          <a:lstStyle/>
          <a:p>
            <a:pPr marL="0" indent="-4320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itchFamily="34" charset="0"/>
              </a:rPr>
              <a:t>Проведен патентный поиск установки утилизации отходов рубероида.</a:t>
            </a:r>
            <a:endParaRPr lang="en-US" sz="2000" dirty="0">
              <a:latin typeface="Arial" panose="020B0604020202020204" pitchFamily="34" charset="0"/>
              <a:cs typeface="Arial" pitchFamily="34" charset="0"/>
            </a:endParaRPr>
          </a:p>
          <a:p>
            <a:pPr marL="0" indent="-4320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itchFamily="34" charset="0"/>
              </a:rPr>
              <a:t>Определены отличительные особенности существующих установок.</a:t>
            </a:r>
            <a:endParaRPr lang="en-US" sz="2000" dirty="0">
              <a:latin typeface="Arial" panose="020B0604020202020204" pitchFamily="34" charset="0"/>
              <a:cs typeface="Arial" pitchFamily="34" charset="0"/>
            </a:endParaRPr>
          </a:p>
          <a:p>
            <a:pPr marL="0" indent="-4320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itchFamily="34" charset="0"/>
              </a:rPr>
              <a:t>Разработана принципиальная схема новой установки по утилизации отходов рубероида и получения нового материала – </a:t>
            </a:r>
            <a:r>
              <a:rPr lang="ru-RU" sz="2000" dirty="0" err="1">
                <a:latin typeface="Arial" panose="020B0604020202020204" pitchFamily="34" charset="0"/>
                <a:cs typeface="Arial" pitchFamily="34" charset="0"/>
              </a:rPr>
              <a:t>битумополимерной</a:t>
            </a:r>
            <a:r>
              <a:rPr lang="ru-RU" sz="2000" dirty="0">
                <a:latin typeface="Arial" panose="020B0604020202020204" pitchFamily="34" charset="0"/>
                <a:cs typeface="Arial" pitchFamily="34" charset="0"/>
              </a:rPr>
              <a:t> смеси.</a:t>
            </a:r>
            <a:endParaRPr lang="en-US" sz="2000" dirty="0">
              <a:latin typeface="Arial" panose="020B0604020202020204" pitchFamily="34" charset="0"/>
              <a:cs typeface="Arial" pitchFamily="34" charset="0"/>
            </a:endParaRPr>
          </a:p>
          <a:p>
            <a:pPr marL="0" indent="-4320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itchFamily="34" charset="0"/>
              </a:rPr>
              <a:t>Ведется работа по созданию опытного образца.</a:t>
            </a:r>
          </a:p>
        </p:txBody>
      </p:sp>
    </p:spTree>
    <p:extLst>
      <p:ext uri="{BB962C8B-B14F-4D97-AF65-F5344CB8AC3E}">
        <p14:creationId xmlns:p14="http://schemas.microsoft.com/office/powerpoint/2010/main" val="1150039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6461" y="-71134"/>
            <a:ext cx="12441677" cy="699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2B6B2-1A8C-4BEE-AF9A-5734B9A09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225" y="1"/>
            <a:ext cx="8610600" cy="74902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</a:p>
        </p:txBody>
      </p:sp>
      <p:pic>
        <p:nvPicPr>
          <p:cNvPr id="24578" name="Picture 2" descr="D:\Фото и Видео\2024\Казань с Вероникой 10.07.2024\2024_07_10_15_38_IMG_5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172" y="742553"/>
            <a:ext cx="2936112" cy="34597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23346" y="4239473"/>
            <a:ext cx="3871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Шумилин Александр Денисович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Руководитель, менеджер, юрист.</a:t>
            </a:r>
          </a:p>
        </p:txBody>
      </p:sp>
      <p:pic>
        <p:nvPicPr>
          <p:cNvPr id="4" name="Рисунок 3" descr="Изображение выглядит как Человеческое лицо, человек, одежда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7D834087-6D54-38E6-C914-088B70672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82" y="742551"/>
            <a:ext cx="3453317" cy="3453317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человек, Формальная одежда, Блейзер&#10;&#10;Автоматически созданное описание">
            <a:extLst>
              <a:ext uri="{FF2B5EF4-FFF2-40B4-BE49-F238E27FC236}">
                <a16:creationId xmlns:a16="http://schemas.microsoft.com/office/drawing/2014/main" id="{94F2428E-FFD5-BBFE-24C8-E53414C0D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78" y="742552"/>
            <a:ext cx="1507896" cy="3453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907F86-84F6-3121-B117-36162BEADD0D}"/>
              </a:ext>
            </a:extLst>
          </p:cNvPr>
          <p:cNvSpPr txBox="1"/>
          <p:nvPr/>
        </p:nvSpPr>
        <p:spPr>
          <a:xfrm>
            <a:off x="9797" y="4867851"/>
            <a:ext cx="4049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Контакты:</a:t>
            </a:r>
          </a:p>
          <a:p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Мобильный телефон: +7 (902) 930-92-19</a:t>
            </a:r>
          </a:p>
          <a:p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E-mail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alex_shum_den@mail.ru</a:t>
            </a:r>
          </a:p>
          <a:p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Telegram: @</a:t>
            </a:r>
            <a:r>
              <a:rPr lang="en-US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al_shapone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C0C65-A5C0-5307-26C9-240F70F9B5E2}"/>
              </a:ext>
            </a:extLst>
          </p:cNvPr>
          <p:cNvSpPr txBox="1"/>
          <p:nvPr/>
        </p:nvSpPr>
        <p:spPr>
          <a:xfrm>
            <a:off x="3847801" y="4239472"/>
            <a:ext cx="3537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Хакимов Булат Маратович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16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Проектировщик, 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SMM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-специалист.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E26C2B-2FC8-98BB-5231-94BD183BDD40}"/>
              </a:ext>
            </a:extLst>
          </p:cNvPr>
          <p:cNvSpPr txBox="1"/>
          <p:nvPr/>
        </p:nvSpPr>
        <p:spPr>
          <a:xfrm>
            <a:off x="7209587" y="4245162"/>
            <a:ext cx="3025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Хакимов Муса Маратович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Конструктор, бухгалтер.</a:t>
            </a:r>
          </a:p>
        </p:txBody>
      </p:sp>
    </p:spTree>
    <p:extLst>
      <p:ext uri="{BB962C8B-B14F-4D97-AF65-F5344CB8AC3E}">
        <p14:creationId xmlns:p14="http://schemas.microsoft.com/office/powerpoint/2010/main" val="1150039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1300</TotalTime>
  <Words>773</Words>
  <Application>Microsoft Office PowerPoint</Application>
  <PresentationFormat>Широкоэкранный</PresentationFormat>
  <Paragraphs>127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Тема2</vt:lpstr>
      <vt:lpstr>Мобильный комплекс по промышленной переработке кровельных отходов на объекте</vt:lpstr>
      <vt:lpstr>Актуальность </vt:lpstr>
      <vt:lpstr>Презентация PowerPoint</vt:lpstr>
      <vt:lpstr>Новизна предлагаемого решения</vt:lpstr>
      <vt:lpstr>Описание проектного решения</vt:lpstr>
      <vt:lpstr>Презентация PowerPoint</vt:lpstr>
      <vt:lpstr>Потенциальные потребители </vt:lpstr>
      <vt:lpstr>Оценка необходимых ресурсов для реализации проекта</vt:lpstr>
      <vt:lpstr>Оценка необходимых ресурсов для реализации проекта</vt:lpstr>
      <vt:lpstr>Текущие результаты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Быстровозводимые здания многократного использования</dc:title>
  <dc:creator>Григорий Никитин</dc:creator>
  <cp:lastModifiedBy>Александр Шумилин</cp:lastModifiedBy>
  <cp:revision>116</cp:revision>
  <dcterms:created xsi:type="dcterms:W3CDTF">2022-05-17T13:24:06Z</dcterms:created>
  <dcterms:modified xsi:type="dcterms:W3CDTF">2024-12-09T17:31:28Z</dcterms:modified>
</cp:coreProperties>
</file>