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81" r:id="rId4"/>
    <p:sldId id="291" r:id="rId5"/>
    <p:sldId id="308" r:id="rId6"/>
    <p:sldId id="286" r:id="rId7"/>
    <p:sldId id="296" r:id="rId8"/>
    <p:sldId id="309" r:id="rId9"/>
    <p:sldId id="310" r:id="rId10"/>
    <p:sldId id="311" r:id="rId11"/>
    <p:sldId id="312" r:id="rId12"/>
    <p:sldId id="306" r:id="rId13"/>
    <p:sldId id="269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81" d="100"/>
          <a:sy n="81" d="100"/>
        </p:scale>
        <p:origin x="499" y="6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72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8320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04" y="1634216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531911" y="3746606"/>
            <a:ext cx="91440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297" y="331868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bg2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5A029DF4-E60E-4728-BF8E-0199D7E18F36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5553" y="331868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5665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0649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616695" y="2618708"/>
            <a:ext cx="71179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173277"/>
                </a:solidFill>
                <a:latin typeface="Geometria" pitchFamily="34" charset="-52"/>
              </a:rPr>
              <a:t>Приложение для творчества «</a:t>
            </a:r>
            <a:r>
              <a:rPr lang="en-US" altLang="ru-RU" sz="4000" b="1" dirty="0">
                <a:solidFill>
                  <a:srgbClr val="173277"/>
                </a:solidFill>
                <a:latin typeface="Geometria" pitchFamily="34" charset="-52"/>
              </a:rPr>
              <a:t>Dream Creation</a:t>
            </a:r>
            <a:r>
              <a:rPr lang="ru-RU" altLang="ru-RU" sz="4000" b="1" dirty="0">
                <a:solidFill>
                  <a:srgbClr val="173277"/>
                </a:solidFill>
                <a:latin typeface="Geometria" pitchFamily="34" charset="-52"/>
              </a:rPr>
              <a:t>»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467277" y="4728801"/>
            <a:ext cx="7416824" cy="224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Лидер проекта:</a:t>
            </a:r>
          </a:p>
          <a:p>
            <a:pPr algn="ctr" eaLnBrk="1" hangingPunct="1"/>
            <a:r>
              <a:rPr lang="ru-RU" altLang="ru-RU" sz="2997" dirty="0">
                <a:solidFill>
                  <a:srgbClr val="173277"/>
                </a:solidFill>
                <a:latin typeface="Geometria" pitchFamily="34" charset="-52"/>
              </a:rPr>
              <a:t>Мальцев Ярослав Юрьевич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Наставник:</a:t>
            </a:r>
          </a:p>
          <a:p>
            <a:pPr algn="ctr" eaLnBrk="1" hangingPunct="1"/>
            <a:r>
              <a:rPr lang="ru-RU" altLang="ru-RU" sz="3000" dirty="0">
                <a:solidFill>
                  <a:srgbClr val="173277"/>
                </a:solidFill>
                <a:latin typeface="Geometria" pitchFamily="34" charset="-52"/>
              </a:rPr>
              <a:t>Юсупова Гульнара Ринатовна</a:t>
            </a:r>
          </a:p>
          <a:p>
            <a:pPr algn="ctr" eaLnBrk="1" hangingPunct="1"/>
            <a:endParaRPr lang="ru-RU" altLang="ru-RU" sz="2997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605" y="202125"/>
            <a:ext cx="142874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bg2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5A029DF4-E60E-4728-BF8E-0199D7E18F36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4075" y="202125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9876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23740" y="118745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 и решение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3C4A4F6-9FD3-4732-9683-18D090EC8A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40" y="2218103"/>
            <a:ext cx="4998284" cy="35963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BC3D083-EB56-4A34-8071-810BBC9EB6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18103"/>
            <a:ext cx="4998284" cy="359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673166" y="110702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Чуточку по поподробнее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12" name="Текст 11">
            <a:extLst>
              <a:ext uri="{FF2B5EF4-FFF2-40B4-BE49-F238E27FC236}">
                <a16:creationId xmlns:a16="http://schemas.microsoft.com/office/drawing/2014/main" id="{C8511F2A-0082-4FD2-BB1E-7DCC715AA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7231" y="2167868"/>
            <a:ext cx="10515600" cy="4351338"/>
          </a:xfrm>
        </p:spPr>
        <p:txBody>
          <a:bodyPr/>
          <a:lstStyle/>
          <a:p>
            <a:r>
              <a:rPr lang="ru-RU" sz="3200" dirty="0">
                <a:latin typeface="Gilroy" panose="00000500000000000000" pitchFamily="2" charset="-52"/>
              </a:rPr>
              <a:t>Приложение поможет людям быстро научиться играть на музыкальном инструменте при помощи искусственного интеллекта. Также кроме музыкального направления будет художественная, в котором можно научиться любому стилю рисования с использованием умной камеры.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МАКЕТ ПРИЛОЖЕНИЯ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6DB65E-5D90-4003-B00B-881FF79F2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4854" y="1031051"/>
            <a:ext cx="4635415" cy="532143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50D4829-F95C-4D67-8CD1-C9DB2A2EC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520" y="1031051"/>
            <a:ext cx="2485497" cy="532143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949009B-6674-45E2-AE1D-99FFC7236B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053" y="1031051"/>
            <a:ext cx="4719640" cy="541159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D7EE788-C806-4927-8C06-90964236E7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960" y="1032340"/>
            <a:ext cx="2491794" cy="532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49860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3" y="3064705"/>
            <a:ext cx="6469472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>
                <a:latin typeface="Gilroy" panose="00000500000000000000" pitchFamily="2" charset="-52"/>
              </a:rPr>
              <a:t>Наша потенциальная аудитория это студенты, а также взрослые люди от 25 и выше.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>
                <a:latin typeface="Gilroy" panose="00000500000000000000" pitchFamily="2" charset="-52"/>
              </a:rPr>
              <a:t>Целевая аудитория</a:t>
            </a:r>
            <a:endParaRPr sz="3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1E7262-C815-4448-8843-EFA867CC3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8625" y="1089200"/>
            <a:ext cx="4276958" cy="17175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184B6E-27F5-404F-BF4A-688DD1C59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9889" y="3673022"/>
            <a:ext cx="4433937" cy="201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Конкуренты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EBA050-55AB-4DB1-83D6-BAD020113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483" y="1825625"/>
            <a:ext cx="5120599" cy="4351338"/>
          </a:xfrm>
        </p:spPr>
        <p:txBody>
          <a:bodyPr>
            <a:normAutofit/>
          </a:bodyPr>
          <a:lstStyle/>
          <a:p>
            <a:r>
              <a:rPr lang="ru-RU" dirty="0"/>
              <a:t>Нашими конкурентами являются программы Pinterest и GuitarTuna. Так же имеются косвенные конкуренты, в виде музыкальных и художественных школ, репетиторов. </a:t>
            </a:r>
          </a:p>
          <a:p>
            <a:r>
              <a:rPr lang="ru-RU" dirty="0"/>
              <a:t>Нашим преимуществом является более обширный функционал.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655E4C-1C0A-45BD-A26D-D3E8E6940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515" y="243081"/>
            <a:ext cx="2358013" cy="235402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F828B0-E0DB-4867-A081-DADDE1E24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0754" y="741039"/>
            <a:ext cx="2788560" cy="27885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F0C815E-39BB-42F5-83D9-C72012334E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1952" y="2959472"/>
            <a:ext cx="2445689" cy="244155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2583C22-862C-4B53-86B6-2DA81F84D0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455" y="4001294"/>
            <a:ext cx="3159158" cy="24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953275" y="692501"/>
            <a:ext cx="336010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Анализ рынка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2221039-9688-43C3-BDC7-E2A3F77AD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55" y="1566569"/>
            <a:ext cx="3774231" cy="11584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6AFFB53-D11A-40F4-BDF3-4FD9D88F0D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89" y="3232999"/>
            <a:ext cx="3774232" cy="109303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B3A51FA-1948-4DCF-A931-F2EB2FE52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85" y="4757491"/>
            <a:ext cx="3780669" cy="114661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FDF19F1-91A9-4FEF-94E0-0C0A934839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571" y="3157293"/>
            <a:ext cx="3542857" cy="124444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06BAD8C-FEE6-4DBE-8A05-12B8DF7B39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761" y="2109674"/>
            <a:ext cx="3568254" cy="333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59268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77940" y="2419892"/>
            <a:ext cx="4293924" cy="34163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>
                <a:solidFill>
                  <a:schemeClr val="tx1"/>
                </a:solidFill>
                <a:latin typeface="Gilroy" panose="00000500000000000000" pitchFamily="2" charset="-52"/>
              </a:rPr>
              <a:t>1. Подписка</a:t>
            </a: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tx1"/>
                </a:solidFill>
                <a:latin typeface="Gilroy" panose="00000500000000000000" pitchFamily="2" charset="-52"/>
              </a:rPr>
              <a:t>Покупка платной подписки</a:t>
            </a: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>
                <a:solidFill>
                  <a:schemeClr val="tx1"/>
                </a:solidFill>
                <a:latin typeface="Gilroy" panose="00000500000000000000" pitchFamily="2" charset="-52"/>
              </a:rPr>
              <a:t>2.Реклама</a:t>
            </a: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tx1"/>
                </a:solidFill>
                <a:latin typeface="Gilroy" panose="00000500000000000000" pitchFamily="2" charset="-52"/>
              </a:rPr>
              <a:t>Реклама магазина музыкальных инструментов, электроники (графические планшеты п т.п.) и приборов для рисования</a:t>
            </a: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400" dirty="0">
              <a:solidFill>
                <a:schemeClr val="tx1"/>
              </a:solidFill>
              <a:latin typeface="Gilroy" panose="00000500000000000000" pitchFamily="2" charset="-52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44728" y="334222"/>
            <a:ext cx="7102541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/>
              <a:t>МОНЕТИЗАЦИЯ И СПОСОБЫ ПРИВЛЕЧЕНИЯ КЛИЕНТОВ</a:t>
            </a:r>
            <a:endParaRPr sz="3600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C085320C-C6AE-4BC0-BD67-D82E9E57A8CE}"/>
              </a:ext>
            </a:extLst>
          </p:cNvPr>
          <p:cNvSpPr txBox="1"/>
          <p:nvPr/>
        </p:nvSpPr>
        <p:spPr>
          <a:xfrm>
            <a:off x="8695051" y="2313539"/>
            <a:ext cx="2803752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E39C3D-A51A-4177-B36F-962C0321D113}"/>
              </a:ext>
            </a:extLst>
          </p:cNvPr>
          <p:cNvSpPr txBox="1"/>
          <p:nvPr/>
        </p:nvSpPr>
        <p:spPr>
          <a:xfrm>
            <a:off x="1245168" y="1959594"/>
            <a:ext cx="2759469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Gilroy" panose="00000500000000000000" pitchFamily="2" charset="-52"/>
              </a:rPr>
              <a:t>МОНЕТИЗАЦИЯ</a:t>
            </a:r>
            <a:endParaRPr lang="ru-RU" sz="2400" b="1" dirty="0">
              <a:latin typeface="Gilroy" panose="00000500000000000000" pitchFamily="2" charset="-5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34A3CD-A100-4F80-96EA-AE3B877334B1}"/>
              </a:ext>
            </a:extLst>
          </p:cNvPr>
          <p:cNvSpPr txBox="1"/>
          <p:nvPr/>
        </p:nvSpPr>
        <p:spPr>
          <a:xfrm>
            <a:off x="6403877" y="1960751"/>
            <a:ext cx="4979710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Gilroy" panose="00000500000000000000" pitchFamily="2" charset="-52"/>
              </a:rPr>
              <a:t>СПОСОБЫ ПРИВЛЕЧЕНИЯ КЛИЕНТОВ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43E419-37E4-4431-8CBF-B3847156587F}"/>
              </a:ext>
            </a:extLst>
          </p:cNvPr>
          <p:cNvSpPr txBox="1"/>
          <p:nvPr/>
        </p:nvSpPr>
        <p:spPr>
          <a:xfrm>
            <a:off x="6653155" y="2914858"/>
            <a:ext cx="4481153" cy="22159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571500" marR="0" indent="-57150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2400" dirty="0">
                <a:latin typeface="Gilroy" panose="00000500000000000000" pitchFamily="2" charset="-52"/>
              </a:rPr>
              <a:t>Сайт</a:t>
            </a:r>
          </a:p>
          <a:p>
            <a:pPr marL="571500" marR="0" indent="-57150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2400" dirty="0">
                <a:latin typeface="Gilroy" panose="00000500000000000000" pitchFamily="2" charset="-52"/>
              </a:rPr>
              <a:t>Реклама</a:t>
            </a:r>
          </a:p>
          <a:p>
            <a:pPr marL="571500" marR="0" indent="-57150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2400" dirty="0">
                <a:latin typeface="Gilroy" panose="00000500000000000000" pitchFamily="2" charset="-52"/>
              </a:rPr>
              <a:t>Социальные сети</a:t>
            </a:r>
          </a:p>
          <a:p>
            <a:pPr marL="571500" marR="0" indent="-57150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" panose="00000500000000000000" pitchFamily="2" charset="-52"/>
                <a:sym typeface="Helvetica"/>
              </a:rPr>
              <a:t>Сотрудничество с </a:t>
            </a:r>
            <a:r>
              <a:rPr lang="en-US" sz="2400" dirty="0">
                <a:solidFill>
                  <a:srgbClr val="000000"/>
                </a:solidFill>
                <a:latin typeface="Gilroy" panose="00000500000000000000" pitchFamily="2" charset="-52"/>
                <a:sym typeface="Helvetica"/>
              </a:rPr>
              <a:t>App Store </a:t>
            </a:r>
            <a:r>
              <a:rPr lang="ru-RU" sz="2400" dirty="0">
                <a:solidFill>
                  <a:srgbClr val="000000"/>
                </a:solidFill>
                <a:latin typeface="Gilroy" panose="00000500000000000000" pitchFamily="2" charset="-52"/>
                <a:sym typeface="Helvetica"/>
              </a:rPr>
              <a:t>и </a:t>
            </a:r>
            <a:r>
              <a:rPr lang="en-US" sz="2400" dirty="0">
                <a:solidFill>
                  <a:srgbClr val="000000"/>
                </a:solidFill>
                <a:latin typeface="Gilroy" panose="00000500000000000000" pitchFamily="2" charset="-52"/>
                <a:sym typeface="Helvetica"/>
              </a:rPr>
              <a:t>Google Play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" panose="00000500000000000000" pitchFamily="2" charset="-52"/>
              <a:sym typeface="Helvetica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3853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60795" y="2087467"/>
            <a:ext cx="6469472" cy="3847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ln>
                  <a:noFill/>
                </a:ln>
                <a:solidFill>
                  <a:srgbClr val="000000"/>
                </a:solidFill>
                <a:effectLst/>
                <a:latin typeface="Gilroy" panose="00000500000000000000" pitchFamily="2" charset="-52"/>
                <a:ea typeface="Calibri" panose="020F0502020204030204" pitchFamily="34" charset="0"/>
              </a:rPr>
              <a:t>TRL 2 - разработана идея проекта и предложена концепция ее реализации. "Задел": предложена идея проекта и концепция ее реализации, сформулирована и проверена гипотеза о востребованности услуги</a:t>
            </a:r>
            <a:endParaRPr lang="ru-RU" sz="2800" dirty="0">
              <a:latin typeface="Gilroy" panose="00000500000000000000" pitchFamily="2" charset="-52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>
                <a:latin typeface="Gilroy" panose="00000500000000000000" pitchFamily="2" charset="-52"/>
              </a:rPr>
              <a:t>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280814"/>
            <a:ext cx="481358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>
                <a:latin typeface="Gilroy" panose="00000500000000000000" pitchFamily="2" charset="-52"/>
              </a:rPr>
              <a:t>Текущие результаты</a:t>
            </a:r>
            <a:endParaRPr sz="3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E9E66E-6F15-4CCE-BE3F-BBBFC199A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1249" y="829559"/>
            <a:ext cx="3922184" cy="519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1215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3" y="2481447"/>
            <a:ext cx="6866223" cy="2185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lvl="8" indent="-342900">
              <a:buFont typeface="Wingdings" panose="05000000000000000000" pitchFamily="2" charset="2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latin typeface="Gilroy" panose="00000500000000000000" pitchFamily="2" charset="-52"/>
              </a:rPr>
              <a:t>Мальцев Ярослав Юрьевич – лидер проекта (</a:t>
            </a:r>
            <a:r>
              <a:rPr lang="en-US" sz="2000" dirty="0">
                <a:latin typeface="Gilroy" panose="00000500000000000000" pitchFamily="2" charset="-52"/>
              </a:rPr>
              <a:t>CEO</a:t>
            </a:r>
            <a:r>
              <a:rPr lang="ru-RU" sz="2000" dirty="0">
                <a:latin typeface="Gilroy" panose="00000500000000000000" pitchFamily="2" charset="-52"/>
              </a:rPr>
              <a:t>, Продажи, Продакт). Занимаюсь художеством с 10 лет (рисую иллюстрации), также учусь играть на гитаре и осваиваю дизайн.</a:t>
            </a:r>
          </a:p>
          <a:p>
            <a:pPr marL="342900" lvl="8" indent="-342900">
              <a:buFont typeface="Wingdings" panose="05000000000000000000" pitchFamily="2" charset="2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latin typeface="Gilroy" panose="00000500000000000000" pitchFamily="2" charset="-52"/>
            </a:endParaRPr>
          </a:p>
          <a:p>
            <a:pPr marL="342900" lvl="8" indent="-342900">
              <a:buFont typeface="Wingdings" panose="05000000000000000000" pitchFamily="2" charset="2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latin typeface="Gilroy" panose="00000500000000000000" pitchFamily="2" charset="-52"/>
              </a:rPr>
              <a:t>Сафронов Кирилл Александрович - Маркетинг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1128128"/>
            <a:ext cx="228720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</a:t>
            </a:r>
            <a:endParaRPr sz="36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08CF786-8A01-4736-B7B1-86B188AD6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951" y="1411506"/>
            <a:ext cx="2139881" cy="213988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4587B1C-AC96-43D8-BF22-0F9D7C5C7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5950" y="3980470"/>
            <a:ext cx="2139881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54689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535483" y="1889020"/>
            <a:ext cx="5943477" cy="3693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dirty="0">
                <a:latin typeface="Gilroy" panose="00000500000000000000" pitchFamily="2" charset="-52"/>
              </a:rPr>
              <a:t>1.Разработка MVP проекта, и превращение программы в социальную сеть.</a:t>
            </a:r>
            <a:endParaRPr lang="en-US" sz="2000" dirty="0">
              <a:latin typeface="Gilroy" panose="00000500000000000000" pitchFamily="2" charset="-52"/>
            </a:endParaRPr>
          </a:p>
          <a:p>
            <a:pPr>
              <a:lnSpc>
                <a:spcPct val="100000"/>
              </a:lnSpc>
            </a:pPr>
            <a:r>
              <a:rPr lang="ru-RU" sz="2000" dirty="0">
                <a:latin typeface="Gilroy" panose="00000500000000000000" pitchFamily="2" charset="-52"/>
              </a:rPr>
              <a:t>2.Проведение решенческих интервью с потенциальными потребителями продуктов.</a:t>
            </a:r>
            <a:endParaRPr lang="en-US" sz="2000" dirty="0">
              <a:latin typeface="Gilroy" panose="00000500000000000000" pitchFamily="2" charset="-52"/>
            </a:endParaRPr>
          </a:p>
          <a:p>
            <a:pPr>
              <a:lnSpc>
                <a:spcPct val="100000"/>
              </a:lnSpc>
            </a:pPr>
            <a:r>
              <a:rPr lang="ru-RU" sz="2000" dirty="0">
                <a:latin typeface="Gilroy" panose="00000500000000000000" pitchFamily="2" charset="-52"/>
              </a:rPr>
              <a:t>3.Доработка MVP по результатам решенческих интервью. </a:t>
            </a:r>
            <a:endParaRPr lang="en-US" sz="2000" dirty="0">
              <a:latin typeface="Gilroy" panose="00000500000000000000" pitchFamily="2" charset="-52"/>
            </a:endParaRPr>
          </a:p>
          <a:p>
            <a:pPr>
              <a:lnSpc>
                <a:spcPct val="100000"/>
              </a:lnSpc>
            </a:pPr>
            <a:r>
              <a:rPr lang="ru-RU" sz="2000" dirty="0">
                <a:latin typeface="Gilroy" panose="00000500000000000000" pitchFamily="2" charset="-52"/>
              </a:rPr>
              <a:t>4.Тестирование каналов продаж и выбор приоритетных каналов продвижения. </a:t>
            </a:r>
            <a:endParaRPr lang="en-US" sz="2000" dirty="0">
              <a:latin typeface="Gilroy" panose="00000500000000000000" pitchFamily="2" charset="-52"/>
            </a:endParaRPr>
          </a:p>
          <a:p>
            <a:pPr>
              <a:lnSpc>
                <a:spcPct val="100000"/>
              </a:lnSpc>
            </a:pPr>
            <a:r>
              <a:rPr lang="ru-RU" sz="2000" dirty="0">
                <a:latin typeface="Gilroy" panose="00000500000000000000" pitchFamily="2" charset="-52"/>
              </a:rPr>
              <a:t>5.Построение и непрерывное совершенствование воронки продаж. </a:t>
            </a:r>
          </a:p>
          <a:p>
            <a:pPr>
              <a:lnSpc>
                <a:spcPct val="100000"/>
              </a:lnSpc>
            </a:pPr>
            <a:r>
              <a:rPr lang="ru-RU" sz="2000" dirty="0">
                <a:latin typeface="Gilroy" panose="00000500000000000000" pitchFamily="2" charset="-52"/>
              </a:rPr>
              <a:t>6.Продвижение по каналам продаж.</a:t>
            </a:r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400" dirty="0">
              <a:latin typeface="Gilroy" panose="00000500000000000000" pitchFamily="2" charset="-52"/>
            </a:endParaRP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35483" y="1245577"/>
            <a:ext cx="381434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Планы развития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101D4D4-291C-4BA3-9ABC-9B1E67F1D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960" y="523226"/>
            <a:ext cx="4651744" cy="269698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8D9C18-0FD1-4230-A2CB-E73C0A1C5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8682" y="3389484"/>
            <a:ext cx="3745155" cy="291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9</a:t>
            </a:r>
            <a:r>
              <a:rPr dirty="0"/>
              <a:t>8</a:t>
            </a:r>
            <a:r>
              <a:rPr lang="ru-RU" dirty="0"/>
              <a:t>2</a:t>
            </a:r>
            <a:r>
              <a:rPr dirty="0"/>
              <a:t> </a:t>
            </a:r>
            <a:r>
              <a:rPr lang="ru-RU" dirty="0"/>
              <a:t>3</a:t>
            </a:r>
            <a:r>
              <a:rPr dirty="0"/>
              <a:t>8</a:t>
            </a:r>
            <a:r>
              <a:rPr lang="ru-RU" dirty="0"/>
              <a:t>6</a:t>
            </a:r>
            <a:r>
              <a:rPr dirty="0"/>
              <a:t> </a:t>
            </a:r>
            <a:r>
              <a:rPr lang="ru-RU" dirty="0"/>
              <a:t>31</a:t>
            </a:r>
            <a:r>
              <a:rPr dirty="0"/>
              <a:t> </a:t>
            </a:r>
            <a:r>
              <a:rPr lang="ru-RU" dirty="0"/>
              <a:t>20</a:t>
            </a:r>
            <a:r>
              <a:rPr dirty="0"/>
              <a:t>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</a:t>
            </a:r>
            <a:r>
              <a:rPr dirty="0"/>
              <a:t>mail</a:t>
            </a:r>
            <a:r>
              <a:rPr lang="ru-RU" dirty="0"/>
              <a:t> </a:t>
            </a:r>
            <a:r>
              <a:rPr lang="en-US" sz="2400" dirty="0"/>
              <a:t>malcevaroslav9</a:t>
            </a:r>
            <a:r>
              <a:rPr lang="ru-RU" sz="2400" dirty="0"/>
              <a:t>99</a:t>
            </a:r>
            <a:r>
              <a:rPr lang="en-US" sz="2400" dirty="0"/>
              <a:t>@mail.ru</a:t>
            </a:r>
            <a:endParaRPr lang="ru-RU" sz="2400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3227</TotalTime>
  <Words>356</Words>
  <Application>Microsoft Office PowerPoint</Application>
  <PresentationFormat>Широкоэкранный</PresentationFormat>
  <Paragraphs>72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5" baseType="lpstr">
      <vt:lpstr>Arial</vt:lpstr>
      <vt:lpstr>Calibri</vt:lpstr>
      <vt:lpstr>Calibri Light</vt:lpstr>
      <vt:lpstr>Geometria</vt:lpstr>
      <vt:lpstr>Gilroy</vt:lpstr>
      <vt:lpstr>Gilroy-Bold</vt:lpstr>
      <vt:lpstr>Gilroy-ExtraBold</vt:lpstr>
      <vt:lpstr>Gilroy-Light</vt:lpstr>
      <vt:lpstr>Helvetica</vt:lpstr>
      <vt:lpstr>Helvetica Neue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Ярослав Мальцев</cp:lastModifiedBy>
  <cp:revision>37</cp:revision>
  <dcterms:modified xsi:type="dcterms:W3CDTF">2023-11-28T22:30:02Z</dcterms:modified>
</cp:coreProperties>
</file>