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app.xml" ContentType="application/vnd.openxmlformats-officedocument.extended-properti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0" r:id="rId3"/>
    <p:sldId id="281" r:id="rId4"/>
    <p:sldId id="286" r:id="rId5"/>
    <p:sldId id="291" r:id="rId6"/>
    <p:sldId id="296" r:id="rId7"/>
    <p:sldId id="301" r:id="rId8"/>
    <p:sldId id="306" r:id="rId9"/>
    <p:sldId id="308" r:id="rId10"/>
    <p:sldId id="307" r:id="rId11"/>
    <p:sldId id="310" r:id="rId12"/>
    <p:sldId id="309" r:id="rId13"/>
    <p:sldId id="311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1" d="100"/>
          <a:sy n="101" d="100"/>
        </p:scale>
        <p:origin x="72" y="14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Регион 2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out"/>
        <c:minorTickMark val="none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 noEditPoints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>
            <a:spLocks noGrp="1" noEditPoints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Pct val="100000"/>
              <a:buFontTx/>
              <a:buNone/>
              <a:defRPr sz="2400"/>
            </a:lvl1pPr>
            <a:lvl2pPr marL="0" indent="0" algn="ctr">
              <a:buSzPct val="100000"/>
              <a:buFontTx/>
              <a:buNone/>
              <a:defRPr sz="2400"/>
            </a:lvl2pPr>
            <a:lvl3pPr marL="0" indent="0" algn="ctr">
              <a:buSzPct val="100000"/>
              <a:buFontTx/>
              <a:buNone/>
              <a:defRPr sz="2400"/>
            </a:lvl3pPr>
            <a:lvl4pPr marL="0" indent="0" algn="ctr">
              <a:buSzPct val="100000"/>
              <a:buFontTx/>
              <a:buNone/>
              <a:defRPr sz="2400"/>
            </a:lvl4pPr>
            <a:lvl5pPr marL="0" indent="0" algn="ctr">
              <a:buSzPct val="100000"/>
              <a:buFontTx/>
              <a:buNone/>
              <a:defRPr sz="2400"/>
            </a:lvl5pPr>
          </a:lstStyle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>
            <a:spLocks noGrp="1" noEditPoints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itchFamily="34" charset="0"/>
              <a:buChar char="•"/>
            </a:pPr>
            <a:r>
              <a:t>Плюсы</a:t>
            </a:r>
            <a:endParaRPr sz="1200"/>
          </a:p>
          <a:p>
            <a:endParaRPr sz="1200"/>
          </a:p>
          <a:p>
            <a:pPr marL="285750" indent="-285750">
              <a:buSzPct val="100000"/>
              <a:buFont typeface="Arial" pitchFamily="34" charset="0"/>
              <a:buChar char="•"/>
            </a:pPr>
            <a:r>
              <a:t>Минусы</a:t>
            </a:r>
            <a:endParaRPr sz="1200"/>
          </a:p>
          <a:p>
            <a:endParaRPr sz="1200"/>
          </a:p>
          <a:p>
            <a:pPr marL="285750" indent="-285750">
              <a:buSzPct val="100000"/>
              <a:buFont typeface="Arial" pitchFamily="34" charset="0"/>
              <a:buChar char="•"/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/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/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/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/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/>
        </p:txBody>
      </p:sp>
      <p:sp>
        <p:nvSpPr>
          <p:cNvPr id="8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horzOverflow="overflow" lIns="40509" tIns="40509" rIns="40509" bIns="40509"/>
                    <a:lstStyle/>
                    <a:p>
                      <a:pPr algn="l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/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/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hf dt="0" sldNum="0" hdr="0" ftr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3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4.pn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pPr marL="0" indent="0">
              <a:lnSpc>
                <a:spcPts val="3406"/>
              </a:lnSpc>
              <a:buNone/>
            </a:pPr>
            <a:r>
              <a:rPr lang="en-US" sz="40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Разработка автоматической многоуровневой системы выращивания и обработки овощей</a:t>
            </a:r>
            <a:endParaRPr lang="en-US" sz="4000" dirty="0">
              <a:latin typeface="Helvetica"/>
              <a:ea typeface="Helvetica"/>
              <a:cs typeface="Helvetica"/>
            </a:endParaRPr>
          </a:p>
          <a:p>
            <a:pPr defTabSz="877822"/>
            <a:endParaRPr sz="4000" dirty="0">
              <a:latin typeface="Helvetica"/>
              <a:ea typeface="Helvetica"/>
              <a:cs typeface="Helvetica"/>
            </a:endParaRPr>
          </a:p>
          <a:p>
            <a:pPr defTabSz="877822"/>
            <a:endParaRPr dirty="0"/>
          </a:p>
          <a:p>
            <a:pPr defTabSz="877822">
              <a:lnSpc>
                <a:spcPct val="150000"/>
              </a:lnSpc>
            </a:pPr>
            <a:r>
              <a:rPr lang="ru-RU" dirty="0"/>
              <a:t>Беденюк Никита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</a:pPr>
            <a:r>
              <a:rPr lang="ru-RU" dirty="0"/>
              <a:t>Лидер проекта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/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2757023"/>
            <a:ext cx="11242199" cy="893986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ct val="100000"/>
              </a:lnSpc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 algn="l">
              <a:lnSpc>
                <a:spcPts val="2066"/>
              </a:lnSpc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59690" y="1222472"/>
            <a:ext cx="6432982" cy="4966471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1. </a:t>
            </a:r>
            <a:r>
              <a:rPr lang="en-US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Автоматизация полива растений</a:t>
            </a:r>
            <a:endParaRPr lang="ru-RU" sz="24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879"/>
              </a:lnSpc>
              <a:buNone/>
            </a:pPr>
            <a:endParaRPr lang="ru-RU" sz="20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627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влажности почвы и система микрораспыления позволяют точно контролировать полив растений в зависимости от их потребностей, обеспечивая экономию водных ресурсов.</a:t>
            </a:r>
          </a:p>
          <a:p>
            <a:pPr marL="0" indent="0">
              <a:lnSpc>
                <a:spcPts val="1879"/>
              </a:lnSpc>
              <a:buNone/>
            </a:pPr>
            <a:endParaRPr lang="ru-RU" sz="1745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879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2. </a:t>
            </a:r>
            <a:r>
              <a:rPr lang="en-US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Контроль минерального питания</a:t>
            </a:r>
            <a:endParaRPr lang="ru-RU" sz="24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879"/>
              </a:lnSpc>
              <a:buNone/>
            </a:pPr>
            <a:endParaRPr lang="ru-RU" sz="20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627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мониторинга электропроводности раствора и pH питательного раствора позволяют поддерживать оптимальный состав минеральных элементов для роста растений.</a:t>
            </a:r>
          </a:p>
          <a:p>
            <a:pPr marL="0" indent="0">
              <a:lnSpc>
                <a:spcPts val="1879"/>
              </a:lnSpc>
              <a:buNone/>
            </a:pPr>
            <a:endParaRPr lang="ru-RU" sz="1745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879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3. </a:t>
            </a:r>
            <a:r>
              <a:rPr lang="en-US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Многоярусные системы освещения</a:t>
            </a:r>
            <a:endParaRPr lang="ru-RU" sz="24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879"/>
              </a:lnSpc>
              <a:buNone/>
            </a:pPr>
            <a:endParaRPr lang="ru-RU" sz="20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1627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Светодиодные лампы размещаются на нескольких ярусах, обеспечивая равномерное освещение всей площади выращивания на разных этапах роста растений.</a:t>
            </a:r>
          </a:p>
          <a:p>
            <a:pPr marL="0" indent="0">
              <a:lnSpc>
                <a:spcPts val="1879"/>
              </a:lnSpc>
              <a:buNone/>
            </a:pPr>
            <a:endParaRPr lang="ru-RU" sz="1745" dirty="0">
              <a:solidFill>
                <a:srgbClr val="000000"/>
              </a:solidFill>
              <a:latin typeface="Roboto" pitchFamily="34" charset="0"/>
              <a:ea typeface="Roboto" pitchFamily="34" charset="0"/>
              <a:cs typeface="Roboto" pitchFamily="34" charset="0"/>
            </a:endParaRPr>
          </a:p>
          <a:p>
            <a:pPr marL="0" indent="0">
              <a:lnSpc>
                <a:spcPts val="1879"/>
              </a:lnSpc>
              <a:buNone/>
            </a:pPr>
            <a:endParaRPr lang="en-US" sz="1745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21589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</a:p>
        </p:txBody>
      </p:sp>
      <p:sp>
        <p:nvSpPr>
          <p:cNvPr id="3" name="Текст 2"/>
          <p:cNvSpPr txBox="1"/>
          <p:nvPr/>
        </p:nvSpPr>
        <p:spPr>
          <a:xfrm>
            <a:off x="142380" y="67827"/>
            <a:ext cx="6518934" cy="46467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Гидропоника и аэропоника</a:t>
            </a:r>
            <a:endParaRPr sz="2400" cap="all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95" name="Image 0" descr="preencoded.png"/>
          <p:cNvPicPr>
            <a:picLocks noChangeAspect="1"/>
          </p:cNvPicPr>
          <p:nvPr/>
        </p:nvPicPr>
        <p:blipFill>
          <a:blip r:embed="rId1"/>
          <a:srcRect l="14450" r="14450"/>
          <a:stretch/>
        </p:blipFill>
        <p:spPr>
          <a:xfrm>
            <a:off x="7360920" y="0"/>
            <a:ext cx="4901184" cy="68945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123324" y="67864"/>
            <a:ext cx="6821670" cy="80063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Искусственное освещение</a:t>
            </a:r>
            <a:endParaRPr lang="en-US" sz="2400" dirty="0">
              <a:latin typeface="Helvetica"/>
              <a:ea typeface="Helvetica"/>
              <a:cs typeface="Helvetica"/>
            </a:endParaRPr>
          </a:p>
          <a:p>
            <a:pPr algn="l"/>
            <a:endParaRPr sz="1600" cap="all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/>
          <p:cNvSpPr txBox="1"/>
          <p:nvPr/>
        </p:nvSpPr>
        <p:spPr>
          <a:xfrm>
            <a:off x="6944993" y="3175192"/>
            <a:ext cx="4345769" cy="11302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marL="0" indent="0">
              <a:buFont typeface="Arial" pitchFamily="34" charset="0"/>
              <a:buNone/>
            </a:pPr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4" name="Текст 2"/>
          <p:cNvSpPr txBox="1"/>
          <p:nvPr/>
        </p:nvSpPr>
        <p:spPr>
          <a:xfrm>
            <a:off x="612648" y="3175192"/>
            <a:ext cx="4989789" cy="21589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189" name="Shape 0"/>
          <p:cNvSpPr/>
          <p:nvPr/>
        </p:nvSpPr>
        <p:spPr>
          <a:xfrm>
            <a:off x="612648" y="1618488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197" name="Text 5"/>
          <p:cNvSpPr txBox="1"/>
          <p:nvPr/>
        </p:nvSpPr>
        <p:spPr>
          <a:xfrm>
            <a:off x="1225296" y="1947672"/>
            <a:ext cx="4086758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Светодиодные лампы спектра белого света с дополнительными светодиодами красного и синего цвета используются для создания оптимального спектра освещения на разных этапах роста растений.</a:t>
            </a:r>
          </a:p>
        </p:txBody>
      </p:sp>
      <p:sp>
        <p:nvSpPr>
          <p:cNvPr id="198" name="Text 6"/>
          <p:cNvSpPr txBox="1"/>
          <p:nvPr/>
        </p:nvSpPr>
        <p:spPr>
          <a:xfrm>
            <a:off x="7013448" y="1947672"/>
            <a:ext cx="4086758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освещенности и давления пара воды позволяют поддерживать необходимый фотосинтетически активный поток света и влажность в зависимости от вида и этапа развития растений.</a:t>
            </a:r>
          </a:p>
        </p:txBody>
      </p:sp>
      <p:sp>
        <p:nvSpPr>
          <p:cNvPr id="199" name="Text 7"/>
          <p:cNvSpPr txBox="1"/>
          <p:nvPr/>
        </p:nvSpPr>
        <p:spPr>
          <a:xfrm>
            <a:off x="1225296" y="4050792"/>
            <a:ext cx="4086758" cy="11318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492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Система управления освещением на базе микроконтроллеров обеспечивает график работы светодиодных ламп в зависимости от времени суток и этапа роста растений с оптимизацией затрат энергии.</a:t>
            </a:r>
          </a:p>
        </p:txBody>
      </p:sp>
      <p:sp>
        <p:nvSpPr>
          <p:cNvPr id="200" name="Text 8"/>
          <p:cNvSpPr txBox="1"/>
          <p:nvPr/>
        </p:nvSpPr>
        <p:spPr>
          <a:xfrm>
            <a:off x="7013448" y="4050792"/>
            <a:ext cx="4086758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мониторинга состояния растений позволяют в реальном времени корректировать параметры освещения в зависимости от динамики роста для обеспечения максимальной продуктивности.</a:t>
            </a:r>
          </a:p>
        </p:txBody>
      </p:sp>
      <p:sp>
        <p:nvSpPr>
          <p:cNvPr id="201" name="Text 9"/>
          <p:cNvSpPr/>
          <p:nvPr/>
        </p:nvSpPr>
        <p:spPr>
          <a:xfrm>
            <a:off x="1225296" y="1618488"/>
            <a:ext cx="4086758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Типы источников света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02" name="Text 10"/>
          <p:cNvSpPr/>
          <p:nvPr/>
        </p:nvSpPr>
        <p:spPr>
          <a:xfrm>
            <a:off x="7013448" y="1618488"/>
            <a:ext cx="4086758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Спектральный состав света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03" name="Text 11"/>
          <p:cNvSpPr/>
          <p:nvPr/>
        </p:nvSpPr>
        <p:spPr>
          <a:xfrm>
            <a:off x="1225296" y="3721608"/>
            <a:ext cx="4086758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Световой поток и освещенность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04" name="Text 12"/>
          <p:cNvSpPr/>
          <p:nvPr/>
        </p:nvSpPr>
        <p:spPr>
          <a:xfrm>
            <a:off x="7013448" y="3721608"/>
            <a:ext cx="4086758" cy="3392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систем освещения</a:t>
            </a:r>
            <a:endParaRPr lang="en-US" sz="1745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206" name="Рисунок 5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6873" y="1678445"/>
            <a:ext cx="339230" cy="339230"/>
          </a:xfrm>
          <a:prstGeom prst="rect">
            <a:avLst/>
          </a:prstGeom>
        </p:spPr>
      </p:pic>
      <p:sp>
        <p:nvSpPr>
          <p:cNvPr id="207" name="Shape 0"/>
          <p:cNvSpPr/>
          <p:nvPr/>
        </p:nvSpPr>
        <p:spPr>
          <a:xfrm>
            <a:off x="612648" y="3766924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208" name="Рисунок 5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6873" y="3826881"/>
            <a:ext cx="339230" cy="339230"/>
          </a:xfrm>
          <a:prstGeom prst="rect">
            <a:avLst/>
          </a:prstGeom>
        </p:spPr>
      </p:pic>
      <p:sp>
        <p:nvSpPr>
          <p:cNvPr id="209" name="Shape 0"/>
          <p:cNvSpPr/>
          <p:nvPr/>
        </p:nvSpPr>
        <p:spPr>
          <a:xfrm>
            <a:off x="6409944" y="1618488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210" name="Рисунок 5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84169" y="1678445"/>
            <a:ext cx="339230" cy="339230"/>
          </a:xfrm>
          <a:prstGeom prst="rect">
            <a:avLst/>
          </a:prstGeom>
        </p:spPr>
      </p:pic>
      <p:sp>
        <p:nvSpPr>
          <p:cNvPr id="211" name="Shape 0"/>
          <p:cNvSpPr/>
          <p:nvPr/>
        </p:nvSpPr>
        <p:spPr>
          <a:xfrm>
            <a:off x="6409944" y="3766924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212" name="Рисунок 5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84169" y="3826881"/>
            <a:ext cx="339230" cy="3392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66562" y="126376"/>
            <a:ext cx="6518934" cy="464676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Контроль параметров окружающей среды</a:t>
            </a:r>
            <a:endParaRPr sz="2400" cap="all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8" name="Text 1"/>
          <p:cNvSpPr txBox="1"/>
          <p:nvPr/>
        </p:nvSpPr>
        <p:spPr>
          <a:xfrm>
            <a:off x="378029" y="2039639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Для точного контроля температуры и влажности используются сенсоры и регулируемые вентиляторы, обеспечивающие необходимый микроклимат в каждой зоне выращивания.</a:t>
            </a:r>
          </a:p>
        </p:txBody>
      </p:sp>
      <p:sp>
        <p:nvSpPr>
          <p:cNvPr id="59" name="Text 2"/>
          <p:cNvSpPr txBox="1"/>
          <p:nvPr/>
        </p:nvSpPr>
        <p:spPr>
          <a:xfrm>
            <a:off x="378029" y="3530111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Система вентиляции полностью автоматизирована, воздушные потоки и скорости в каждой зоне регулируются в зависимости от текущих показаний датчиков температуры и влажности.</a:t>
            </a:r>
          </a:p>
        </p:txBody>
      </p:sp>
      <p:sp>
        <p:nvSpPr>
          <p:cNvPr id="60" name="Text 3"/>
          <p:cNvSpPr txBox="1"/>
          <p:nvPr/>
        </p:nvSpPr>
        <p:spPr>
          <a:xfrm>
            <a:off x="378029" y="5020583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мониторинга состава воздуха позволяют контролировать уровни СО2, кислорода и других газов, поддерживая оптимальный для роста растений газовый состав.</a:t>
            </a:r>
          </a:p>
        </p:txBody>
      </p:sp>
      <p:sp>
        <p:nvSpPr>
          <p:cNvPr id="61" name="Text 4"/>
          <p:cNvSpPr/>
          <p:nvPr/>
        </p:nvSpPr>
        <p:spPr>
          <a:xfrm>
            <a:off x="378029" y="1701311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1.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температуры и влажности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62" name="Text 5"/>
          <p:cNvSpPr/>
          <p:nvPr/>
        </p:nvSpPr>
        <p:spPr>
          <a:xfrm>
            <a:off x="378029" y="3200927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2.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систем вентиляции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63" name="Text 6"/>
          <p:cNvSpPr/>
          <p:nvPr/>
        </p:nvSpPr>
        <p:spPr>
          <a:xfrm>
            <a:off x="378029" y="4691399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3.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Мониторинг состава воздуха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64" name="Image 0" descr="preencoded.png"/>
          <p:cNvPicPr>
            <a:picLocks noChangeAspect="1"/>
          </p:cNvPicPr>
          <p:nvPr/>
        </p:nvPicPr>
        <p:blipFill>
          <a:blip r:embed="rId1"/>
          <a:srcRect l="14450" r="14450"/>
          <a:stretch/>
        </p:blipFill>
        <p:spPr>
          <a:xfrm>
            <a:off x="7290817" y="-22394"/>
            <a:ext cx="4901184" cy="68945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18219" y="75257"/>
            <a:ext cx="7771160" cy="80063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Автоматизированная система полива</a:t>
            </a:r>
            <a:endParaRPr lang="en-US" sz="2400" dirty="0">
              <a:latin typeface="Helvetica"/>
              <a:ea typeface="Helvetica"/>
              <a:cs typeface="Helvetica"/>
            </a:endParaRPr>
          </a:p>
          <a:p>
            <a:pPr algn="l"/>
            <a:endParaRPr sz="1600" cap="all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/>
          <p:cNvSpPr txBox="1"/>
          <p:nvPr/>
        </p:nvSpPr>
        <p:spPr>
          <a:xfrm>
            <a:off x="589496" y="875895"/>
            <a:ext cx="9365538" cy="646327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1" name="Text 1"/>
          <p:cNvSpPr txBox="1"/>
          <p:nvPr/>
        </p:nvSpPr>
        <p:spPr>
          <a:xfrm>
            <a:off x="535483" y="1937723"/>
            <a:ext cx="7685837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Для точного управления поливом в зависимости от потребностей каждого вида растений используются автоматизированные поливочные насосы, работающие по сигналам датчиков влажности почвы в отдельных зонах выращивания.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35483" y="3428195"/>
            <a:ext cx="7685837" cy="72333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Сеть датчиков влажности почвы постоянно контролирует влажность субстрата вокруг корневой системы растений и передает данные в центральный блок, который управляет работой насосов.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535483" y="4918667"/>
            <a:ext cx="7685837" cy="72333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При достижении критически низкого уровня влажности включаются капельные оросители, распределяющие равномерно воду по всей поверхности гидропонной или аэропонной системы.</a:t>
            </a:r>
          </a:p>
        </p:txBody>
      </p:sp>
      <p:sp>
        <p:nvSpPr>
          <p:cNvPr id="24" name="Text 4"/>
          <p:cNvSpPr/>
          <p:nvPr/>
        </p:nvSpPr>
        <p:spPr>
          <a:xfrm>
            <a:off x="535483" y="1608539"/>
            <a:ext cx="7685837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1.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поливочных насосов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5" name="Text 5"/>
          <p:cNvSpPr/>
          <p:nvPr/>
        </p:nvSpPr>
        <p:spPr>
          <a:xfrm>
            <a:off x="535483" y="3099011"/>
            <a:ext cx="7685837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2.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Датчики влажности почвы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6" name="Text 6"/>
          <p:cNvSpPr/>
          <p:nvPr/>
        </p:nvSpPr>
        <p:spPr>
          <a:xfrm>
            <a:off x="535483" y="4589483"/>
            <a:ext cx="7685837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3.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Управление капельным орошением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/>
          <p:cNvSpPr txBox="1"/>
          <p:nvPr/>
        </p:nvSpPr>
        <p:spPr>
          <a:xfrm>
            <a:off x="6615058" y="-119344"/>
            <a:ext cx="759795" cy="1957641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>
                <a:latin typeface="Helvetica"/>
                <a:ea typeface="Helvetica"/>
                <a:cs typeface="Helvetica"/>
              </a:rPr>
              <a:t>1</a:t>
            </a:r>
          </a:p>
        </p:txBody>
      </p:sp>
      <p:sp>
        <p:nvSpPr>
          <p:cNvPr id="3" name="Текст 2"/>
          <p:cNvSpPr txBox="1"/>
          <p:nvPr/>
        </p:nvSpPr>
        <p:spPr>
          <a:xfrm>
            <a:off x="96125" y="58839"/>
            <a:ext cx="6518934" cy="80063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Система мониторинга</a:t>
            </a:r>
            <a:endParaRPr lang="en-US" sz="2400" dirty="0">
              <a:latin typeface="Helvetica"/>
              <a:ea typeface="Helvetica"/>
              <a:cs typeface="Helvetica"/>
            </a:endParaRPr>
          </a:p>
          <a:p>
            <a:pPr algn="l"/>
            <a:endParaRPr sz="1600" cap="all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1"/>
          <a:srcRect t="22319" b="22319"/>
          <a:stretch/>
        </p:blipFill>
        <p:spPr>
          <a:xfrm>
            <a:off x="612648" y="1618488"/>
            <a:ext cx="3319272" cy="1837944"/>
          </a:xfrm>
          <a:prstGeom prst="rect">
            <a:avLst/>
          </a:prstGeom>
        </p:spPr>
      </p:pic>
      <p:pic>
        <p:nvPicPr>
          <p:cNvPr id="33" name="Image 1" descr="preencoded.png"/>
          <p:cNvPicPr>
            <a:picLocks noChangeAspect="1"/>
          </p:cNvPicPr>
          <p:nvPr/>
        </p:nvPicPr>
        <p:blipFill>
          <a:blip r:embed="rId2"/>
          <a:srcRect t="22319" b="22319"/>
          <a:stretch/>
        </p:blipFill>
        <p:spPr>
          <a:xfrm>
            <a:off x="4480560" y="1618488"/>
            <a:ext cx="3319272" cy="1837944"/>
          </a:xfrm>
          <a:prstGeom prst="rect">
            <a:avLst/>
          </a:prstGeom>
        </p:spPr>
      </p:pic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3"/>
          <a:srcRect t="22319" b="22319"/>
          <a:stretch/>
        </p:blipFill>
        <p:spPr>
          <a:xfrm>
            <a:off x="8339328" y="1618488"/>
            <a:ext cx="3319272" cy="1837944"/>
          </a:xfrm>
          <a:prstGeom prst="rect">
            <a:avLst/>
          </a:prstGeom>
        </p:spPr>
      </p:pic>
      <p:sp>
        <p:nvSpPr>
          <p:cNvPr id="36" name="Text 1"/>
          <p:cNvSpPr txBox="1"/>
          <p:nvPr/>
        </p:nvSpPr>
        <p:spPr>
          <a:xfrm>
            <a:off x="612648" y="4486021"/>
            <a:ext cx="3296717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Автоматическая система полива и подкормки на основе сети датчиков влажности почвы и pH обеспечивает рациональное использование воды и удобрений.</a:t>
            </a:r>
          </a:p>
        </p:txBody>
      </p:sp>
      <p:sp>
        <p:nvSpPr>
          <p:cNvPr id="37" name="Text 2"/>
          <p:cNvSpPr txBox="1"/>
          <p:nvPr/>
        </p:nvSpPr>
        <p:spPr>
          <a:xfrm>
            <a:off x="4447642" y="4486021"/>
            <a:ext cx="3296717" cy="1549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Система контроля микроклимата в теплицах включает в себя датчики температуры, влажности и уровня CO2, позволяющие поддерживать оптимальные условия роста растений круглосуточно.</a:t>
            </a:r>
          </a:p>
        </p:txBody>
      </p:sp>
      <p:sp>
        <p:nvSpPr>
          <p:cNvPr id="38" name="Text 3"/>
          <p:cNvSpPr txBox="1"/>
          <p:nvPr/>
        </p:nvSpPr>
        <p:spPr>
          <a:xfrm>
            <a:off x="8361883" y="4486021"/>
            <a:ext cx="3296717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Многоуровневая система искусственного освещения на базе светодиодов создает необходимый световой режим для культур высаженных на разных высотах.</a:t>
            </a:r>
          </a:p>
        </p:txBody>
      </p:sp>
      <p:sp>
        <p:nvSpPr>
          <p:cNvPr id="39" name="Text 4"/>
          <p:cNvSpPr/>
          <p:nvPr/>
        </p:nvSpPr>
        <p:spPr>
          <a:xfrm>
            <a:off x="612648" y="3703320"/>
            <a:ext cx="3296717" cy="5874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1.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и подкормки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0" name="Text 5"/>
          <p:cNvSpPr/>
          <p:nvPr/>
        </p:nvSpPr>
        <p:spPr>
          <a:xfrm>
            <a:off x="4480560" y="3703320"/>
            <a:ext cx="3296717" cy="5874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2.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 в теплицах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1" name="Text 6"/>
          <p:cNvSpPr/>
          <p:nvPr/>
        </p:nvSpPr>
        <p:spPr>
          <a:xfrm>
            <a:off x="8339328" y="3703320"/>
            <a:ext cx="3296717" cy="5874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3.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Многоуровневая система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IoT датчики</a:t>
            </a: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2" name="Shape 0"/>
          <p:cNvSpPr/>
          <p:nvPr/>
        </p:nvSpPr>
        <p:spPr>
          <a:xfrm>
            <a:off x="185486" y="1354831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29" name="Text 4"/>
          <p:cNvSpPr txBox="1"/>
          <p:nvPr/>
        </p:nvSpPr>
        <p:spPr>
          <a:xfrm>
            <a:off x="784657" y="1540348"/>
            <a:ext cx="5047016" cy="11365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влажности почвы постоянно контролируют ее водный баланс и сигнализируют о необходимости полива, что позволяет максимально эффективно использовать водные ресурсы.</a:t>
            </a:r>
          </a:p>
        </p:txBody>
      </p:sp>
      <p:sp>
        <p:nvSpPr>
          <p:cNvPr id="30" name="Text 5"/>
          <p:cNvSpPr txBox="1"/>
          <p:nvPr/>
        </p:nvSpPr>
        <p:spPr>
          <a:xfrm>
            <a:off x="784657" y="3129039"/>
            <a:ext cx="5047016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Сеть датчиков температуры, влажности и CO2 позволяет в режиме 24/7 отслеживать микроклимат и в случае отклонений от заданных параметров автоматически включать системы кондиционирования и вентиляции для создания оптимальных условий роста.</a:t>
            </a:r>
          </a:p>
        </p:txBody>
      </p:sp>
      <p:sp>
        <p:nvSpPr>
          <p:cNvPr id="31" name="Text 6"/>
          <p:cNvSpPr txBox="1"/>
          <p:nvPr/>
        </p:nvSpPr>
        <p:spPr>
          <a:xfrm>
            <a:off x="796140" y="4910405"/>
            <a:ext cx="5024050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Многоуровневая система искусственного освещения состоит из светодиодных ламп различного спектра, расположенных строго вертикально над растениями на каждом уровне, что позволяет обеспечить равномерное освещение при минимальных затратах энергии.</a:t>
            </a:r>
          </a:p>
        </p:txBody>
      </p:sp>
      <p:sp>
        <p:nvSpPr>
          <p:cNvPr id="32" name="Text 7"/>
          <p:cNvSpPr/>
          <p:nvPr/>
        </p:nvSpPr>
        <p:spPr>
          <a:xfrm>
            <a:off x="784657" y="1264735"/>
            <a:ext cx="5112326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растений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3" name="Text 8"/>
          <p:cNvSpPr/>
          <p:nvPr/>
        </p:nvSpPr>
        <p:spPr>
          <a:xfrm>
            <a:off x="784657" y="2799855"/>
            <a:ext cx="5153886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4" name="Text 9"/>
          <p:cNvSpPr/>
          <p:nvPr/>
        </p:nvSpPr>
        <p:spPr>
          <a:xfrm>
            <a:off x="784657" y="4561612"/>
            <a:ext cx="5047016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Многоуровневая система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35" name="Рисунок 3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9326" y="1423965"/>
            <a:ext cx="360000" cy="360000"/>
          </a:xfrm>
          <a:prstGeom prst="rect">
            <a:avLst/>
          </a:prstGeom>
        </p:spPr>
      </p:pic>
      <p:sp>
        <p:nvSpPr>
          <p:cNvPr id="36" name="Shape 0"/>
          <p:cNvSpPr/>
          <p:nvPr/>
        </p:nvSpPr>
        <p:spPr>
          <a:xfrm>
            <a:off x="185486" y="2895201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37" name="Рисунок 3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9326" y="2964335"/>
            <a:ext cx="360000" cy="360000"/>
          </a:xfrm>
          <a:prstGeom prst="rect">
            <a:avLst/>
          </a:prstGeom>
        </p:spPr>
      </p:pic>
      <p:sp>
        <p:nvSpPr>
          <p:cNvPr id="38" name="Shape 0"/>
          <p:cNvSpPr/>
          <p:nvPr/>
        </p:nvSpPr>
        <p:spPr>
          <a:xfrm>
            <a:off x="185486" y="4561612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39" name="Рисунок 3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9326" y="4630746"/>
            <a:ext cx="360000" cy="360000"/>
          </a:xfrm>
          <a:prstGeom prst="rect">
            <a:avLst/>
          </a:prstGeom>
        </p:spPr>
      </p:pic>
      <p:pic>
        <p:nvPicPr>
          <p:cNvPr id="40" name="Изображение 3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38543" y="0"/>
            <a:ext cx="9525000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2" name="Текст. поле 21"/>
          <p:cNvSpPr txBox="1"/>
          <p:nvPr/>
        </p:nvSpPr>
        <p:spPr>
          <a:xfrm>
            <a:off x="30276" y="75979"/>
            <a:ext cx="8534400" cy="103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Обработка урожая</a:t>
            </a: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1"/>
          <a:srcRect t="35909" b="35909"/>
          <a:stretch/>
        </p:blipFill>
        <p:spPr>
          <a:xfrm>
            <a:off x="-70105" y="942610"/>
            <a:ext cx="12262104" cy="3456432"/>
          </a:xfrm>
          <a:prstGeom prst="rect">
            <a:avLst/>
          </a:prstGeom>
        </p:spPr>
      </p:pic>
      <p:sp>
        <p:nvSpPr>
          <p:cNvPr id="24" name="Текст. поле 23"/>
          <p:cNvSpPr txBox="1"/>
          <p:nvPr/>
        </p:nvSpPr>
        <p:spPr>
          <a:xfrm>
            <a:off x="1294463" y="4733401"/>
            <a:ext cx="9068737" cy="1927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Важной частью автоматизированной системы является сбор урожая. Специальные роботы определяют состояние плодоовощной культуры и аккуратно собирают готовую продукцию с полок вертикальной фермы.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1"/>
          <a:srcRect t="31242" b="31242"/>
          <a:stretch/>
        </p:blipFill>
        <p:spPr>
          <a:xfrm>
            <a:off x="612648" y="1618488"/>
            <a:ext cx="5239512" cy="1965960"/>
          </a:xfrm>
          <a:prstGeom prst="rect">
            <a:avLst/>
          </a:prstGeom>
        </p:spPr>
      </p:pic>
      <p:pic>
        <p:nvPicPr>
          <p:cNvPr id="42" name="Image 1" descr="preencoded.png"/>
          <p:cNvPicPr>
            <a:picLocks noChangeAspect="1"/>
          </p:cNvPicPr>
          <p:nvPr/>
        </p:nvPicPr>
        <p:blipFill>
          <a:blip r:embed="rId2"/>
          <a:srcRect t="31242" b="31242"/>
          <a:stretch/>
        </p:blipFill>
        <p:spPr>
          <a:xfrm>
            <a:off x="6409944" y="1618488"/>
            <a:ext cx="5239512" cy="1965960"/>
          </a:xfrm>
          <a:prstGeom prst="rect">
            <a:avLst/>
          </a:prstGeom>
        </p:spPr>
      </p:pic>
      <p:sp>
        <p:nvSpPr>
          <p:cNvPr id="43" name="Text 0"/>
          <p:cNvSpPr txBox="1"/>
          <p:nvPr/>
        </p:nvSpPr>
        <p:spPr>
          <a:xfrm>
            <a:off x="30276" y="51044"/>
            <a:ext cx="7685837" cy="5409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Roboto" pitchFamily="34" charset="0"/>
                <a:ea typeface="Roboto" pitchFamily="34" charset="0"/>
                <a:cs typeface="Roboto" pitchFamily="34" charset="0"/>
              </a:rPr>
              <a:t>Искусственный интеллект</a:t>
            </a:r>
            <a:endParaRPr lang="en-US" sz="2400" dirty="0"/>
          </a:p>
        </p:txBody>
      </p:sp>
      <p:sp>
        <p:nvSpPr>
          <p:cNvPr id="44" name="Text 1"/>
          <p:cNvSpPr txBox="1"/>
          <p:nvPr/>
        </p:nvSpPr>
        <p:spPr>
          <a:xfrm>
            <a:off x="612648" y="4233672"/>
            <a:ext cx="5208422" cy="11318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492" dirty="0">
                <a:solidFill>
                  <a:srgbClr val="A6A6A7"/>
                </a:solidFill>
                <a:latin typeface="Helvetica"/>
                <a:ea typeface="Helvetica"/>
                <a:cs typeface="Helvetica"/>
              </a:rPr>
              <a:t>В нашей системе используется сеть датчиков влажности почвы и рН, позволяющая в режиме реального времени контролировать содержание воды и минеральных веществ в грунте и микрораспылителями точно дозировать полив растений.</a:t>
            </a:r>
            <a:endParaRPr lang="en-US" sz="1492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5" name="Text 2"/>
          <p:cNvSpPr txBox="1"/>
          <p:nvPr/>
        </p:nvSpPr>
        <p:spPr>
          <a:xfrm>
            <a:off x="6409944" y="4233672"/>
            <a:ext cx="5208422" cy="13384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492" dirty="0">
                <a:solidFill>
                  <a:srgbClr val="A6A6A7"/>
                </a:solidFill>
                <a:latin typeface="Helvetica"/>
                <a:ea typeface="Helvetica"/>
                <a:cs typeface="Helvetica"/>
              </a:rPr>
              <a:t>Для поддержания оптимального микроклимата и освещения растений применяется многоуровневая система светодиодного освещения, а также датчики температуры, влажности и СО2, автоматически включающие системы кондиционирования и вентиляции при отклонении показателей.</a:t>
            </a:r>
            <a:endParaRPr lang="en-US" sz="1492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6" name="Text 3"/>
          <p:cNvSpPr/>
          <p:nvPr/>
        </p:nvSpPr>
        <p:spPr>
          <a:xfrm>
            <a:off x="612648" y="3904488"/>
            <a:ext cx="5208422" cy="3392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и подкормки растений</a:t>
            </a:r>
            <a:endParaRPr lang="en-US" sz="1745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7" name="Text 4"/>
          <p:cNvSpPr/>
          <p:nvPr/>
        </p:nvSpPr>
        <p:spPr>
          <a:xfrm>
            <a:off x="6409944" y="3904488"/>
            <a:ext cx="5208422" cy="3392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 и освещения</a:t>
            </a:r>
            <a:endParaRPr lang="en-US" sz="1745" dirty="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2" name="Text 0"/>
          <p:cNvSpPr txBox="1"/>
          <p:nvPr/>
        </p:nvSpPr>
        <p:spPr>
          <a:xfrm>
            <a:off x="30276" y="75983"/>
            <a:ext cx="6096000" cy="541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Аналитика</a:t>
            </a:r>
            <a:endParaRPr lang="en-US" sz="24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498427" y="1437261"/>
            <a:ext cx="6096000" cy="11365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Для точного контроля параметров орошения и подкормки используется сеть IoT-датчиков влажности почвы, позволяющая автоматизированно регулировать подачу питательного раствора и воды в зависимости от реальных потребностей растений.</a:t>
            </a:r>
          </a:p>
        </p:txBody>
      </p:sp>
      <p:sp>
        <p:nvSpPr>
          <p:cNvPr id="24" name="Text 2"/>
          <p:cNvSpPr txBox="1"/>
          <p:nvPr/>
        </p:nvSpPr>
        <p:spPr>
          <a:xfrm>
            <a:off x="498427" y="3138045"/>
            <a:ext cx="6096000" cy="11365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микроклимата в реальном времени отслеживают температуру, влажность, уровень CO2, освещенность, pH среды, что позволяет автоматически включать системы кондиционирования, вентиляции и освещения для поддержания оптимальных условий роста растений.</a:t>
            </a:r>
          </a:p>
        </p:txBody>
      </p:sp>
      <p:sp>
        <p:nvSpPr>
          <p:cNvPr id="25" name="Text 3"/>
          <p:cNvSpPr txBox="1"/>
          <p:nvPr/>
        </p:nvSpPr>
        <p:spPr>
          <a:xfrm>
            <a:off x="498427" y="5049141"/>
            <a:ext cx="6096000" cy="11365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Для обеспечения равномерного освещения на всех уровнях многоярусной системы используются светодиодные лампы и датчики освещенности, позволяющие точно дозировать и распределять световой поток в зависимости от потребностей растений на каждом этаже.</a:t>
            </a:r>
          </a:p>
        </p:txBody>
      </p:sp>
      <p:sp>
        <p:nvSpPr>
          <p:cNvPr id="26" name="Text 4"/>
          <p:cNvSpPr/>
          <p:nvPr/>
        </p:nvSpPr>
        <p:spPr>
          <a:xfrm>
            <a:off x="498427" y="1108077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1.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и подкормки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7" name="Text 5"/>
          <p:cNvSpPr/>
          <p:nvPr/>
        </p:nvSpPr>
        <p:spPr>
          <a:xfrm>
            <a:off x="498427" y="2808861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2.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 и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28" name="Text 6"/>
          <p:cNvSpPr/>
          <p:nvPr/>
        </p:nvSpPr>
        <p:spPr>
          <a:xfrm>
            <a:off x="498427" y="4719957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ru-RU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3. </a:t>
            </a: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Многоуровневая система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1"/>
          <a:srcRect l="14450" r="14450"/>
          <a:stretch/>
        </p:blipFill>
        <p:spPr>
          <a:xfrm>
            <a:off x="7360920" y="0"/>
            <a:ext cx="4901184" cy="68945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2" name="Shape 0"/>
          <p:cNvSpPr/>
          <p:nvPr/>
        </p:nvSpPr>
        <p:spPr>
          <a:xfrm>
            <a:off x="612648" y="1618488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23" name="Shape 1"/>
          <p:cNvSpPr/>
          <p:nvPr/>
        </p:nvSpPr>
        <p:spPr>
          <a:xfrm>
            <a:off x="6409944" y="1618488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24" name="Shape 2"/>
          <p:cNvSpPr/>
          <p:nvPr/>
        </p:nvSpPr>
        <p:spPr>
          <a:xfrm>
            <a:off x="612648" y="4169664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sp>
        <p:nvSpPr>
          <p:cNvPr id="25" name="Shape 3"/>
          <p:cNvSpPr/>
          <p:nvPr/>
        </p:nvSpPr>
        <p:spPr>
          <a:xfrm>
            <a:off x="6409944" y="4169664"/>
            <a:ext cx="487680" cy="487767"/>
          </a:xfrm>
          <a:prstGeom prst="ellipse">
            <a:avLst/>
          </a:prstGeom>
          <a:solidFill>
            <a:srgbClr val="0A0909"/>
          </a:solidFill>
        </p:spPr>
        <p:txBody>
          <a:bodyPr/>
          <a:lstStyle/>
          <a:p>
            <a:endParaRPr>
              <a:latin typeface="Helvetica"/>
              <a:ea typeface="Helvetica"/>
              <a:cs typeface="Helvetica"/>
            </a:endParaRPr>
          </a:p>
        </p:txBody>
      </p:sp>
      <p:pic>
        <p:nvPicPr>
          <p:cNvPr id="26" name="Image 0" descr="/star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2648" y="1618488"/>
            <a:ext cx="487680" cy="487767"/>
          </a:xfrm>
          <a:prstGeom prst="rect">
            <a:avLst/>
          </a:prstGeom>
        </p:spPr>
      </p:pic>
      <p:pic>
        <p:nvPicPr>
          <p:cNvPr id="27" name="Image 1" descr="/star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09944" y="1618488"/>
            <a:ext cx="487680" cy="487767"/>
          </a:xfrm>
          <a:prstGeom prst="rect">
            <a:avLst/>
          </a:prstGeom>
        </p:spPr>
      </p:pic>
      <p:pic>
        <p:nvPicPr>
          <p:cNvPr id="28" name="Image 2" descr="/star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2648" y="4169664"/>
            <a:ext cx="487680" cy="487767"/>
          </a:xfrm>
          <a:prstGeom prst="rect">
            <a:avLst/>
          </a:prstGeom>
        </p:spPr>
      </p:pic>
      <p:pic>
        <p:nvPicPr>
          <p:cNvPr id="29" name="Image 3" descr="/star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09944" y="4169664"/>
            <a:ext cx="487680" cy="487767"/>
          </a:xfrm>
          <a:prstGeom prst="rect">
            <a:avLst/>
          </a:prstGeom>
        </p:spPr>
      </p:pic>
      <p:sp>
        <p:nvSpPr>
          <p:cNvPr id="30" name="Text 4"/>
          <p:cNvSpPr txBox="1"/>
          <p:nvPr/>
        </p:nvSpPr>
        <p:spPr>
          <a:xfrm>
            <a:off x="30276" y="75983"/>
            <a:ext cx="7129882" cy="541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Системы безопасности</a:t>
            </a:r>
            <a:endParaRPr lang="en-US" sz="24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1" name="Text 5"/>
          <p:cNvSpPr txBox="1"/>
          <p:nvPr/>
        </p:nvSpPr>
        <p:spPr>
          <a:xfrm>
            <a:off x="1225296" y="1947672"/>
            <a:ext cx="4086758" cy="17564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Для точного управления поливом и подкормкой растений в зависимости от погодных условий и стадии роста используется сеть датчиков влажности почвы и рН, а также система микрораспыления, позволяющая равномерно распределять воду и питательные вещества.</a:t>
            </a:r>
          </a:p>
        </p:txBody>
      </p:sp>
      <p:sp>
        <p:nvSpPr>
          <p:cNvPr id="32" name="Text 6"/>
          <p:cNvSpPr txBox="1"/>
          <p:nvPr/>
        </p:nvSpPr>
        <p:spPr>
          <a:xfrm>
            <a:off x="7013448" y="1947672"/>
            <a:ext cx="4086758" cy="1549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Контроль таких параметров как температура, влажность, уровень CO2 и освещенность осуществляется с помощью IoT-датчиков для поддержания оптимального микроклимата на каждом этапе роста растений.</a:t>
            </a:r>
          </a:p>
        </p:txBody>
      </p:sp>
      <p:sp>
        <p:nvSpPr>
          <p:cNvPr id="33" name="Text 7"/>
          <p:cNvSpPr txBox="1"/>
          <p:nvPr/>
        </p:nvSpPr>
        <p:spPr>
          <a:xfrm>
            <a:off x="1225296" y="4507992"/>
            <a:ext cx="4086758" cy="11365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Многоуровневая система освещения включает светодиодные лампы, обеспечивающие равномерное распределение света на всех этажах с учетом биоритмов растений.</a:t>
            </a:r>
          </a:p>
        </p:txBody>
      </p:sp>
      <p:sp>
        <p:nvSpPr>
          <p:cNvPr id="34" name="Text 8"/>
          <p:cNvSpPr txBox="1"/>
          <p:nvPr/>
        </p:nvSpPr>
        <p:spPr>
          <a:xfrm>
            <a:off x="7013448" y="4507992"/>
            <a:ext cx="4086758" cy="13432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Централизованное управление всеми процессами выращивания осуществляется автоматизированной системой на основе сбора и анализа данных датчиков с применением методов искусственного интеллекта.</a:t>
            </a:r>
          </a:p>
        </p:txBody>
      </p:sp>
      <p:sp>
        <p:nvSpPr>
          <p:cNvPr id="35" name="Text 9"/>
          <p:cNvSpPr/>
          <p:nvPr/>
        </p:nvSpPr>
        <p:spPr>
          <a:xfrm>
            <a:off x="1225296" y="1618488"/>
            <a:ext cx="4582144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и подкормки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6" name="Text 10"/>
          <p:cNvSpPr/>
          <p:nvPr/>
        </p:nvSpPr>
        <p:spPr>
          <a:xfrm>
            <a:off x="7013448" y="1618488"/>
            <a:ext cx="4719751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 и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7" name="Text 11"/>
          <p:cNvSpPr/>
          <p:nvPr/>
        </p:nvSpPr>
        <p:spPr>
          <a:xfrm>
            <a:off x="1225296" y="4169664"/>
            <a:ext cx="4582144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Многоуровневая система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38" name="Text 12"/>
          <p:cNvSpPr/>
          <p:nvPr/>
        </p:nvSpPr>
        <p:spPr>
          <a:xfrm>
            <a:off x="7013448" y="4169664"/>
            <a:ext cx="4788555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Управление процессами выращивания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125099" y="75983"/>
            <a:ext cx="6518934" cy="1032094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indent="0" algn="l">
              <a:lnSpc>
                <a:spcPts val="3625"/>
              </a:lnSpc>
              <a:buNone/>
            </a:pPr>
            <a:endParaRPr lang="en-US" sz="2400" dirty="0">
              <a:latin typeface="Helvetica"/>
              <a:ea typeface="Helvetica"/>
              <a:cs typeface="Helvetica"/>
            </a:endParaRPr>
          </a:p>
          <a:p>
            <a:pPr marL="0" indent="0">
              <a:lnSpc>
                <a:spcPts val="3625"/>
              </a:lnSpc>
              <a:buNone/>
            </a:pPr>
            <a:endParaRPr lang="en-US" sz="3356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>
          <a:xfrm>
            <a:off x="4749830" y="-1059939"/>
            <a:ext cx="6518934" cy="1200325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>
              <a:latin typeface="Helvetica"/>
              <a:ea typeface="Helvetica"/>
              <a:cs typeface="Helvetica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39" name="Text 0"/>
          <p:cNvSpPr txBox="1"/>
          <p:nvPr/>
        </p:nvSpPr>
        <p:spPr>
          <a:xfrm>
            <a:off x="5522976" y="612648"/>
            <a:ext cx="6096000" cy="541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2400" dirty="0">
                <a:solidFill>
                  <a:srgbClr val="121117"/>
                </a:solidFill>
                <a:latin typeface="Helvetica"/>
                <a:ea typeface="Helvetica"/>
                <a:cs typeface="Helvetica"/>
              </a:rPr>
              <a:t>Заключение</a:t>
            </a:r>
            <a:endParaRPr lang="en-US" sz="24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0" name="Text 1"/>
          <p:cNvSpPr txBox="1"/>
          <p:nvPr/>
        </p:nvSpPr>
        <p:spPr>
          <a:xfrm>
            <a:off x="5522976" y="1947672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В нашей системе используется микросхема Arduino для управления капельным поливом и подачей питательных растворов в зависимости от влажности почвы и этапа роста растений.</a:t>
            </a:r>
          </a:p>
        </p:txBody>
      </p:sp>
      <p:sp>
        <p:nvSpPr>
          <p:cNvPr id="41" name="Text 2"/>
          <p:cNvSpPr txBox="1"/>
          <p:nvPr/>
        </p:nvSpPr>
        <p:spPr>
          <a:xfrm>
            <a:off x="5522976" y="3438144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Датчики температуры, влажности и освещенности позволяют поддерживать стабильный микроклимат в гидропонном модуле, а светодиодные лампы создают оптимальный световой режим для культур.</a:t>
            </a:r>
          </a:p>
        </p:txBody>
      </p:sp>
      <p:sp>
        <p:nvSpPr>
          <p:cNvPr id="42" name="Text 3"/>
          <p:cNvSpPr txBox="1"/>
          <p:nvPr/>
        </p:nvSpPr>
        <p:spPr>
          <a:xfrm>
            <a:off x="5522976" y="5138928"/>
            <a:ext cx="6096000" cy="92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Программное обеспечение сбора и анализа данных позволяет автоматизировать все процессы выращивания и сбора урожая, обеспечивая максимальную эффективность системы.</a:t>
            </a:r>
          </a:p>
        </p:txBody>
      </p:sp>
      <p:sp>
        <p:nvSpPr>
          <p:cNvPr id="43" name="Text 4"/>
          <p:cNvSpPr/>
          <p:nvPr/>
        </p:nvSpPr>
        <p:spPr>
          <a:xfrm>
            <a:off x="5522976" y="1618488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Автоматизация полива и подкормки растений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4" name="Text 5"/>
          <p:cNvSpPr/>
          <p:nvPr/>
        </p:nvSpPr>
        <p:spPr>
          <a:xfrm>
            <a:off x="5522976" y="3108960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Контроль микроклимата и освещения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sp>
        <p:nvSpPr>
          <p:cNvPr id="45" name="Text 6"/>
          <p:cNvSpPr/>
          <p:nvPr/>
        </p:nvSpPr>
        <p:spPr>
          <a:xfrm>
            <a:off x="5522976" y="4809744"/>
            <a:ext cx="6096000" cy="348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Управление процессами выращивания</a:t>
            </a:r>
            <a:endParaRPr lang="en-US" sz="20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46" name="Image 0" descr="preencoded.png"/>
          <p:cNvPicPr>
            <a:picLocks noChangeAspect="1"/>
          </p:cNvPicPr>
          <p:nvPr/>
        </p:nvPicPr>
        <p:blipFill>
          <a:blip r:embed="rId1"/>
          <a:srcRect l="14450" r="14450"/>
          <a:stretch/>
        </p:blipFill>
        <p:spPr>
          <a:xfrm>
            <a:off x="0" y="0"/>
            <a:ext cx="4901184" cy="68945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1"/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/>
          <a:srcRect t="720" b="5621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r>
              <a:rPr sz="6900" dirty="0"/>
              <a:t>СПАСИБО</a:t>
            </a:r>
            <a:r>
              <a:rPr lang="ru-RU" sz="6900" dirty="0"/>
              <a:t>!</a:t>
            </a:r>
            <a:endParaRPr dirty="0"/>
          </a:p>
          <a:p>
            <a:endParaRPr dirty="0"/>
          </a:p>
          <a:p>
            <a:pPr>
              <a:lnSpc>
                <a:spcPct val="150000"/>
              </a:lnSpc>
            </a:pPr>
            <a:r>
              <a:rPr dirty="0"/>
              <a:t>КОНТАКТЫ</a:t>
            </a:r>
            <a:r>
              <a:rPr lang="ru-RU" dirty="0"/>
              <a:t>: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</a:pPr>
            <a:r>
              <a:rPr lang="ru-RU" dirty="0"/>
              <a:t>Тел. 8-929-817-22-99</a:t>
            </a:r>
            <a:r>
              <a:rPr lang="en-US" dirty="0"/>
              <a:t> (</a:t>
            </a:r>
            <a:r>
              <a:rPr lang="ru-RU" dirty="0"/>
              <a:t>Беденюк Никита Сергеевич)</a:t>
            </a:r>
            <a:r>
              <a:rPr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nbs.beda@bk.ru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3053</TotalTime>
  <Words>320</Words>
  <Application>Microsoft Office PowerPoint</Application>
  <PresentationFormat>Широкоэкранный</PresentationFormat>
  <Paragraphs>81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Сергей</cp:lastModifiedBy>
  <cp:revision>22</cp:revision>
  <dcterms:modified xsi:type="dcterms:W3CDTF">2023-12-04T20:58:47Z</dcterms:modified>
</cp:coreProperties>
</file>