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12"/>
  </p:notesMasterIdLst>
  <p:sldIdLst>
    <p:sldId id="257" r:id="rId3"/>
    <p:sldId id="258" r:id="rId4"/>
    <p:sldId id="279" r:id="rId5"/>
    <p:sldId id="261" r:id="rId6"/>
    <p:sldId id="277" r:id="rId7"/>
    <p:sldId id="276" r:id="rId8"/>
    <p:sldId id="271" r:id="rId9"/>
    <p:sldId id="274" r:id="rId10"/>
    <p:sldId id="273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D5FF"/>
    <a:srgbClr val="8C45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5964"/>
  </p:normalViewPr>
  <p:slideViewPr>
    <p:cSldViewPr snapToGrid="0">
      <p:cViewPr varScale="1">
        <p:scale>
          <a:sx n="112" d="100"/>
          <a:sy n="112" d="100"/>
        </p:scale>
        <p:origin x="38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6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858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04858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104858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58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4865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5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104865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5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1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48642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4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104864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4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8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874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048750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1048751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52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48744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74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104874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4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8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8699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700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1048701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02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48738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739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740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1048741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42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9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48730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731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732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733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734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1048735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36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48726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1048727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28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104869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9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3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8704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705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706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104870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0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48588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58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104859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59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9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8720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1048721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722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1048723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2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48710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711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1048712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1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4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48715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71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104871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1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7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8658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5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104866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6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4866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6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6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104866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6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8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48669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70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71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72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73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1048674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75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48638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1048639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40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104859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59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6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8677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78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7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104868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81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6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8647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1048648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4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104865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51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48577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578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1048579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048580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8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48689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90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1048691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048692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privet228225@gmail.com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TextBox 3"/>
          <p:cNvSpPr txBox="1"/>
          <p:nvPr/>
        </p:nvSpPr>
        <p:spPr>
          <a:xfrm>
            <a:off x="874266" y="3067531"/>
            <a:ext cx="9309863" cy="447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2400" b="1">
                <a:solidFill>
                  <a:srgbClr val="FFFFFF"/>
                </a:solidFill>
              </a:rPr>
              <a:t>АрТриТек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2" name="TextBox 1048591"/>
          <p:cNvSpPr txBox="1"/>
          <p:nvPr/>
        </p:nvSpPr>
        <p:spPr>
          <a:xfrm>
            <a:off x="323348" y="1355433"/>
            <a:ext cx="4572000" cy="44704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sz="2400" b="1">
                <a:solidFill>
                  <a:srgbClr val="8C45F8"/>
                </a:solidFill>
                <a:latin typeface="Gilroy" pitchFamily="2" charset="0"/>
                <a:ea typeface="+mj-ea"/>
              </a:rPr>
              <a:t>ПРОБЛЕМА</a:t>
            </a:r>
            <a:endParaRPr lang="ru-RU" sz="2400" b="1" i="0" u="none" strike="noStrike" cap="none" spc="0" normalizeH="0" baseline="0">
              <a:solidFill>
                <a:srgbClr val="8C45F8"/>
              </a:solidFill>
              <a:latin typeface="Gilroy" pitchFamily="2" charset="0"/>
              <a:ea typeface="+mj-ea"/>
            </a:endParaRPr>
          </a:p>
        </p:txBody>
      </p:sp>
      <p:sp>
        <p:nvSpPr>
          <p:cNvPr id="1048593" name="TextBox 1048592"/>
          <p:cNvSpPr txBox="1"/>
          <p:nvPr/>
        </p:nvSpPr>
        <p:spPr>
          <a:xfrm>
            <a:off x="323348" y="1578953"/>
            <a:ext cx="7249860" cy="322834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endParaRPr lang="ru-RU" sz="1600" b="0" i="0" u="none" strike="noStrike" cap="none" spc="0" normalizeH="0" baseline="0">
              <a:solidFill>
                <a:schemeClr val="tx1"/>
              </a:solidFill>
              <a:latin typeface="Gilroy" pitchFamily="2" charset="0"/>
              <a:ea typeface="+mn-ea"/>
            </a:endParaRPr>
          </a:p>
          <a:p>
            <a:r>
              <a:rPr lang="ru-RU" sz="1600">
                <a:solidFill>
                  <a:schemeClr val="tx1"/>
                </a:solidFill>
                <a:latin typeface="Gilroy" pitchFamily="2" charset="0"/>
                <a:ea typeface="+mn-ea"/>
              </a:rPr>
              <a:t>Артрит — одно из наиболее распространённых хронических заболеваний суставов, сопровождающееся болью, воспалением, скованностью движений и постепенным снижением их функции. Заболевание значительно ухудшает качество жизни, ограничивает повседневную активность и снижает работоспособность пациентов.
</a:t>
            </a:r>
            <a:r>
              <a:rPr lang="ru-RU" sz="1600" b="1">
                <a:solidFill>
                  <a:schemeClr val="tx1"/>
                </a:solidFill>
                <a:latin typeface="Gilroy" pitchFamily="2" charset="0"/>
                <a:ea typeface="+mn-ea"/>
              </a:rPr>
              <a:t>Как проблема решается в настоящее время:</a:t>
            </a:r>
            <a:endParaRPr lang="ru-RU" sz="1600" b="1" i="0" u="none" strike="noStrike" cap="none" spc="0" normalizeH="0" baseline="0">
              <a:solidFill>
                <a:schemeClr val="tx1"/>
              </a:solidFill>
              <a:latin typeface="Gilroy" pitchFamily="2" charset="0"/>
              <a:ea typeface="+mn-ea"/>
            </a:endParaRPr>
          </a:p>
          <a:p>
            <a:r>
              <a:rPr lang="ru-RU" sz="1600">
                <a:solidFill>
                  <a:schemeClr val="tx1"/>
                </a:solidFill>
                <a:latin typeface="Gilroy" pitchFamily="2" charset="0"/>
                <a:ea typeface="+mn-ea"/>
              </a:rPr>
              <a:t>медикаментозная терапия (нестероидные противовоспалительные препараты, анальгетики, глюкокортикостероиды);</a:t>
            </a:r>
            <a:endParaRPr lang="ru-RU" sz="1600" b="0" i="0" u="none" strike="noStrike" cap="none" spc="0" normalizeH="0" baseline="0">
              <a:solidFill>
                <a:schemeClr val="tx1"/>
              </a:solidFill>
              <a:latin typeface="Gilroy" pitchFamily="2" charset="0"/>
              <a:ea typeface="+mn-ea"/>
            </a:endParaRPr>
          </a:p>
          <a:p>
            <a:r>
              <a:rPr lang="ru-RU" sz="1600">
                <a:solidFill>
                  <a:schemeClr val="tx1"/>
                </a:solidFill>
                <a:latin typeface="Gilroy" pitchFamily="2" charset="0"/>
                <a:ea typeface="+mn-ea"/>
              </a:rPr>
              <a:t>физиотерапевтические процедуры;</a:t>
            </a:r>
            <a:endParaRPr lang="ru-RU" sz="1600" b="0" i="0" u="none" strike="noStrike" cap="none" spc="0" normalizeH="0" baseline="0">
              <a:solidFill>
                <a:schemeClr val="tx1"/>
              </a:solidFill>
              <a:latin typeface="Gilroy" pitchFamily="2" charset="0"/>
              <a:ea typeface="+mn-ea"/>
            </a:endParaRPr>
          </a:p>
          <a:p>
            <a:r>
              <a:rPr lang="ru-RU" sz="1600">
                <a:solidFill>
                  <a:schemeClr val="tx1"/>
                </a:solidFill>
                <a:latin typeface="Gilroy" pitchFamily="2" charset="0"/>
                <a:ea typeface="+mn-ea"/>
              </a:rPr>
              <a:t>использование ортезов, бандажей и других средств поддержки суставов.
</a:t>
            </a:r>
            <a:endParaRPr lang="ru-RU" sz="1600" b="0" i="0" u="none" strike="noStrike" cap="none" spc="0" normalizeH="0" baseline="0">
              <a:solidFill>
                <a:schemeClr val="tx1"/>
              </a:solidFill>
              <a:latin typeface="Gilroy" pitchFamily="2" charset="0"/>
              <a:ea typeface="+mn-ea"/>
            </a:endParaRPr>
          </a:p>
        </p:txBody>
      </p:sp>
      <p:pic>
        <p:nvPicPr>
          <p:cNvPr id="2097152" name="Рисунок 130"/>
          <p:cNvPicPr>
            <a:picLocks/>
          </p:cNvPicPr>
          <p:nvPr/>
        </p:nvPicPr>
        <p:blipFill>
          <a:blip r:embed="rId2" cstate="print">
            <a:alphaModFix amt="50000"/>
          </a:blip>
          <a:stretch>
            <a:fillRect/>
          </a:stretch>
        </p:blipFill>
        <p:spPr>
          <a:xfrm>
            <a:off x="6865064" y="1389484"/>
            <a:ext cx="5356632" cy="2892395"/>
          </a:xfrm>
          <a:prstGeom prst="rect">
            <a:avLst/>
          </a:prstGeom>
          <a:ln w="0">
            <a:noFill/>
          </a:ln>
        </p:spPr>
      </p:pic>
      <p:sp>
        <p:nvSpPr>
          <p:cNvPr id="1048594" name="TextBox 1048593"/>
          <p:cNvSpPr txBox="1"/>
          <p:nvPr/>
        </p:nvSpPr>
        <p:spPr>
          <a:xfrm>
            <a:off x="398999" y="4594858"/>
            <a:ext cx="12237117" cy="226314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sz="1600" b="1">
                <a:solidFill>
                  <a:schemeClr val="tx1"/>
                </a:solidFill>
                <a:latin typeface="Gilroy" pitchFamily="2" charset="0"/>
                <a:ea typeface="+mn-ea"/>
              </a:rPr>
              <a:t>Недостатки существующих решений:</a:t>
            </a:r>
            <a:endParaRPr lang="ru-RU" sz="1600" b="1" i="0" u="none" strike="noStrike" cap="none" spc="0" normalizeH="0" baseline="0">
              <a:solidFill>
                <a:schemeClr val="tx1"/>
              </a:solidFill>
              <a:latin typeface="Gilroy" pitchFamily="2" charset="0"/>
              <a:ea typeface="+mn-ea"/>
            </a:endParaRPr>
          </a:p>
          <a:p>
            <a:r>
              <a:rPr lang="ru-RU" sz="1600">
                <a:solidFill>
                  <a:schemeClr val="tx1"/>
                </a:solidFill>
                <a:latin typeface="Gilroy" pitchFamily="2" charset="0"/>
                <a:ea typeface="+mn-ea"/>
              </a:rPr>
              <a:t>длительный приём лекарственных препаратов может вызывать побочные эффекты;</a:t>
            </a:r>
            <a:endParaRPr lang="ru-RU" sz="1600" b="0" i="0" u="none" strike="noStrike" cap="none" spc="0" normalizeH="0" baseline="0">
              <a:solidFill>
                <a:schemeClr val="tx1"/>
              </a:solidFill>
              <a:latin typeface="Gilroy" pitchFamily="2" charset="0"/>
              <a:ea typeface="+mn-ea"/>
            </a:endParaRPr>
          </a:p>
          <a:p>
            <a:r>
              <a:rPr lang="ru-RU" sz="1600">
                <a:solidFill>
                  <a:schemeClr val="tx1"/>
                </a:solidFill>
                <a:latin typeface="Gilroy" pitchFamily="2" charset="0"/>
                <a:ea typeface="+mn-ea"/>
              </a:rPr>
              <a:t>физиотерапия требует регулярного посещения медицинских учреждений и значительных временных затрат;</a:t>
            </a:r>
            <a:endParaRPr lang="ru-RU" sz="1600" b="0" i="0" u="none" strike="noStrike" cap="none" spc="0" normalizeH="0" baseline="0">
              <a:solidFill>
                <a:schemeClr val="tx1"/>
              </a:solidFill>
              <a:latin typeface="Gilroy" pitchFamily="2" charset="0"/>
              <a:ea typeface="+mn-ea"/>
            </a:endParaRPr>
          </a:p>
          <a:p>
            <a:r>
              <a:rPr lang="ru-RU" sz="1600">
                <a:solidFill>
                  <a:schemeClr val="tx1"/>
                </a:solidFill>
                <a:latin typeface="Gilroy" pitchFamily="2" charset="0"/>
                <a:ea typeface="+mn-ea"/>
              </a:rPr>
              <a:t>ортезы и бандажи обеспечивают только фиксацию сустава, не оказывая активного терапевтического воздействия;</a:t>
            </a:r>
            <a:endParaRPr lang="ru-RU" sz="1600" b="0" i="0" u="none" strike="noStrike" cap="none" spc="0" normalizeH="0" baseline="0">
              <a:solidFill>
                <a:schemeClr val="tx1"/>
              </a:solidFill>
              <a:latin typeface="Gilroy" pitchFamily="2" charset="0"/>
              <a:ea typeface="+mn-ea"/>
            </a:endParaRPr>
          </a:p>
          <a:p>
            <a:r>
              <a:rPr lang="ru-RU" sz="1600">
                <a:solidFill>
                  <a:schemeClr val="tx1"/>
                </a:solidFill>
                <a:latin typeface="Gilroy" pitchFamily="2" charset="0"/>
                <a:ea typeface="+mn-ea"/>
              </a:rPr>
              <a:t>современные физиотерапевтические устройства зачастую имеют высокую стоимость и ограниченную доступность.
</a:t>
            </a:r>
            <a:r>
              <a:rPr lang="ru-RU" sz="1600" b="1">
                <a:solidFill>
                  <a:schemeClr val="tx1"/>
                </a:solidFill>
                <a:latin typeface="Gilroy" pitchFamily="2" charset="0"/>
                <a:ea typeface="+mn-ea"/>
              </a:rPr>
              <a:t>Масштаб проблемы:</a:t>
            </a:r>
            <a:endParaRPr lang="ru-RU" sz="1600" b="1" i="0" u="none" strike="noStrike" cap="none" spc="0" normalizeH="0" baseline="0">
              <a:solidFill>
                <a:schemeClr val="tx1"/>
              </a:solidFill>
              <a:latin typeface="Gilroy" pitchFamily="2" charset="0"/>
              <a:ea typeface="+mn-ea"/>
            </a:endParaRPr>
          </a:p>
          <a:p>
            <a:r>
              <a:rPr lang="ru-RU" sz="1600" b="0" i="0" u="none" strike="noStrike" cap="none" spc="0" normalizeH="0" baseline="0">
                <a:solidFill>
                  <a:schemeClr val="tx1"/>
                </a:solidFill>
                <a:latin typeface="Gilroy" pitchFamily="2" charset="0"/>
                <a:ea typeface="+mn-ea"/>
              </a:rPr>
              <a:t>более 350 млн человек в мире страдают различными формами артрита;</a:t>
            </a:r>
            <a:r>
              <a:rPr lang="en-US" altLang="ru" sz="1600" b="0" i="0" u="none" strike="noStrike" cap="none" spc="0" normalizeH="0" baseline="0">
                <a:solidFill>
                  <a:schemeClr val="tx1"/>
                </a:solidFill>
                <a:latin typeface="Gilroy" pitchFamily="2" charset="0"/>
                <a:ea typeface="+mn-ea"/>
              </a:rPr>
              <a:t> </a:t>
            </a:r>
            <a:r>
              <a:rPr lang="ru-RU" sz="1600" b="0" i="0" u="none" strike="noStrike" cap="none" spc="0" normalizeH="0" baseline="0">
                <a:solidFill>
                  <a:schemeClr val="tx1"/>
                </a:solidFill>
                <a:latin typeface="Gilroy" pitchFamily="2" charset="0"/>
                <a:ea typeface="+mn-ea"/>
              </a:rPr>
              <a:t>в России заболеваниями суставов страдают миллионы людей, а заболеваемость увеличивается с возрастом;</a:t>
            </a:r>
          </a:p>
          <a:p>
            <a:r>
              <a:rPr lang="ru-RU" sz="1600" b="0" i="0" u="none" strike="noStrike" cap="none" spc="0" normalizeH="0" baseline="0">
                <a:solidFill>
                  <a:schemeClr val="tx1"/>
                </a:solidFill>
                <a:latin typeface="Gilroy" pitchFamily="2" charset="0"/>
                <a:ea typeface="+mn-ea"/>
              </a:rPr>
              <a:t>артрит является одной из основных причин хронической боли и ограничения подвижности у людей старше 45 лет.</a:t>
            </a:r>
            <a:endParaRPr lang="ru-RU" sz="28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79" name="TextBox 1048593"/>
          <p:cNvSpPr txBox="1"/>
          <p:nvPr/>
        </p:nvSpPr>
        <p:spPr>
          <a:xfrm>
            <a:off x="472907" y="1230927"/>
            <a:ext cx="4572000" cy="44704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sz="2400" b="1">
                <a:solidFill>
                  <a:srgbClr val="8C45F8"/>
                </a:solidFill>
                <a:latin typeface="Gilroy" pitchFamily="2" charset="0"/>
                <a:ea typeface="+mj-ea"/>
              </a:rPr>
              <a:t>АКТУАЛЬНОСТЬ</a:t>
            </a:r>
            <a:endParaRPr lang="ru-RU" sz="2400" b="1" i="0" u="none" strike="noStrike" cap="none" spc="0" normalizeH="0" baseline="0">
              <a:solidFill>
                <a:srgbClr val="8C45F8"/>
              </a:solidFill>
              <a:latin typeface="Gilroy" pitchFamily="2" charset="0"/>
              <a:ea typeface="+mj-ea"/>
            </a:endParaRPr>
          </a:p>
        </p:txBody>
      </p:sp>
      <p:pic>
        <p:nvPicPr>
          <p:cNvPr id="209716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2615" y="1679821"/>
            <a:ext cx="8405447" cy="3835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48780" name="TextBox 4"/>
          <p:cNvSpPr txBox="1"/>
          <p:nvPr/>
        </p:nvSpPr>
        <p:spPr>
          <a:xfrm>
            <a:off x="923192" y="5829300"/>
            <a:ext cx="8528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Данные поисковой активности по артриту за июнь 2026: 553 тыс. запросов, топ уточнений — </a:t>
            </a:r>
            <a:r>
              <a:rPr lang="ru-RU" dirty="0" err="1"/>
              <a:t>ревматоидный</a:t>
            </a:r>
            <a:r>
              <a:rPr lang="ru-RU" dirty="0"/>
              <a:t> артрит, суставы и лечение.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5" name="Рисунок 2097172"/>
          <p:cNvPicPr>
            <a:picLocks/>
          </p:cNvPicPr>
          <p:nvPr/>
        </p:nvPicPr>
        <p:blipFill>
          <a:blip r:embed="rId2" cstate="print"/>
          <a:srcRect l="17429" t="48589" r="18167" b="10341"/>
          <a:stretch>
            <a:fillRect/>
          </a:stretch>
        </p:blipFill>
        <p:spPr>
          <a:xfrm>
            <a:off x="219744" y="1352280"/>
            <a:ext cx="3976488" cy="2237328"/>
          </a:xfrm>
          <a:prstGeom prst="rect">
            <a:avLst/>
          </a:prstGeom>
        </p:spPr>
      </p:pic>
      <p:pic>
        <p:nvPicPr>
          <p:cNvPr id="2097156" name="Рисунок 2097176"/>
          <p:cNvPicPr>
            <a:picLocks/>
          </p:cNvPicPr>
          <p:nvPr/>
        </p:nvPicPr>
        <p:blipFill>
          <a:blip r:embed="rId3" cstate="print"/>
          <a:srcRect l="16941" t="34688" r="17946" b="14626"/>
          <a:stretch>
            <a:fillRect/>
          </a:stretch>
        </p:blipFill>
        <p:spPr>
          <a:xfrm>
            <a:off x="4662812" y="1276866"/>
            <a:ext cx="3966799" cy="2234152"/>
          </a:xfrm>
          <a:prstGeom prst="rect">
            <a:avLst/>
          </a:prstGeom>
        </p:spPr>
      </p:pic>
      <p:pic>
        <p:nvPicPr>
          <p:cNvPr id="2097157" name="Рисунок 2097171"/>
          <p:cNvPicPr>
            <a:picLocks/>
          </p:cNvPicPr>
          <p:nvPr/>
        </p:nvPicPr>
        <p:blipFill>
          <a:blip r:embed="rId4" cstate="print"/>
          <a:srcRect l="16850" t="38236" r="17840" b="10876"/>
          <a:stretch>
            <a:fillRect/>
          </a:stretch>
        </p:blipFill>
        <p:spPr>
          <a:xfrm>
            <a:off x="8564145" y="1200124"/>
            <a:ext cx="3631642" cy="2310894"/>
          </a:xfrm>
          <a:prstGeom prst="rect">
            <a:avLst/>
          </a:prstGeom>
        </p:spPr>
      </p:pic>
      <p:pic>
        <p:nvPicPr>
          <p:cNvPr id="2097158" name="Рисунок 2097175"/>
          <p:cNvPicPr>
            <a:picLocks/>
          </p:cNvPicPr>
          <p:nvPr/>
        </p:nvPicPr>
        <p:blipFill>
          <a:blip r:embed="rId5" cstate="print"/>
          <a:srcRect l="17103" t="34112" r="18615" b="15094"/>
          <a:stretch>
            <a:fillRect/>
          </a:stretch>
        </p:blipFill>
        <p:spPr>
          <a:xfrm>
            <a:off x="4557961" y="3918792"/>
            <a:ext cx="4281414" cy="2939208"/>
          </a:xfrm>
          <a:prstGeom prst="rect">
            <a:avLst/>
          </a:prstGeom>
        </p:spPr>
      </p:pic>
      <p:pic>
        <p:nvPicPr>
          <p:cNvPr id="2097159" name="Рисунок 2097174"/>
          <p:cNvPicPr>
            <a:picLocks/>
          </p:cNvPicPr>
          <p:nvPr/>
        </p:nvPicPr>
        <p:blipFill>
          <a:blip r:embed="rId6" cstate="print"/>
          <a:srcRect l="16630" t="34692" r="18829" b="16736"/>
          <a:stretch>
            <a:fillRect/>
          </a:stretch>
        </p:blipFill>
        <p:spPr>
          <a:xfrm>
            <a:off x="219743" y="3808391"/>
            <a:ext cx="4385523" cy="3049609"/>
          </a:xfrm>
          <a:prstGeom prst="rect">
            <a:avLst/>
          </a:prstGeom>
        </p:spPr>
      </p:pic>
      <p:pic>
        <p:nvPicPr>
          <p:cNvPr id="2097160" name="Рисунок 2097173"/>
          <p:cNvPicPr>
            <a:picLocks/>
          </p:cNvPicPr>
          <p:nvPr/>
        </p:nvPicPr>
        <p:blipFill>
          <a:blip r:embed="rId7" cstate="print"/>
          <a:srcRect l="17071" t="38436" r="17946" b="6012"/>
          <a:stretch>
            <a:fillRect/>
          </a:stretch>
        </p:blipFill>
        <p:spPr>
          <a:xfrm>
            <a:off x="8740442" y="3872385"/>
            <a:ext cx="3451558" cy="3156470"/>
          </a:xfrm>
          <a:prstGeom prst="rect">
            <a:avLst/>
          </a:prstGeom>
        </p:spPr>
      </p:pic>
      <p:pic>
        <p:nvPicPr>
          <p:cNvPr id="2097161" name="Picture 2"/>
          <p:cNvPicPr>
            <a:picLocks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767368" y="2506092"/>
            <a:ext cx="1428863" cy="1083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72" name="Объект 2"/>
          <p:cNvSpPr>
            <a:spLocks noGrp="1"/>
          </p:cNvSpPr>
          <p:nvPr>
            <p:ph idx="1"/>
          </p:nvPr>
        </p:nvSpPr>
        <p:spPr>
          <a:xfrm>
            <a:off x="213227" y="648104"/>
            <a:ext cx="5972007" cy="51102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  <a:latin typeface="Gilroy" pitchFamily="2" charset="0"/>
                <a:ea typeface="+mn-ea"/>
              </a:rPr>
              <a:t>«</a:t>
            </a:r>
            <a:r>
              <a:rPr lang="ru-RU" sz="1800" dirty="0" err="1">
                <a:solidFill>
                  <a:schemeClr val="tx1"/>
                </a:solidFill>
                <a:latin typeface="Gilroy" pitchFamily="2" charset="0"/>
                <a:ea typeface="+mn-ea"/>
              </a:rPr>
              <a:t>АрТриТек</a:t>
            </a:r>
            <a:r>
              <a:rPr lang="ru-RU" sz="1800" dirty="0">
                <a:solidFill>
                  <a:schemeClr val="tx1"/>
                </a:solidFill>
                <a:latin typeface="Gilroy" pitchFamily="2" charset="0"/>
                <a:ea typeface="+mn-ea"/>
              </a:rPr>
              <a:t>» — интеллектуальная терапевтическая перчатка с полупроводниковыми элементами, генерирующими локальный электроток для точечного противовоспалительного воздействия на суставы кисти без системных побочных эффектов. Устройство улучшает кровоток, снимает отёк и скованность, купирует боль, восстанавливает моторику и силу захвата. Результат: снижение боли на 30–50%, замедление дегенерации суставов, возможность самостоятельного применения дома. Решение относится к критической технологии «Технологии разработки медицинских изделий нового поколения, включая </a:t>
            </a:r>
            <a:r>
              <a:rPr lang="ru-RU" sz="1800" dirty="0" err="1">
                <a:solidFill>
                  <a:schemeClr val="tx1"/>
                </a:solidFill>
                <a:latin typeface="Gilroy" pitchFamily="2" charset="0"/>
                <a:ea typeface="+mn-ea"/>
              </a:rPr>
              <a:t>биогибридные</a:t>
            </a:r>
            <a:r>
              <a:rPr lang="ru-RU" sz="1800" dirty="0">
                <a:solidFill>
                  <a:schemeClr val="tx1"/>
                </a:solidFill>
                <a:latin typeface="Gilroy" pitchFamily="2" charset="0"/>
                <a:ea typeface="+mn-ea"/>
              </a:rPr>
              <a:t>, </a:t>
            </a:r>
            <a:r>
              <a:rPr lang="ru-RU" sz="1800" dirty="0" err="1">
                <a:solidFill>
                  <a:schemeClr val="tx1"/>
                </a:solidFill>
                <a:latin typeface="Gilroy" pitchFamily="2" charset="0"/>
                <a:ea typeface="+mn-ea"/>
              </a:rPr>
              <a:t>бионические</a:t>
            </a:r>
            <a:r>
              <a:rPr lang="ru-RU" sz="1800" dirty="0">
                <a:solidFill>
                  <a:schemeClr val="tx1"/>
                </a:solidFill>
                <a:latin typeface="Gilroy" pitchFamily="2" charset="0"/>
                <a:ea typeface="+mn-ea"/>
              </a:rPr>
              <a:t> технологии и </a:t>
            </a:r>
            <a:r>
              <a:rPr lang="ru-RU" sz="1800" dirty="0" err="1">
                <a:solidFill>
                  <a:schemeClr val="tx1"/>
                </a:solidFill>
                <a:latin typeface="Gilroy" pitchFamily="2" charset="0"/>
                <a:ea typeface="+mn-ea"/>
              </a:rPr>
              <a:t>нейротехнологии</a:t>
            </a:r>
            <a:r>
              <a:rPr lang="ru-RU" sz="1800" dirty="0">
                <a:solidFill>
                  <a:schemeClr val="tx1"/>
                </a:solidFill>
                <a:latin typeface="Gilroy" pitchFamily="2" charset="0"/>
                <a:ea typeface="+mn-ea"/>
              </a:rPr>
              <a:t>».</a:t>
            </a:r>
            <a:endParaRPr lang="ru-RU" sz="1800" b="0" i="0" u="none" strike="noStrike" cap="none" spc="0" normalizeH="0" baseline="0" dirty="0">
              <a:solidFill>
                <a:schemeClr val="tx1"/>
              </a:solidFill>
              <a:latin typeface="Gilroy" pitchFamily="2" charset="0"/>
              <a:ea typeface="+mn-ea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</p:txBody>
      </p:sp>
      <p:sp>
        <p:nvSpPr>
          <p:cNvPr id="1048773" name="TextBox 1048596"/>
          <p:cNvSpPr txBox="1"/>
          <p:nvPr/>
        </p:nvSpPr>
        <p:spPr>
          <a:xfrm>
            <a:off x="913231" y="1088245"/>
            <a:ext cx="4572000" cy="44704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sz="2400" b="1">
                <a:solidFill>
                  <a:srgbClr val="8C45F8"/>
                </a:solidFill>
                <a:latin typeface="Gilroy" pitchFamily="2" charset="0"/>
                <a:ea typeface="+mj-ea"/>
              </a:rPr>
              <a:t>РЕШЕНИЕ</a:t>
            </a:r>
            <a:endParaRPr lang="ru-RU" sz="2400" b="1" i="0" u="none" strike="noStrike" cap="none" spc="0" normalizeH="0" baseline="0">
              <a:solidFill>
                <a:srgbClr val="8C45F8"/>
              </a:solidFill>
              <a:latin typeface="Gilroy" pitchFamily="2" charset="0"/>
              <a:ea typeface="+mj-ea"/>
            </a:endParaRPr>
          </a:p>
        </p:txBody>
      </p:sp>
      <p:pic>
        <p:nvPicPr>
          <p:cNvPr id="2097166" name="Picture 2" descr="Record image"/>
          <p:cNvPicPr>
            <a:picLocks/>
          </p:cNvPicPr>
          <p:nvPr/>
        </p:nvPicPr>
        <p:blipFill>
          <a:blip r:embed="rId2" cstate="print">
            <a:alphaModFix amt="50000"/>
          </a:blip>
          <a:srcRect r="-14" b="11088"/>
          <a:stretch>
            <a:fillRect/>
          </a:stretch>
        </p:blipFill>
        <p:spPr>
          <a:xfrm>
            <a:off x="6455353" y="1311765"/>
            <a:ext cx="5463439" cy="4637492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5" name="Заголовок 1"/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КОНКУРЕНТЫ И АНАЛОГИ</a:t>
            </a:r>
          </a:p>
        </p:txBody>
      </p:sp>
      <p:sp>
        <p:nvSpPr>
          <p:cNvPr id="1048766" name="Объект 2"/>
          <p:cNvSpPr>
            <a:spLocks noGrp="1"/>
          </p:cNvSpPr>
          <p:nvPr>
            <p:ph idx="1"/>
          </p:nvPr>
        </p:nvSpPr>
        <p:spPr>
          <a:xfrm>
            <a:off x="677333" y="180156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</p:txBody>
      </p:sp>
      <p:graphicFrame>
        <p:nvGraphicFramePr>
          <p:cNvPr id="4194309" name="Таблица 5"/>
          <p:cNvGraphicFramePr>
            <a:graphicFrameLocks noGrp="1"/>
          </p:cNvGraphicFramePr>
          <p:nvPr/>
        </p:nvGraphicFramePr>
        <p:xfrm>
          <a:off x="-2" y="1395663"/>
          <a:ext cx="12192002" cy="559708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0644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18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318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318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318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681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Gilroy" pitchFamily="2" charset="0"/>
                          <a:ea typeface="+mn-ea"/>
                        </a:rPr>
                        <a:t>Характеристика</a:t>
                      </a:r>
                      <a:endParaRPr lang="ru-RU" sz="1600" b="1" i="0" u="none" strike="noStrike" cap="none" spc="0" normalizeH="0" baseline="0" dirty="0">
                        <a:solidFill>
                          <a:schemeClr val="tx1"/>
                        </a:solidFill>
                        <a:effectLst/>
                        <a:latin typeface="Gilroy" pitchFamily="2" charset="0"/>
                        <a:ea typeface="+mn-ea"/>
                      </a:endParaRPr>
                    </a:p>
                  </a:txBody>
                  <a:tcPr marL="30897" marR="51495" marT="32184" marB="32184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600" b="1" dirty="0" err="1">
                          <a:solidFill>
                            <a:schemeClr val="tx1"/>
                          </a:solidFill>
                          <a:latin typeface="Gilroy" pitchFamily="2" charset="0"/>
                          <a:ea typeface="+mn-ea"/>
                        </a:rPr>
                        <a:t>Артритек</a:t>
                      </a:r>
                      <a:endParaRPr lang="ru-RU" sz="1600" b="1" i="0" u="none" strike="noStrike" cap="none" spc="0" normalizeH="0" baseline="0" dirty="0">
                        <a:solidFill>
                          <a:schemeClr val="tx1"/>
                        </a:solidFill>
                        <a:effectLst/>
                        <a:latin typeface="Gilroy" pitchFamily="2" charset="0"/>
                        <a:ea typeface="+mn-ea"/>
                      </a:endParaRPr>
                    </a:p>
                  </a:txBody>
                  <a:tcPr marL="51495" marR="51495" marT="32184" marB="32184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600" b="1">
                          <a:solidFill>
                            <a:schemeClr val="tx1"/>
                          </a:solidFill>
                          <a:latin typeface="Gilroy" pitchFamily="2" charset="0"/>
                          <a:ea typeface="+mn-ea"/>
                        </a:rPr>
                        <a:t>Турмалиновые перчатки Bang De Li (Китай)</a:t>
                      </a:r>
                      <a:endParaRPr lang="ru-RU" sz="1600" b="1" i="0" u="none" strike="noStrike" cap="none" spc="0" normalizeH="0" baseline="0">
                        <a:solidFill>
                          <a:schemeClr val="tx1"/>
                        </a:solidFill>
                        <a:effectLst/>
                        <a:latin typeface="Gilroy" pitchFamily="2" charset="0"/>
                        <a:ea typeface="+mn-ea"/>
                      </a:endParaRPr>
                    </a:p>
                  </a:txBody>
                  <a:tcPr marL="51495" marR="51495" marT="32184" marB="32184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600" b="1">
                          <a:solidFill>
                            <a:schemeClr val="tx1"/>
                          </a:solidFill>
                          <a:latin typeface="Gilroy" pitchFamily="2" charset="0"/>
                          <a:ea typeface="+mn-ea"/>
                        </a:rPr>
                        <a:t>IMAK Compression Gloves (</a:t>
                      </a:r>
                      <a:r>
                        <a:rPr lang="ru-RU" sz="1600" b="1">
                          <a:solidFill>
                            <a:schemeClr val="tx1"/>
                          </a:solidFill>
                          <a:latin typeface="Gilroy" pitchFamily="2" charset="0"/>
                          <a:ea typeface="+mn-ea"/>
                        </a:rPr>
                        <a:t>США)</a:t>
                      </a:r>
                      <a:endParaRPr lang="ru-RU" sz="1600" b="1" i="0" u="none" strike="noStrike" cap="none" spc="0" normalizeH="0" baseline="0">
                        <a:solidFill>
                          <a:schemeClr val="tx1"/>
                        </a:solidFill>
                        <a:effectLst/>
                        <a:latin typeface="Gilroy" pitchFamily="2" charset="0"/>
                        <a:ea typeface="+mn-ea"/>
                      </a:endParaRPr>
                    </a:p>
                  </a:txBody>
                  <a:tcPr marL="51495" marR="51495" marT="32184" marB="32184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600" b="1">
                          <a:solidFill>
                            <a:schemeClr val="tx1"/>
                          </a:solidFill>
                          <a:latin typeface="Gilroy" pitchFamily="2" charset="0"/>
                          <a:ea typeface="+mn-ea"/>
                        </a:rPr>
                        <a:t>Sharper Image LED Mitten (США)</a:t>
                      </a:r>
                      <a:endParaRPr lang="en-US" sz="1600" b="1" i="0" u="none" strike="noStrike" cap="none" spc="0" normalizeH="0" baseline="0">
                        <a:solidFill>
                          <a:schemeClr val="tx1"/>
                        </a:solidFill>
                        <a:effectLst/>
                        <a:latin typeface="Gilroy" pitchFamily="2" charset="0"/>
                        <a:ea typeface="+mn-ea"/>
                      </a:endParaRPr>
                    </a:p>
                  </a:txBody>
                  <a:tcPr marL="51495" marR="51495" marT="32184" marB="32184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143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600" b="1">
                          <a:solidFill>
                            <a:schemeClr val="tx1"/>
                          </a:solidFill>
                          <a:latin typeface="Gilroy" pitchFamily="2" charset="0"/>
                          <a:ea typeface="+mn-ea"/>
                        </a:rPr>
                        <a:t>Технология</a:t>
                      </a:r>
                      <a:endParaRPr lang="ru-RU" sz="1600" b="1" i="0" u="none" strike="noStrike" cap="none" spc="0" normalizeH="0" baseline="0">
                        <a:solidFill>
                          <a:schemeClr val="tx1"/>
                        </a:solidFill>
                        <a:effectLst/>
                        <a:latin typeface="Gilroy" pitchFamily="2" charset="0"/>
                        <a:ea typeface="+mn-ea"/>
                      </a:endParaRPr>
                    </a:p>
                  </a:txBody>
                  <a:tcPr marL="30897" marR="51495" marT="32184" marB="32184" anchor="ctr"/>
                </a:tc>
                <a:tc>
                  <a:txBody>
                    <a:bodyPr/>
                    <a:lstStyle/>
                    <a:p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Gilroy" pitchFamily="2" charset="0"/>
                          <a:ea typeface="+mn-ea"/>
                        </a:rPr>
                        <a:t>Электромагнитная стимуляция через перчатку с регулируемым пультом</a:t>
                      </a:r>
                      <a:endParaRPr lang="ru-RU" sz="1200" b="0" i="0" u="none" strike="noStrike" cap="none" spc="0" normalizeH="0" baseline="0" dirty="0">
                        <a:solidFill>
                          <a:schemeClr val="tx1"/>
                        </a:solidFill>
                        <a:latin typeface="Gilroy" pitchFamily="2" charset="0"/>
                        <a:ea typeface="+mn-ea"/>
                      </a:endParaRPr>
                    </a:p>
                  </a:txBody>
                  <a:tcPr marL="51495" marR="51495" marT="32184" marB="32184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Gilroy" pitchFamily="2" charset="0"/>
                          <a:ea typeface="+mn-ea"/>
                        </a:rPr>
                        <a:t>Пассивное ИК-излучение турмалина</a:t>
                      </a:r>
                      <a:endParaRPr lang="ru-RU" sz="1200" b="0" i="0" u="none" strike="noStrike" cap="none" spc="0" normalizeH="0" baseline="0" dirty="0">
                        <a:solidFill>
                          <a:schemeClr val="tx1"/>
                        </a:solidFill>
                        <a:latin typeface="Gilroy" pitchFamily="2" charset="0"/>
                        <a:ea typeface="+mn-ea"/>
                      </a:endParaRPr>
                    </a:p>
                  </a:txBody>
                  <a:tcPr marL="51495" marR="51495" marT="32184" marB="32184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>
                          <a:solidFill>
                            <a:schemeClr val="tx1"/>
                          </a:solidFill>
                          <a:latin typeface="Gilroy" pitchFamily="2" charset="0"/>
                          <a:ea typeface="+mn-ea"/>
                        </a:rPr>
                        <a:t>Компрессия + теплоудержание</a:t>
                      </a:r>
                      <a:endParaRPr lang="ru-RU" sz="1200" b="0" i="0" u="none" strike="noStrike" cap="none" spc="0" normalizeH="0" baseline="0">
                        <a:solidFill>
                          <a:schemeClr val="tx1"/>
                        </a:solidFill>
                        <a:latin typeface="Gilroy" pitchFamily="2" charset="0"/>
                        <a:ea typeface="+mn-ea"/>
                      </a:endParaRPr>
                    </a:p>
                  </a:txBody>
                  <a:tcPr marL="51495" marR="51495" marT="32184" marB="32184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>
                          <a:solidFill>
                            <a:schemeClr val="tx1"/>
                          </a:solidFill>
                          <a:latin typeface="Gilroy" pitchFamily="2" charset="0"/>
                          <a:ea typeface="+mn-ea"/>
                        </a:rPr>
                        <a:t>Светодиоды (красный + ИК)</a:t>
                      </a:r>
                      <a:endParaRPr lang="ru-RU" sz="1200" b="0" i="0" u="none" strike="noStrike" cap="none" spc="0" normalizeH="0" baseline="0">
                        <a:solidFill>
                          <a:schemeClr val="tx1"/>
                        </a:solidFill>
                        <a:latin typeface="Gilroy" pitchFamily="2" charset="0"/>
                        <a:ea typeface="+mn-ea"/>
                      </a:endParaRPr>
                    </a:p>
                  </a:txBody>
                  <a:tcPr marL="51495" marR="30897" marT="32184" marB="32184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9200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Gilroy" pitchFamily="2" charset="0"/>
                          <a:ea typeface="+mn-ea"/>
                        </a:rPr>
                        <a:t>Механизм действия</a:t>
                      </a:r>
                      <a:endParaRPr lang="ru-RU" sz="1600" b="1" i="0" u="none" strike="noStrike" cap="none" spc="0" normalizeH="0" baseline="0" dirty="0">
                        <a:solidFill>
                          <a:schemeClr val="tx1"/>
                        </a:solidFill>
                        <a:effectLst/>
                        <a:latin typeface="Gilroy" pitchFamily="2" charset="0"/>
                        <a:ea typeface="+mn-ea"/>
                      </a:endParaRPr>
                    </a:p>
                  </a:txBody>
                  <a:tcPr marL="30897" marR="51495" marT="32184" marB="32184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>
                          <a:solidFill>
                            <a:schemeClr val="tx1"/>
                          </a:solidFill>
                          <a:latin typeface="Gilroy" pitchFamily="2" charset="0"/>
                          <a:ea typeface="+mn-ea"/>
                        </a:rPr>
                        <a:t>Электрический ток, генерируемый магнитами, воздействует на ткани кисти; пульт регулировки интенсивности</a:t>
                      </a:r>
                      <a:endParaRPr lang="ru-RU" sz="1200" b="0" i="0" u="none" strike="noStrike" cap="none" spc="0" normalizeH="0" baseline="0">
                        <a:solidFill>
                          <a:schemeClr val="tx1"/>
                        </a:solidFill>
                        <a:latin typeface="Gilroy" pitchFamily="2" charset="0"/>
                        <a:ea typeface="+mn-ea"/>
                      </a:endParaRPr>
                    </a:p>
                  </a:txBody>
                  <a:tcPr marL="51495" marR="51495" marT="32184" marB="32184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Gilroy" pitchFamily="2" charset="0"/>
                          <a:ea typeface="+mn-ea"/>
                        </a:rPr>
                        <a:t>Улучшение обмена веществ</a:t>
                      </a:r>
                      <a:endParaRPr lang="ru-RU" sz="1200" b="0" i="0" u="none" strike="noStrike" cap="none" spc="0" normalizeH="0" baseline="0" dirty="0">
                        <a:solidFill>
                          <a:schemeClr val="tx1"/>
                        </a:solidFill>
                        <a:latin typeface="Gilroy" pitchFamily="2" charset="0"/>
                        <a:ea typeface="+mn-ea"/>
                      </a:endParaRPr>
                    </a:p>
                  </a:txBody>
                  <a:tcPr marL="51495" marR="51495" marT="32184" marB="32184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>
                          <a:solidFill>
                            <a:schemeClr val="tx1"/>
                          </a:solidFill>
                          <a:latin typeface="Gilroy" pitchFamily="2" charset="0"/>
                          <a:ea typeface="+mn-ea"/>
                        </a:rPr>
                        <a:t>Лёгкое сдавление, кровоток</a:t>
                      </a:r>
                      <a:endParaRPr lang="ru-RU" sz="1200" b="0" i="0" u="none" strike="noStrike" cap="none" spc="0" normalizeH="0" baseline="0">
                        <a:solidFill>
                          <a:schemeClr val="tx1"/>
                        </a:solidFill>
                        <a:latin typeface="Gilroy" pitchFamily="2" charset="0"/>
                        <a:ea typeface="+mn-ea"/>
                      </a:endParaRPr>
                    </a:p>
                  </a:txBody>
                  <a:tcPr marL="51495" marR="51495" marT="32184" marB="32184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>
                          <a:solidFill>
                            <a:schemeClr val="tx1"/>
                          </a:solidFill>
                          <a:latin typeface="Gilroy" pitchFamily="2" charset="0"/>
                          <a:ea typeface="+mn-ea"/>
                        </a:rPr>
                        <a:t>Фотобиомодуляция</a:t>
                      </a:r>
                      <a:endParaRPr lang="ru-RU" sz="1200" b="0" i="0" u="none" strike="noStrike" cap="none" spc="0" normalizeH="0" baseline="0">
                        <a:solidFill>
                          <a:schemeClr val="tx1"/>
                        </a:solidFill>
                        <a:latin typeface="Gilroy" pitchFamily="2" charset="0"/>
                        <a:ea typeface="+mn-ea"/>
                      </a:endParaRPr>
                    </a:p>
                  </a:txBody>
                  <a:tcPr marL="51495" marR="30897" marT="32184" marB="32184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879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600" b="1">
                          <a:solidFill>
                            <a:schemeClr val="tx1"/>
                          </a:solidFill>
                          <a:latin typeface="Gilroy" pitchFamily="2" charset="0"/>
                          <a:ea typeface="+mn-ea"/>
                        </a:rPr>
                        <a:t>Регулировка параметров</a:t>
                      </a:r>
                      <a:endParaRPr lang="ru-RU" sz="1600" b="1" i="0" u="none" strike="noStrike" cap="none" spc="0" normalizeH="0" baseline="0">
                        <a:solidFill>
                          <a:schemeClr val="tx1"/>
                        </a:solidFill>
                        <a:effectLst/>
                        <a:latin typeface="Gilroy" pitchFamily="2" charset="0"/>
                        <a:ea typeface="+mn-ea"/>
                      </a:endParaRPr>
                    </a:p>
                  </a:txBody>
                  <a:tcPr marL="30897" marR="51495" marT="32184" marB="32184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>
                          <a:solidFill>
                            <a:schemeClr val="tx1"/>
                          </a:solidFill>
                          <a:latin typeface="Gilroy" pitchFamily="2" charset="0"/>
                          <a:ea typeface="+mn-ea"/>
                        </a:rPr>
                        <a:t>Есть (пульт управления интенсивностью воздействия)</a:t>
                      </a:r>
                      <a:endParaRPr lang="ru-RU" sz="1200" b="0" i="0" u="none" strike="noStrike" cap="none" spc="0" normalizeH="0" baseline="0">
                        <a:solidFill>
                          <a:schemeClr val="tx1"/>
                        </a:solidFill>
                        <a:latin typeface="Gilroy" pitchFamily="2" charset="0"/>
                        <a:ea typeface="+mn-ea"/>
                      </a:endParaRPr>
                    </a:p>
                  </a:txBody>
                  <a:tcPr marL="51495" marR="51495" marT="32184" marB="32184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Gilroy" pitchFamily="2" charset="0"/>
                          <a:ea typeface="+mn-ea"/>
                        </a:rPr>
                        <a:t>Нет</a:t>
                      </a:r>
                      <a:endParaRPr lang="ru-RU" sz="1200" b="0" i="0" u="none" strike="noStrike" cap="none" spc="0" normalizeH="0" baseline="0" dirty="0">
                        <a:solidFill>
                          <a:schemeClr val="tx1"/>
                        </a:solidFill>
                        <a:latin typeface="Gilroy" pitchFamily="2" charset="0"/>
                        <a:ea typeface="+mn-ea"/>
                      </a:endParaRPr>
                    </a:p>
                  </a:txBody>
                  <a:tcPr marL="51495" marR="51495" marT="32184" marB="32184" anchor="ctr"/>
                </a:tc>
                <a:tc>
                  <a:txBody>
                    <a:bodyPr/>
                    <a:lstStyle/>
                    <a:p>
                      <a:r>
                        <a:rPr lang="ru-RU" sz="1200" b="0">
                          <a:effectLst/>
                          <a:latin typeface="+mn-lt"/>
                        </a:rPr>
                        <a:t>Нет</a:t>
                      </a:r>
                    </a:p>
                  </a:txBody>
                  <a:tcPr marL="51495" marR="51495" marT="32184" marB="32184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Gilroy" pitchFamily="2" charset="0"/>
                          <a:ea typeface="+mn-ea"/>
                        </a:rPr>
                        <a:t>Нет</a:t>
                      </a:r>
                      <a:endParaRPr lang="ru-RU" sz="1200" b="0" i="0" u="none" strike="noStrike" cap="none" spc="0" normalizeH="0" baseline="0" dirty="0">
                        <a:solidFill>
                          <a:schemeClr val="tx1"/>
                        </a:solidFill>
                        <a:latin typeface="Gilroy" pitchFamily="2" charset="0"/>
                        <a:ea typeface="+mn-ea"/>
                      </a:endParaRPr>
                    </a:p>
                  </a:txBody>
                  <a:tcPr marL="51495" marR="30897" marT="32184" marB="32184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152">
                <a:tc>
                  <a:txBody>
                    <a:bodyPr/>
                    <a:lstStyle/>
                    <a:p>
                      <a:r>
                        <a:rPr lang="ru-RU" sz="1600" b="1">
                          <a:solidFill>
                            <a:schemeClr val="tx1"/>
                          </a:solidFill>
                          <a:latin typeface="Gilroy" pitchFamily="2" charset="0"/>
                          <a:ea typeface="+mn-ea"/>
                        </a:rPr>
                        <a:t>Доказательная база</a:t>
                      </a:r>
                      <a:endParaRPr lang="ru-RU" sz="1600" b="1" i="0" u="none" strike="noStrike" cap="none" spc="0" normalizeH="0" baseline="0">
                        <a:solidFill>
                          <a:schemeClr val="tx1"/>
                        </a:solidFill>
                        <a:effectLst/>
                        <a:latin typeface="Gilroy" pitchFamily="2" charset="0"/>
                        <a:ea typeface="+mn-ea"/>
                      </a:endParaRPr>
                    </a:p>
                  </a:txBody>
                  <a:tcPr marL="30897" marR="51495" marT="32184" marB="32184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>
                          <a:solidFill>
                            <a:schemeClr val="tx1"/>
                          </a:solidFill>
                          <a:latin typeface="Gilroy" pitchFamily="2" charset="0"/>
                          <a:ea typeface="+mn-ea"/>
                        </a:rPr>
                        <a:t>Есть (клинические исследования)</a:t>
                      </a:r>
                      <a:endParaRPr lang="ru-RU" sz="1200" b="0" i="0" u="none" strike="noStrike" cap="none" spc="0" normalizeH="0" baseline="0">
                        <a:solidFill>
                          <a:schemeClr val="tx1"/>
                        </a:solidFill>
                        <a:latin typeface="Gilroy" pitchFamily="2" charset="0"/>
                        <a:ea typeface="+mn-ea"/>
                      </a:endParaRPr>
                    </a:p>
                  </a:txBody>
                  <a:tcPr marL="51495" marR="51495" marT="32184" marB="32184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Gilroy" pitchFamily="2" charset="0"/>
                          <a:ea typeface="+mn-ea"/>
                        </a:rPr>
                        <a:t>Отсутствует</a:t>
                      </a:r>
                      <a:endParaRPr lang="ru-RU" sz="1200" b="0" i="0" u="none" strike="noStrike" cap="none" spc="0" normalizeH="0" baseline="0" dirty="0">
                        <a:solidFill>
                          <a:schemeClr val="tx1"/>
                        </a:solidFill>
                        <a:latin typeface="Gilroy" pitchFamily="2" charset="0"/>
                        <a:ea typeface="+mn-ea"/>
                      </a:endParaRPr>
                    </a:p>
                  </a:txBody>
                  <a:tcPr marL="51495" marR="51495" marT="32184" marB="32184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Gilroy" pitchFamily="2" charset="0"/>
                          <a:ea typeface="+mn-ea"/>
                        </a:rPr>
                        <a:t>Только отзывы</a:t>
                      </a:r>
                      <a:endParaRPr lang="ru-RU" sz="1200" b="0" i="0" u="none" strike="noStrike" cap="none" spc="0" normalizeH="0" baseline="0" dirty="0">
                        <a:solidFill>
                          <a:schemeClr val="tx1"/>
                        </a:solidFill>
                        <a:latin typeface="Gilroy" pitchFamily="2" charset="0"/>
                        <a:ea typeface="+mn-ea"/>
                      </a:endParaRPr>
                    </a:p>
                  </a:txBody>
                  <a:tcPr marL="51495" marR="51495" marT="32184" marB="32184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>
                          <a:solidFill>
                            <a:schemeClr val="tx1"/>
                          </a:solidFill>
                          <a:latin typeface="Gilroy" pitchFamily="2" charset="0"/>
                          <a:ea typeface="+mn-ea"/>
                        </a:rPr>
                        <a:t>Только отзывы</a:t>
                      </a:r>
                      <a:endParaRPr lang="ru-RU" sz="1200" b="0" i="0" u="none" strike="noStrike" cap="none" spc="0" normalizeH="0" baseline="0">
                        <a:solidFill>
                          <a:schemeClr val="tx1"/>
                        </a:solidFill>
                        <a:latin typeface="Gilroy" pitchFamily="2" charset="0"/>
                        <a:ea typeface="+mn-ea"/>
                      </a:endParaRPr>
                    </a:p>
                  </a:txBody>
                  <a:tcPr marL="51495" marR="30897" marT="32184" marB="32184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143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600" b="1">
                          <a:solidFill>
                            <a:schemeClr val="tx1"/>
                          </a:solidFill>
                          <a:latin typeface="Gilroy" pitchFamily="2" charset="0"/>
                          <a:ea typeface="+mn-ea"/>
                        </a:rPr>
                        <a:t>Целевые показатели</a:t>
                      </a:r>
                      <a:endParaRPr lang="ru-RU" sz="1600" b="1" i="0" u="none" strike="noStrike" cap="none" spc="0" normalizeH="0" baseline="0">
                        <a:solidFill>
                          <a:schemeClr val="tx1"/>
                        </a:solidFill>
                        <a:effectLst/>
                        <a:latin typeface="Gilroy" pitchFamily="2" charset="0"/>
                        <a:ea typeface="+mn-ea"/>
                      </a:endParaRPr>
                    </a:p>
                  </a:txBody>
                  <a:tcPr marL="30897" marR="51495" marT="32184" marB="32184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>
                          <a:solidFill>
                            <a:schemeClr val="tx1"/>
                          </a:solidFill>
                          <a:latin typeface="Gilroy" pitchFamily="2" charset="0"/>
                          <a:ea typeface="+mn-ea"/>
                        </a:rPr>
                        <a:t>Снижение боли на 30-50%; рост силы захвата; замедление остеофитов</a:t>
                      </a:r>
                      <a:endParaRPr lang="ru-RU" sz="1200" b="0" i="0" u="none" strike="noStrike" cap="none" spc="0" normalizeH="0" baseline="0">
                        <a:solidFill>
                          <a:schemeClr val="tx1"/>
                        </a:solidFill>
                        <a:latin typeface="Gilroy" pitchFamily="2" charset="0"/>
                        <a:ea typeface="+mn-ea"/>
                      </a:endParaRPr>
                    </a:p>
                  </a:txBody>
                  <a:tcPr marL="51495" marR="51495" marT="32184" marB="32184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>
                          <a:solidFill>
                            <a:schemeClr val="tx1"/>
                          </a:solidFill>
                          <a:latin typeface="Gilroy" pitchFamily="2" charset="0"/>
                          <a:ea typeface="+mn-ea"/>
                        </a:rPr>
                        <a:t>Не заявлены</a:t>
                      </a:r>
                      <a:endParaRPr lang="ru-RU" sz="1200" b="0" i="0" u="none" strike="noStrike" cap="none" spc="0" normalizeH="0" baseline="0">
                        <a:solidFill>
                          <a:schemeClr val="tx1"/>
                        </a:solidFill>
                        <a:effectLst/>
                        <a:latin typeface="Gilroy" pitchFamily="2" charset="0"/>
                        <a:ea typeface="+mn-ea"/>
                      </a:endParaRPr>
                    </a:p>
                  </a:txBody>
                  <a:tcPr marL="51495" marR="51495" marT="32184" marB="32184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Gilroy" pitchFamily="2" charset="0"/>
                          <a:ea typeface="+mn-ea"/>
                        </a:rPr>
                        <a:t>Снижение отёчности</a:t>
                      </a:r>
                      <a:endParaRPr lang="ru-RU" sz="1200" b="0" i="0" u="none" strike="noStrike" cap="none" spc="0" normalizeH="0" baseline="0" dirty="0">
                        <a:solidFill>
                          <a:schemeClr val="tx1"/>
                        </a:solidFill>
                        <a:latin typeface="Gilroy" pitchFamily="2" charset="0"/>
                        <a:ea typeface="+mn-ea"/>
                      </a:endParaRPr>
                    </a:p>
                  </a:txBody>
                  <a:tcPr marL="51495" marR="51495" marT="32184" marB="32184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>
                          <a:solidFill>
                            <a:schemeClr val="tx1"/>
                          </a:solidFill>
                          <a:latin typeface="Gilroy" pitchFamily="2" charset="0"/>
                          <a:ea typeface="+mn-ea"/>
                        </a:rPr>
                        <a:t>Временное снятие боли</a:t>
                      </a:r>
                      <a:endParaRPr lang="ru-RU" sz="1200" b="0" i="0" u="none" strike="noStrike" cap="none" spc="0" normalizeH="0" baseline="0">
                        <a:solidFill>
                          <a:schemeClr val="tx1"/>
                        </a:solidFill>
                        <a:latin typeface="Gilroy" pitchFamily="2" charset="0"/>
                        <a:ea typeface="+mn-ea"/>
                      </a:endParaRPr>
                    </a:p>
                  </a:txBody>
                  <a:tcPr marL="51495" marR="30897" marT="32184" marB="32184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350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600" b="1">
                          <a:solidFill>
                            <a:schemeClr val="tx1"/>
                          </a:solidFill>
                          <a:latin typeface="Gilroy" pitchFamily="2" charset="0"/>
                          <a:ea typeface="+mn-ea"/>
                        </a:rPr>
                        <a:t>Курс лечения</a:t>
                      </a:r>
                      <a:endParaRPr lang="ru-RU" sz="1600" b="1" i="0" u="none" strike="noStrike" cap="none" spc="0" normalizeH="0" baseline="0">
                        <a:solidFill>
                          <a:schemeClr val="tx1"/>
                        </a:solidFill>
                        <a:effectLst/>
                        <a:latin typeface="Gilroy" pitchFamily="2" charset="0"/>
                        <a:ea typeface="+mn-ea"/>
                      </a:endParaRPr>
                    </a:p>
                  </a:txBody>
                  <a:tcPr marL="30897" marR="51495" marT="32184" marB="32184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>
                          <a:solidFill>
                            <a:schemeClr val="tx1"/>
                          </a:solidFill>
                          <a:latin typeface="Gilroy" pitchFamily="2" charset="0"/>
                          <a:ea typeface="+mn-ea"/>
                        </a:rPr>
                        <a:t>До 9 месяцев</a:t>
                      </a:r>
                      <a:endParaRPr lang="ru-RU" sz="1200" b="0" i="0" u="none" strike="noStrike" cap="none" spc="0" normalizeH="0" baseline="0">
                        <a:solidFill>
                          <a:schemeClr val="tx1"/>
                        </a:solidFill>
                        <a:latin typeface="Gilroy" pitchFamily="2" charset="0"/>
                        <a:ea typeface="+mn-ea"/>
                      </a:endParaRPr>
                    </a:p>
                  </a:txBody>
                  <a:tcPr marL="51495" marR="51495" marT="32184" marB="32184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>
                          <a:solidFill>
                            <a:schemeClr val="tx1"/>
                          </a:solidFill>
                          <a:latin typeface="Gilroy" pitchFamily="2" charset="0"/>
                          <a:ea typeface="+mn-ea"/>
                        </a:rPr>
                        <a:t>Постоянное ношение</a:t>
                      </a:r>
                      <a:endParaRPr lang="ru-RU" sz="1200" b="0" i="0" u="none" strike="noStrike" cap="none" spc="0" normalizeH="0" baseline="0">
                        <a:solidFill>
                          <a:schemeClr val="tx1"/>
                        </a:solidFill>
                        <a:effectLst/>
                        <a:latin typeface="Gilroy" pitchFamily="2" charset="0"/>
                        <a:ea typeface="+mn-ea"/>
                      </a:endParaRPr>
                    </a:p>
                  </a:txBody>
                  <a:tcPr marL="51495" marR="51495" marT="32184" marB="32184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Gilroy" pitchFamily="2" charset="0"/>
                          <a:ea typeface="+mn-ea"/>
                        </a:rPr>
                        <a:t>Не ограничен</a:t>
                      </a:r>
                      <a:endParaRPr lang="ru-RU" sz="1200" b="0" i="0" u="none" strike="noStrike" cap="none" spc="0" normalizeH="0" baseline="0" dirty="0">
                        <a:solidFill>
                          <a:schemeClr val="tx1"/>
                        </a:solidFill>
                        <a:latin typeface="Gilroy" pitchFamily="2" charset="0"/>
                        <a:ea typeface="+mn-ea"/>
                      </a:endParaRPr>
                    </a:p>
                  </a:txBody>
                  <a:tcPr marL="51495" marR="51495" marT="32184" marB="32184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Gilroy" pitchFamily="2" charset="0"/>
                          <a:ea typeface="+mn-ea"/>
                        </a:rPr>
                        <a:t>20 мин., 3-5 раз/</a:t>
                      </a:r>
                      <a:r>
                        <a:rPr lang="ru-RU" sz="1200" b="0" dirty="0" err="1">
                          <a:solidFill>
                            <a:schemeClr val="tx1"/>
                          </a:solidFill>
                          <a:latin typeface="Gilroy" pitchFamily="2" charset="0"/>
                          <a:ea typeface="+mn-ea"/>
                        </a:rPr>
                        <a:t>нед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Gilroy" pitchFamily="2" charset="0"/>
                          <a:ea typeface="+mn-ea"/>
                        </a:rPr>
                        <a:t>.</a:t>
                      </a:r>
                      <a:endParaRPr lang="ru-RU" sz="1200" b="0" i="0" u="none" strike="noStrike" cap="none" spc="0" normalizeH="0" baseline="0" dirty="0">
                        <a:solidFill>
                          <a:schemeClr val="tx1"/>
                        </a:solidFill>
                        <a:latin typeface="Gilroy" pitchFamily="2" charset="0"/>
                        <a:ea typeface="+mn-ea"/>
                      </a:endParaRPr>
                    </a:p>
                  </a:txBody>
                  <a:tcPr marL="51495" marR="30897" marT="32184" marB="32184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350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600" b="1">
                          <a:solidFill>
                            <a:schemeClr val="tx1"/>
                          </a:solidFill>
                          <a:latin typeface="Gilroy" pitchFamily="2" charset="0"/>
                          <a:ea typeface="+mn-ea"/>
                        </a:rPr>
                        <a:t>Электропитание</a:t>
                      </a:r>
                      <a:endParaRPr lang="ru-RU" sz="1600" b="1" i="0" u="none" strike="noStrike" cap="none" spc="0" normalizeH="0" baseline="0">
                        <a:solidFill>
                          <a:schemeClr val="tx1"/>
                        </a:solidFill>
                        <a:effectLst/>
                        <a:latin typeface="Gilroy" pitchFamily="2" charset="0"/>
                        <a:ea typeface="+mn-ea"/>
                      </a:endParaRPr>
                    </a:p>
                  </a:txBody>
                  <a:tcPr marL="30897" marR="51495" marT="32184" marB="32184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>
                          <a:solidFill>
                            <a:schemeClr val="tx1"/>
                          </a:solidFill>
                          <a:latin typeface="Gilroy" pitchFamily="2" charset="0"/>
                          <a:ea typeface="+mn-ea"/>
                        </a:rPr>
                        <a:t>Есть (пульт с питанием)</a:t>
                      </a:r>
                      <a:endParaRPr lang="ru-RU" sz="1200" b="0" i="0" u="none" strike="noStrike" cap="none" spc="0" normalizeH="0" baseline="0">
                        <a:solidFill>
                          <a:schemeClr val="tx1"/>
                        </a:solidFill>
                        <a:latin typeface="Gilroy" pitchFamily="2" charset="0"/>
                        <a:ea typeface="+mn-ea"/>
                      </a:endParaRPr>
                    </a:p>
                  </a:txBody>
                  <a:tcPr marL="51495" marR="51495" marT="32184" marB="32184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>
                          <a:solidFill>
                            <a:schemeClr val="tx1"/>
                          </a:solidFill>
                          <a:latin typeface="Gilroy" pitchFamily="2" charset="0"/>
                          <a:ea typeface="+mn-ea"/>
                        </a:rPr>
                        <a:t>Нет</a:t>
                      </a:r>
                      <a:endParaRPr lang="ru-RU" sz="1200" b="0" i="0" u="none" strike="noStrike" cap="none" spc="0" normalizeH="0" baseline="0">
                        <a:solidFill>
                          <a:schemeClr val="tx1"/>
                        </a:solidFill>
                        <a:effectLst/>
                        <a:latin typeface="Gilroy" pitchFamily="2" charset="0"/>
                        <a:ea typeface="+mn-ea"/>
                      </a:endParaRPr>
                    </a:p>
                  </a:txBody>
                  <a:tcPr marL="51495" marR="51495" marT="32184" marB="32184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>
                          <a:solidFill>
                            <a:schemeClr val="tx1"/>
                          </a:solidFill>
                          <a:latin typeface="Gilroy" pitchFamily="2" charset="0"/>
                          <a:ea typeface="+mn-ea"/>
                        </a:rPr>
                        <a:t>Нет</a:t>
                      </a:r>
                      <a:endParaRPr lang="ru-RU" sz="1200" b="0" i="0" u="none" strike="noStrike" cap="none" spc="0" normalizeH="0" baseline="0">
                        <a:solidFill>
                          <a:schemeClr val="tx1"/>
                        </a:solidFill>
                        <a:latin typeface="Gilroy" pitchFamily="2" charset="0"/>
                        <a:ea typeface="+mn-ea"/>
                      </a:endParaRPr>
                    </a:p>
                  </a:txBody>
                  <a:tcPr marL="51495" marR="51495" marT="32184" marB="32184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Gilroy" pitchFamily="2" charset="0"/>
                          <a:ea typeface="+mn-ea"/>
                        </a:rPr>
                        <a:t>Есть (аккумулятор)</a:t>
                      </a:r>
                      <a:endParaRPr lang="ru-RU" sz="1200" b="0" i="0" u="none" strike="noStrike" cap="none" spc="0" normalizeH="0" baseline="0" dirty="0">
                        <a:solidFill>
                          <a:schemeClr val="tx1"/>
                        </a:solidFill>
                        <a:latin typeface="Gilroy" pitchFamily="2" charset="0"/>
                        <a:ea typeface="+mn-ea"/>
                      </a:endParaRPr>
                    </a:p>
                  </a:txBody>
                  <a:tcPr marL="51495" marR="30897" marT="32184" marB="32184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350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600" b="1">
                          <a:solidFill>
                            <a:schemeClr val="tx1"/>
                          </a:solidFill>
                          <a:latin typeface="Gilroy" pitchFamily="2" charset="0"/>
                          <a:ea typeface="+mn-ea"/>
                        </a:rPr>
                        <a:t>Цена, руб.</a:t>
                      </a:r>
                      <a:endParaRPr lang="ru-RU" sz="1600" b="1" i="0" u="none" strike="noStrike" cap="none" spc="0" normalizeH="0" baseline="0">
                        <a:solidFill>
                          <a:schemeClr val="tx1"/>
                        </a:solidFill>
                        <a:effectLst/>
                        <a:latin typeface="Gilroy" pitchFamily="2" charset="0"/>
                        <a:ea typeface="+mn-ea"/>
                      </a:endParaRPr>
                    </a:p>
                  </a:txBody>
                  <a:tcPr marL="30897" marR="51495" marT="32184" marB="32184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Gilroy" pitchFamily="2" charset="0"/>
                          <a:ea typeface="+mn-ea"/>
                        </a:rPr>
                        <a:t>3</a:t>
                      </a:r>
                      <a:r>
                        <a:rPr lang="ru-RU" sz="1200" b="0" baseline="0" dirty="0">
                          <a:solidFill>
                            <a:schemeClr val="tx1"/>
                          </a:solidFill>
                          <a:latin typeface="Gilroy" pitchFamily="2" charset="0"/>
                          <a:ea typeface="+mn-ea"/>
                        </a:rPr>
                        <a:t> 500</a:t>
                      </a:r>
                      <a:endParaRPr lang="ru-RU" sz="1200" b="0" i="0" u="none" strike="noStrike" cap="none" spc="0" normalizeH="0" baseline="0" dirty="0">
                        <a:solidFill>
                          <a:schemeClr val="tx1"/>
                        </a:solidFill>
                        <a:effectLst/>
                        <a:latin typeface="Gilroy" pitchFamily="2" charset="0"/>
                        <a:ea typeface="+mn-ea"/>
                      </a:endParaRPr>
                    </a:p>
                  </a:txBody>
                  <a:tcPr marL="51495" marR="51495" marT="32184" marB="32184" anchor="ctr"/>
                </a:tc>
                <a:tc>
                  <a:txBody>
                    <a:bodyPr/>
                    <a:lstStyle/>
                    <a:p>
                      <a:r>
                        <a:rPr lang="ru-RU" sz="1200" b="0" dirty="0">
                          <a:effectLst/>
                          <a:latin typeface="+mn-lt"/>
                        </a:rPr>
                        <a:t>3 000 - 5 000</a:t>
                      </a:r>
                    </a:p>
                  </a:txBody>
                  <a:tcPr marL="51495" marR="51495" marT="32184" marB="32184" anchor="ctr"/>
                </a:tc>
                <a:tc>
                  <a:txBody>
                    <a:bodyPr/>
                    <a:lstStyle/>
                    <a:p>
                      <a:r>
                        <a:rPr lang="ru-RU" sz="1200" b="0" dirty="0">
                          <a:effectLst/>
                          <a:latin typeface="+mn-lt"/>
                        </a:rPr>
                        <a:t>1 800</a:t>
                      </a:r>
                    </a:p>
                  </a:txBody>
                  <a:tcPr marL="51495" marR="51495" marT="32184" marB="32184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Gilroy" pitchFamily="2" charset="0"/>
                          <a:ea typeface="+mn-ea"/>
                        </a:rPr>
                        <a:t>12 500</a:t>
                      </a:r>
                      <a:endParaRPr lang="ru-RU" sz="1200" b="0" i="0" u="none" strike="noStrike" cap="none" spc="0" normalizeH="0" baseline="0" dirty="0">
                        <a:solidFill>
                          <a:schemeClr val="tx1"/>
                        </a:solidFill>
                        <a:latin typeface="Gilroy" pitchFamily="2" charset="0"/>
                        <a:ea typeface="+mn-ea"/>
                      </a:endParaRPr>
                    </a:p>
                  </a:txBody>
                  <a:tcPr marL="51495" marR="30897" marT="32184" marB="32184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4143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600" b="1">
                          <a:solidFill>
                            <a:schemeClr val="tx1"/>
                          </a:solidFill>
                          <a:latin typeface="Gilroy" pitchFamily="2" charset="0"/>
                          <a:ea typeface="+mn-ea"/>
                        </a:rPr>
                        <a:t>Уровень локализации</a:t>
                      </a:r>
                      <a:endParaRPr lang="ru-RU" sz="1600" b="1" i="0" u="none" strike="noStrike" cap="none" spc="0" normalizeH="0" baseline="0">
                        <a:solidFill>
                          <a:schemeClr val="tx1"/>
                        </a:solidFill>
                        <a:effectLst/>
                        <a:latin typeface="Gilroy" pitchFamily="2" charset="0"/>
                        <a:ea typeface="+mn-ea"/>
                      </a:endParaRPr>
                    </a:p>
                  </a:txBody>
                  <a:tcPr marL="30897" marR="51495" marT="32184" marB="32184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>
                          <a:solidFill>
                            <a:schemeClr val="tx1"/>
                          </a:solidFill>
                          <a:latin typeface="Gilroy" pitchFamily="2" charset="0"/>
                          <a:ea typeface="+mn-ea"/>
                        </a:rPr>
                        <a:t>Полная локализация (разработка и производство в РФ)</a:t>
                      </a:r>
                      <a:endParaRPr lang="ru-RU" sz="1200" b="0" i="0" u="none" strike="noStrike" cap="none" spc="0" normalizeH="0" baseline="0">
                        <a:solidFill>
                          <a:schemeClr val="tx1"/>
                        </a:solidFill>
                        <a:latin typeface="Gilroy" pitchFamily="2" charset="0"/>
                        <a:ea typeface="+mn-ea"/>
                      </a:endParaRPr>
                    </a:p>
                  </a:txBody>
                  <a:tcPr marL="51495" marR="51495" marT="32184" marB="32184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>
                          <a:solidFill>
                            <a:schemeClr val="tx1"/>
                          </a:solidFill>
                          <a:latin typeface="Gilroy" pitchFamily="2" charset="0"/>
                          <a:ea typeface="+mn-ea"/>
                        </a:rPr>
                        <a:t>Импорт</a:t>
                      </a:r>
                      <a:endParaRPr lang="ru-RU" sz="1200" b="0" i="0" u="none" strike="noStrike" cap="none" spc="0" normalizeH="0" baseline="0">
                        <a:solidFill>
                          <a:schemeClr val="tx1"/>
                        </a:solidFill>
                        <a:latin typeface="Gilroy" pitchFamily="2" charset="0"/>
                        <a:ea typeface="+mn-ea"/>
                      </a:endParaRPr>
                    </a:p>
                  </a:txBody>
                  <a:tcPr marL="51495" marR="51495" marT="32184" marB="32184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>
                          <a:solidFill>
                            <a:schemeClr val="tx1"/>
                          </a:solidFill>
                          <a:latin typeface="Gilroy" pitchFamily="2" charset="0"/>
                          <a:ea typeface="+mn-ea"/>
                        </a:rPr>
                        <a:t>Импорт</a:t>
                      </a:r>
                      <a:endParaRPr lang="ru-RU" sz="1200" b="0" i="0" u="none" strike="noStrike" cap="none" spc="0" normalizeH="0" baseline="0">
                        <a:solidFill>
                          <a:schemeClr val="tx1"/>
                        </a:solidFill>
                        <a:latin typeface="Gilroy" pitchFamily="2" charset="0"/>
                        <a:ea typeface="+mn-ea"/>
                      </a:endParaRPr>
                    </a:p>
                  </a:txBody>
                  <a:tcPr marL="51495" marR="51495" marT="32184" marB="32184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Gilroy" pitchFamily="2" charset="0"/>
                          <a:ea typeface="+mn-ea"/>
                        </a:rPr>
                        <a:t>Импорт</a:t>
                      </a:r>
                      <a:endParaRPr lang="ru-RU" sz="1200" b="0" i="0" u="none" strike="noStrike" cap="none" spc="0" normalizeH="0" baseline="0" dirty="0">
                        <a:solidFill>
                          <a:schemeClr val="tx1"/>
                        </a:solidFill>
                        <a:latin typeface="Gilroy" pitchFamily="2" charset="0"/>
                        <a:ea typeface="+mn-ea"/>
                      </a:endParaRPr>
                    </a:p>
                  </a:txBody>
                  <a:tcPr marL="51495" marR="30897" marT="32184" marB="32184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0" name="Заголовок 1"/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Команда проекта</a:t>
            </a:r>
          </a:p>
        </p:txBody>
      </p:sp>
      <p:sp>
        <p:nvSpPr>
          <p:cNvPr id="1048631" name="TextBox 1048630"/>
          <p:cNvSpPr txBox="1"/>
          <p:nvPr/>
        </p:nvSpPr>
        <p:spPr>
          <a:xfrm>
            <a:off x="3839743" y="2039705"/>
            <a:ext cx="7801643" cy="38938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ru-RU" sz="2400" b="1">
                <a:solidFill>
                  <a:srgbClr val="8C45F8"/>
                </a:solidFill>
                <a:latin typeface="Gilroy" pitchFamily="2" charset="0"/>
                <a:ea typeface="+mj-ea"/>
              </a:rPr>
              <a:t>Soft skills: </a:t>
            </a:r>
            <a:endParaRPr lang="ru-RU" sz="2400" b="1" i="0" u="none" strike="noStrike" cap="none" spc="0" normalizeH="0" baseline="0">
              <a:solidFill>
                <a:srgbClr val="8C45F8"/>
              </a:solidFill>
              <a:latin typeface="Gilroy" pitchFamily="2" charset="0"/>
              <a:ea typeface="+mj-ea"/>
            </a:endParaRPr>
          </a:p>
          <a:p>
            <a:r>
              <a:rPr lang="ru-RU" sz="2000">
                <a:solidFill>
                  <a:srgbClr val="000000"/>
                </a:solidFill>
              </a:rPr>
              <a:t>1. эмоциональный интеллект</a:t>
            </a:r>
          </a:p>
          <a:p>
            <a:r>
              <a:rPr lang="ru-RU" sz="2000">
                <a:solidFill>
                  <a:srgbClr val="000000"/>
                </a:solidFill>
              </a:rPr>
              <a:t>2. способность работать в  коллективе</a:t>
            </a:r>
          </a:p>
          <a:p>
            <a:r>
              <a:rPr lang="ru-RU" sz="2000">
                <a:solidFill>
                  <a:srgbClr val="000000"/>
                </a:solidFill>
              </a:rPr>
              <a:t>3. нестандартное мышление</a:t>
            </a:r>
          </a:p>
          <a:p>
            <a: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ru-RU" sz="2400" b="1">
                <a:solidFill>
                  <a:srgbClr val="8C45F8"/>
                </a:solidFill>
                <a:latin typeface="Gilroy" pitchFamily="2" charset="0"/>
                <a:ea typeface="+mj-ea"/>
              </a:rPr>
              <a:t>Hard skills: </a:t>
            </a:r>
            <a:endParaRPr lang="ru-RU" sz="2400" b="1" i="0" u="none" strike="noStrike" cap="none" spc="0" normalizeH="0" baseline="0">
              <a:solidFill>
                <a:srgbClr val="8C45F8"/>
              </a:solidFill>
              <a:latin typeface="Gilroy" pitchFamily="2" charset="0"/>
              <a:ea typeface="+mj-ea"/>
            </a:endParaRPr>
          </a:p>
          <a:p>
            <a:r>
              <a:rPr lang="ru-RU" sz="2000">
                <a:solidFill>
                  <a:srgbClr val="000000"/>
                </a:solidFill>
              </a:rPr>
              <a:t>1. Навык редактирования текста</a:t>
            </a:r>
          </a:p>
          <a:p>
            <a:r>
              <a:rPr lang="ru-RU" sz="2000">
                <a:solidFill>
                  <a:srgbClr val="000000"/>
                </a:solidFill>
              </a:rPr>
              <a:t>2. умение быстро адаптироваться </a:t>
            </a:r>
          </a:p>
          <a:p>
            <a:r>
              <a:rPr lang="ru-RU" sz="2000">
                <a:solidFill>
                  <a:srgbClr val="000000"/>
                </a:solidFill>
              </a:rPr>
              <a:t>    в быстро меняющихся условиях</a:t>
            </a:r>
          </a:p>
          <a:p>
            <a:r>
              <a:rPr lang="ru-RU" sz="2000">
                <a:solidFill>
                  <a:srgbClr val="000000"/>
                </a:solidFill>
              </a:rPr>
              <a:t>    окружающей среды</a:t>
            </a:r>
          </a:p>
          <a:p>
            <a:r>
              <a:rPr lang="ru-RU" sz="2000">
                <a:solidFill>
                  <a:srgbClr val="000000"/>
                </a:solidFill>
              </a:rPr>
              <a:t>3. быстрая адаптация под новые </a:t>
            </a:r>
          </a:p>
          <a:p>
            <a:r>
              <a:rPr lang="ru-RU" sz="2000">
                <a:solidFill>
                  <a:srgbClr val="000000"/>
                </a:solidFill>
              </a:rPr>
              <a:t>    тенденции в мире</a:t>
            </a:r>
          </a:p>
          <a:p>
            <a:endParaRPr lang="ru-RU" sz="2800">
              <a:solidFill>
                <a:srgbClr val="000000"/>
              </a:solidFill>
            </a:endParaRPr>
          </a:p>
        </p:txBody>
      </p:sp>
      <p:pic>
        <p:nvPicPr>
          <p:cNvPr id="2097162" name="Рисунок 209716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14131" y="1953710"/>
            <a:ext cx="3658919" cy="3979816"/>
          </a:xfrm>
          <a:prstGeom prst="rect">
            <a:avLst/>
          </a:prstGeom>
        </p:spPr>
      </p:pic>
      <p:sp>
        <p:nvSpPr>
          <p:cNvPr id="1048632" name="TextBox 1048631"/>
          <p:cNvSpPr txBox="1"/>
          <p:nvPr/>
        </p:nvSpPr>
        <p:spPr>
          <a:xfrm>
            <a:off x="8690975" y="5933526"/>
            <a:ext cx="6151480" cy="131064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" altLang="ru" sz="1800">
                <a:solidFill>
                  <a:srgbClr val="000000"/>
                </a:solidFill>
              </a:rPr>
              <a:t>телефон</a:t>
            </a:r>
            <a:r>
              <a:rPr lang="en-US" altLang="ru" sz="1800">
                <a:solidFill>
                  <a:srgbClr val="000000"/>
                </a:solidFill>
              </a:rPr>
              <a:t>: +79103049655</a:t>
            </a:r>
            <a:endParaRPr lang="ru-RU" sz="1800">
              <a:solidFill>
                <a:srgbClr val="000000"/>
              </a:solidFill>
            </a:endParaRPr>
          </a:p>
          <a:p>
            <a:r>
              <a:rPr lang="ru" altLang="ru" sz="1800">
                <a:solidFill>
                  <a:srgbClr val="000000"/>
                </a:solidFill>
              </a:rPr>
              <a:t>почта</a:t>
            </a:r>
            <a:r>
              <a:rPr lang="en-US" altLang="ru" sz="1800">
                <a:solidFill>
                  <a:srgbClr val="000000"/>
                </a:solidFill>
              </a:rPr>
              <a:t>: </a:t>
            </a:r>
            <a:r>
              <a:rPr lang="en-US" altLang="ru" sz="1800">
                <a:solidFill>
                  <a:srgbClr val="000000"/>
                </a:solidFill>
                <a:hlinkClick r:id="rId3"/>
              </a:rPr>
              <a:t>privet228225@gmail.com</a:t>
            </a:r>
            <a:endParaRPr lang="ru-RU" sz="1800">
              <a:solidFill>
                <a:srgbClr val="000000"/>
              </a:solidFill>
            </a:endParaRPr>
          </a:p>
          <a:p>
            <a:r>
              <a:rPr lang="ru" altLang="ru" sz="1800">
                <a:solidFill>
                  <a:srgbClr val="000000"/>
                </a:solidFill>
              </a:rPr>
              <a:t>вк</a:t>
            </a:r>
            <a:r>
              <a:rPr lang="en-US" altLang="ru" sz="1800">
                <a:solidFill>
                  <a:srgbClr val="000000"/>
                </a:solidFill>
              </a:rPr>
              <a:t>:https: //vk.ru/id549568708</a:t>
            </a:r>
            <a:endParaRPr lang="ru-RU" sz="1800">
              <a:solidFill>
                <a:srgbClr val="000000"/>
              </a:solidFill>
            </a:endParaRPr>
          </a:p>
          <a:p>
            <a:endParaRPr lang="ru-RU" sz="2800">
              <a:solidFill>
                <a:srgbClr val="000000"/>
              </a:solidFill>
            </a:endParaRPr>
          </a:p>
        </p:txBody>
      </p:sp>
      <p:sp>
        <p:nvSpPr>
          <p:cNvPr id="1048633" name="TextBox 1048632"/>
          <p:cNvSpPr txBox="1"/>
          <p:nvPr/>
        </p:nvSpPr>
        <p:spPr>
          <a:xfrm>
            <a:off x="188493" y="6120216"/>
            <a:ext cx="4504657" cy="46863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ru" altLang="ru" sz="2800" b="1">
                <a:solidFill>
                  <a:srgbClr val="8C45F8"/>
                </a:solidFill>
                <a:latin typeface="Gilroy" pitchFamily="2" charset="0"/>
                <a:ea typeface="+mj-ea"/>
              </a:rPr>
              <a:t>Лидер</a:t>
            </a:r>
            <a:r>
              <a:rPr lang="en-US" altLang="ru" sz="2800" b="1">
                <a:solidFill>
                  <a:srgbClr val="8C45F8"/>
                </a:solidFill>
                <a:latin typeface="Gilroy" pitchFamily="2" charset="0"/>
                <a:ea typeface="+mj-ea"/>
              </a:rPr>
              <a:t> </a:t>
            </a:r>
            <a:r>
              <a:rPr lang="ru" altLang="ru" sz="2800" b="1">
                <a:solidFill>
                  <a:srgbClr val="8C45F8"/>
                </a:solidFill>
                <a:latin typeface="Gilroy" pitchFamily="2" charset="0"/>
                <a:ea typeface="+mj-ea"/>
              </a:rPr>
              <a:t>команды</a:t>
            </a:r>
            <a:endParaRPr lang="ru-RU" sz="2800" b="1" i="0" u="none" strike="noStrike" cap="none" spc="0" normalizeH="0" baseline="0">
              <a:solidFill>
                <a:srgbClr val="8C45F8"/>
              </a:solidFill>
              <a:latin typeface="Gilroy" pitchFamily="2" charset="0"/>
              <a:ea typeface="+mj-e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4" name="Рисунок 2" descr="lxq14rqCiy8c4tgb-xBGDF0ucOaGD36fu0NmHwkX4p3GUzQjsmQpwC3Rd90JyuQxEdoCh0q3uB3O1071Jf2WxR_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56238"/>
            <a:ext cx="3033346" cy="4044461"/>
          </a:xfrm>
          <a:prstGeom prst="rect">
            <a:avLst/>
          </a:prstGeom>
        </p:spPr>
      </p:pic>
      <p:sp>
        <p:nvSpPr>
          <p:cNvPr id="1048696" name="Прямоугольник 3"/>
          <p:cNvSpPr/>
          <p:nvPr/>
        </p:nvSpPr>
        <p:spPr>
          <a:xfrm>
            <a:off x="3865685" y="1885716"/>
            <a:ext cx="6456484" cy="2560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sz="2400" b="1" dirty="0" err="1">
                <a:solidFill>
                  <a:srgbClr val="8C45F8"/>
                </a:solidFill>
                <a:latin typeface="Gilroy" pitchFamily="2" charset="0"/>
                <a:ea typeface="+mj-ea"/>
              </a:rPr>
              <a:t>Soft</a:t>
            </a:r>
            <a:r>
              <a:rPr lang="ru-RU" sz="2400" b="1" dirty="0">
                <a:solidFill>
                  <a:srgbClr val="8C45F8"/>
                </a:solidFill>
                <a:latin typeface="Gilroy" pitchFamily="2" charset="0"/>
                <a:ea typeface="+mj-ea"/>
              </a:rPr>
              <a:t> </a:t>
            </a:r>
            <a:r>
              <a:rPr lang="ru-RU" sz="2400" b="1" dirty="0" err="1">
                <a:solidFill>
                  <a:srgbClr val="8C45F8"/>
                </a:solidFill>
                <a:latin typeface="Gilroy" pitchFamily="2" charset="0"/>
                <a:ea typeface="+mj-ea"/>
              </a:rPr>
              <a:t>skills</a:t>
            </a:r>
            <a:r>
              <a:rPr lang="ru-RU" sz="2400" b="1" dirty="0">
                <a:solidFill>
                  <a:srgbClr val="8C45F8"/>
                </a:solidFill>
                <a:latin typeface="Gilroy" pitchFamily="2" charset="0"/>
                <a:ea typeface="+mj-ea"/>
              </a:rPr>
              <a:t>: </a:t>
            </a:r>
            <a:endParaRPr lang="ru-RU" sz="2400" b="1" i="0" u="none" strike="noStrike" cap="none" spc="0" normalizeH="0" baseline="0" dirty="0">
              <a:solidFill>
                <a:srgbClr val="8C45F8"/>
              </a:solidFill>
              <a:latin typeface="Gilroy" pitchFamily="2" charset="0"/>
              <a:ea typeface="+mj-ea"/>
            </a:endParaRPr>
          </a:p>
          <a:p>
            <a:r>
              <a:rPr lang="ru-RU" sz="2000" dirty="0">
                <a:solidFill>
                  <a:srgbClr val="000000"/>
                </a:solidFill>
                <a:latin typeface="+mn-lt"/>
                <a:ea typeface="+mn-ea"/>
              </a:rPr>
              <a:t>1. Анализ данных</a:t>
            </a:r>
            <a:endParaRPr lang="ru-RU" sz="2000" b="0" i="0" u="none" strike="noStrike" cap="none" spc="0" normalizeH="0" baseline="0" dirty="0">
              <a:solidFill>
                <a:srgbClr val="000000"/>
              </a:solidFill>
              <a:latin typeface="+mn-lt"/>
              <a:ea typeface="+mn-ea"/>
            </a:endParaRPr>
          </a:p>
          <a:p>
            <a:r>
              <a:rPr lang="ru-RU" sz="2000" dirty="0">
                <a:solidFill>
                  <a:srgbClr val="000000"/>
                </a:solidFill>
                <a:latin typeface="+mn-lt"/>
                <a:ea typeface="+mn-ea"/>
              </a:rPr>
              <a:t>2. </a:t>
            </a:r>
            <a:r>
              <a:rPr lang="ru-RU" sz="2000" dirty="0" err="1">
                <a:solidFill>
                  <a:srgbClr val="000000"/>
                </a:solidFill>
                <a:latin typeface="+mn-lt"/>
                <a:ea typeface="+mn-ea"/>
              </a:rPr>
              <a:t>Креативность</a:t>
            </a:r>
            <a:endParaRPr lang="ru-RU" sz="2000" b="0" i="0" u="none" strike="noStrike" cap="none" spc="0" normalizeH="0" baseline="0" dirty="0">
              <a:solidFill>
                <a:srgbClr val="000000"/>
              </a:solidFill>
              <a:latin typeface="+mn-lt"/>
              <a:ea typeface="+mn-ea"/>
            </a:endParaRPr>
          </a:p>
          <a:p>
            <a:r>
              <a:rPr lang="ru-RU" sz="2000" dirty="0">
                <a:solidFill>
                  <a:srgbClr val="000000"/>
                </a:solidFill>
                <a:latin typeface="+mn-lt"/>
                <a:ea typeface="+mn-ea"/>
              </a:rPr>
              <a:t>3. Самоорганизация</a:t>
            </a:r>
            <a:endParaRPr lang="ru-RU" sz="2000" b="0" i="0" u="none" strike="noStrike" cap="none" spc="0" normalizeH="0" baseline="0" dirty="0">
              <a:solidFill>
                <a:srgbClr val="000000"/>
              </a:solidFill>
              <a:latin typeface="+mn-lt"/>
              <a:ea typeface="+mn-ea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sz="2400" b="1" dirty="0" err="1">
                <a:solidFill>
                  <a:srgbClr val="8C45F8"/>
                </a:solidFill>
                <a:latin typeface="Gilroy" pitchFamily="2" charset="0"/>
                <a:ea typeface="+mj-ea"/>
              </a:rPr>
              <a:t>Hard</a:t>
            </a:r>
            <a:r>
              <a:rPr lang="ru-RU" sz="2400" b="1" dirty="0">
                <a:solidFill>
                  <a:srgbClr val="8C45F8"/>
                </a:solidFill>
                <a:latin typeface="Gilroy" pitchFamily="2" charset="0"/>
                <a:ea typeface="+mj-ea"/>
              </a:rPr>
              <a:t> </a:t>
            </a:r>
            <a:r>
              <a:rPr lang="ru-RU" sz="2400" b="1" dirty="0" err="1">
                <a:solidFill>
                  <a:srgbClr val="8C45F8"/>
                </a:solidFill>
                <a:latin typeface="Gilroy" pitchFamily="2" charset="0"/>
                <a:ea typeface="+mj-ea"/>
              </a:rPr>
              <a:t>skills</a:t>
            </a:r>
            <a:r>
              <a:rPr lang="ru-RU" sz="2400" b="1" dirty="0">
                <a:solidFill>
                  <a:srgbClr val="8C45F8"/>
                </a:solidFill>
                <a:latin typeface="Gilroy" pitchFamily="2" charset="0"/>
                <a:ea typeface="+mj-ea"/>
              </a:rPr>
              <a:t>: </a:t>
            </a:r>
            <a:endParaRPr lang="ru-RU" sz="2400" b="1" i="0" u="none" strike="noStrike" cap="none" spc="0" normalizeH="0" baseline="0" dirty="0">
              <a:solidFill>
                <a:srgbClr val="8C45F8"/>
              </a:solidFill>
              <a:latin typeface="Gilroy" pitchFamily="2" charset="0"/>
              <a:ea typeface="+mj-ea"/>
            </a:endParaRPr>
          </a:p>
          <a:p>
            <a:r>
              <a:rPr lang="ru-RU" sz="2000" dirty="0">
                <a:solidFill>
                  <a:srgbClr val="000000"/>
                </a:solidFill>
                <a:latin typeface="+mn-lt"/>
                <a:ea typeface="+mn-ea"/>
              </a:rPr>
              <a:t>1. Знание английского языка </a:t>
            </a:r>
            <a:endParaRPr lang="ru-RU" sz="2000" b="0" i="0" u="none" strike="noStrike" cap="none" spc="0" normalizeH="0" baseline="0" dirty="0">
              <a:solidFill>
                <a:srgbClr val="000000"/>
              </a:solidFill>
              <a:latin typeface="+mn-lt"/>
              <a:ea typeface="+mn-ea"/>
            </a:endParaRPr>
          </a:p>
          <a:p>
            <a:r>
              <a:rPr lang="ru-RU" sz="2000" dirty="0">
                <a:solidFill>
                  <a:srgbClr val="000000"/>
                </a:solidFill>
                <a:latin typeface="+mn-lt"/>
                <a:ea typeface="+mn-ea"/>
              </a:rPr>
              <a:t>2. навыки бюджетного планирования</a:t>
            </a:r>
            <a:endParaRPr lang="ru-RU" sz="2000" b="0" i="0" u="none" strike="noStrike" cap="none" spc="0" normalizeH="0" baseline="0" dirty="0">
              <a:solidFill>
                <a:srgbClr val="000000"/>
              </a:solidFill>
              <a:latin typeface="+mn-lt"/>
              <a:ea typeface="+mn-ea"/>
            </a:endParaRPr>
          </a:p>
          <a:p>
            <a:r>
              <a:rPr lang="ru-RU" sz="2000" dirty="0">
                <a:solidFill>
                  <a:srgbClr val="000000"/>
                </a:solidFill>
                <a:latin typeface="+mn-lt"/>
                <a:ea typeface="+mn-ea"/>
              </a:rPr>
              <a:t>3. Умение анализировать информацию</a:t>
            </a:r>
            <a:endParaRPr lang="ru-RU" sz="2000" b="0" i="0" u="none" strike="noStrike" cap="none" spc="0" normalizeH="0" baseline="0" dirty="0">
              <a:solidFill>
                <a:srgbClr val="000000"/>
              </a:solidFill>
              <a:latin typeface="+mn-lt"/>
              <a:ea typeface="+mn-ea"/>
            </a:endParaRPr>
          </a:p>
        </p:txBody>
      </p:sp>
      <p:sp>
        <p:nvSpPr>
          <p:cNvPr id="1048697" name="TextBox 5"/>
          <p:cNvSpPr txBox="1"/>
          <p:nvPr/>
        </p:nvSpPr>
        <p:spPr>
          <a:xfrm>
            <a:off x="6488723" y="5741377"/>
            <a:ext cx="5703277" cy="11582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Телефон: +79581903611</a:t>
            </a:r>
          </a:p>
          <a:p>
            <a:r>
              <a:rPr lang="ru-RU" dirty="0"/>
              <a:t>Почта:</a:t>
            </a:r>
            <a:r>
              <a:rPr lang="en-US" dirty="0"/>
              <a:t>limavo@yandex.ru</a:t>
            </a:r>
          </a:p>
          <a:p>
            <a:r>
              <a:rPr lang="ru-RU" dirty="0"/>
              <a:t>ВК: </a:t>
            </a:r>
            <a:r>
              <a:rPr lang="en-US" dirty="0"/>
              <a:t>https://id.vk.com/account/#/main?recommendation=1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5" name="TextBox 3"/>
          <p:cNvSpPr txBox="1"/>
          <p:nvPr/>
        </p:nvSpPr>
        <p:spPr>
          <a:xfrm>
            <a:off x="653688" y="705391"/>
            <a:ext cx="6950270" cy="421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ru" altLang="en-US" sz="2400" b="1" dirty="0">
                <a:solidFill>
                  <a:srgbClr val="CCCCFF"/>
                </a:solidFill>
                <a:latin typeface="Gilroy" pitchFamily="2" charset="0"/>
                <a:ea typeface="+mj-ea"/>
              </a:rPr>
              <a:t>Технологии</a:t>
            </a:r>
            <a:r>
              <a:rPr lang="en-US" altLang="ru" sz="2400" b="1" dirty="0">
                <a:solidFill>
                  <a:srgbClr val="CCCCFF"/>
                </a:solidFill>
                <a:latin typeface="Gilroy" pitchFamily="2" charset="0"/>
                <a:ea typeface="+mj-ea"/>
              </a:rPr>
              <a:t>, </a:t>
            </a:r>
            <a:r>
              <a:rPr lang="ru" altLang="ru" sz="2400" b="1" dirty="0">
                <a:solidFill>
                  <a:srgbClr val="CCCCFF"/>
                </a:solidFill>
                <a:latin typeface="Gilroy" pitchFamily="2" charset="0"/>
                <a:ea typeface="+mj-ea"/>
              </a:rPr>
              <a:t>которые</a:t>
            </a:r>
            <a:r>
              <a:rPr lang="en-US" altLang="ru" sz="2400" b="1" dirty="0">
                <a:solidFill>
                  <a:srgbClr val="CCCCFF"/>
                </a:solidFill>
                <a:latin typeface="Gilroy" pitchFamily="2" charset="0"/>
                <a:ea typeface="+mj-ea"/>
              </a:rPr>
              <a:t> </a:t>
            </a:r>
            <a:r>
              <a:rPr lang="ru" altLang="ru" sz="2400" b="1" dirty="0">
                <a:solidFill>
                  <a:srgbClr val="CCCCFF"/>
                </a:solidFill>
                <a:latin typeface="Gilroy" pitchFamily="2" charset="0"/>
                <a:ea typeface="+mj-ea"/>
              </a:rPr>
              <a:t>лечат</a:t>
            </a:r>
            <a:r>
              <a:rPr lang="en-US" altLang="ru" sz="2400" b="1" dirty="0">
                <a:solidFill>
                  <a:srgbClr val="CCCCFF"/>
                </a:solidFill>
                <a:latin typeface="Gilroy" pitchFamily="2" charset="0"/>
                <a:ea typeface="+mj-ea"/>
              </a:rPr>
              <a:t> </a:t>
            </a:r>
            <a:r>
              <a:rPr lang="ru" altLang="ru" sz="2400" b="1" dirty="0">
                <a:solidFill>
                  <a:srgbClr val="CCCCFF"/>
                </a:solidFill>
                <a:latin typeface="Gilroy" pitchFamily="2" charset="0"/>
                <a:ea typeface="+mj-ea"/>
              </a:rPr>
              <a:t>движения</a:t>
            </a:r>
            <a:endParaRPr lang="zh-CN" altLang="en-US" sz="2400" b="1" i="0" u="none" strike="noStrike" cap="none" spc="0" normalizeH="0" baseline="0">
              <a:solidFill>
                <a:srgbClr val="CCCCFF"/>
              </a:solidFill>
              <a:latin typeface="Gilroy" pitchFamily="2" charset="0"/>
              <a:ea typeface="+mj-ea"/>
            </a:endParaRPr>
          </a:p>
        </p:txBody>
      </p:sp>
      <p:sp>
        <p:nvSpPr>
          <p:cNvPr id="1048636" name="Прямоугольник 4"/>
          <p:cNvSpPr/>
          <p:nvPr/>
        </p:nvSpPr>
        <p:spPr>
          <a:xfrm>
            <a:off x="3634061" y="2647065"/>
            <a:ext cx="4578544" cy="270544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/>
              <a:t>ЛОГОТИП </a:t>
            </a:r>
          </a:p>
          <a:p>
            <a:pPr algn="ctr"/>
            <a:r>
              <a:rPr lang="ru-RU" sz="1050" dirty="0"/>
              <a:t>(проекта/компании)</a:t>
            </a:r>
          </a:p>
          <a:p>
            <a:pPr algn="ctr"/>
            <a:endParaRPr lang="ru-RU" sz="1050" dirty="0"/>
          </a:p>
        </p:txBody>
      </p:sp>
      <p:pic>
        <p:nvPicPr>
          <p:cNvPr id="2097163" name="Рисунок 2097162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906028" y="1817608"/>
            <a:ext cx="5306576" cy="427427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591</Words>
  <Application>Microsoft Macintosh PowerPoint</Application>
  <PresentationFormat>Широкоэкранный</PresentationFormat>
  <Paragraphs>108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Gilroy</vt:lpstr>
      <vt:lpstr>Тема Office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КОНКУРЕНТЫ И АНАЛОГИ</vt:lpstr>
      <vt:lpstr>Команда проекта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1</cp:revision>
  <dcterms:created xsi:type="dcterms:W3CDTF">2026-06-18T07:44:07Z</dcterms:created>
  <dcterms:modified xsi:type="dcterms:W3CDTF">2026-07-09T09:34:29Z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c3e51404ee4446c3a3d4cd733410222d</vt:lpwstr>
  </property>
</Properties>
</file>