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embeddedFontLst>
    <p:embeddedFont>
      <p:font typeface="Montserrat" panose="00000500000000000000" pitchFamily="2" charset="-52"/>
      <p:regular r:id="rId16"/>
      <p:bold r:id="rId17"/>
      <p:italic r:id="rId18"/>
      <p:boldItalic r:id="rId19"/>
    </p:embeddedFont>
    <p:embeddedFont>
      <p:font typeface="Montserrat Medium" panose="00000600000000000000" pitchFamily="2" charset="-52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hu+dwNQj1n2usDsr5GGirt6gjK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77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45" name="Google Shape;2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 txBox="1"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67" name="Google Shape;2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507288" y="1414463"/>
            <a:ext cx="508952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>
            <a:spLocks noGrp="1"/>
          </p:cNvSpPr>
          <p:nvPr>
            <p:ph type="ctrTitle"/>
          </p:nvPr>
        </p:nvSpPr>
        <p:spPr>
          <a:xfrm>
            <a:off x="685800" y="2125980"/>
            <a:ext cx="77724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7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7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7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8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8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8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8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9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9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9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9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0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0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0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8229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sldNum" idx="12"/>
          </p:nvPr>
        </p:nvSpPr>
        <p:spPr>
          <a:xfrm>
            <a:off x="6583681" y="6377940"/>
            <a:ext cx="2103120" cy="12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81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>
            <a:spLocks noGrp="1"/>
          </p:cNvSpPr>
          <p:nvPr>
            <p:ph type="subTitle" idx="1"/>
          </p:nvPr>
        </p:nvSpPr>
        <p:spPr>
          <a:xfrm>
            <a:off x="-1" y="1700733"/>
            <a:ext cx="9144000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ru-RU" sz="40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«</a:t>
            </a:r>
            <a:r>
              <a:rPr lang="ru-RU" b="1" dirty="0">
                <a:solidFill>
                  <a:schemeClr val="tx1"/>
                </a:solidFill>
              </a:rPr>
              <a:t>Разработка устройства предиктивной диагностики силовых кабелей</a:t>
            </a:r>
            <a:r>
              <a:rPr lang="ru-RU" sz="40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»</a:t>
            </a:r>
            <a:endParaRPr dirty="0"/>
          </a:p>
        </p:txBody>
      </p:sp>
      <p:sp>
        <p:nvSpPr>
          <p:cNvPr id="125" name="Google Shape;125;p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"/>
          <p:cNvSpPr/>
          <p:nvPr/>
        </p:nvSpPr>
        <p:spPr>
          <a:xfrm>
            <a:off x="3419872" y="3140968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 txBox="1"/>
          <p:nvPr/>
        </p:nvSpPr>
        <p:spPr>
          <a:xfrm>
            <a:off x="3529252" y="3140968"/>
            <a:ext cx="20854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стартап проект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29532" y="905722"/>
            <a:ext cx="2089273" cy="770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18012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19514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909033" y="4466934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/>
          <p:nvPr/>
        </p:nvSpPr>
        <p:spPr>
          <a:xfrm>
            <a:off x="375232" y="119675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0" y="188640"/>
            <a:ext cx="5004048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01    АКТУАЛЬНОСТЬ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"/>
          <p:cNvSpPr txBox="1"/>
          <p:nvPr/>
        </p:nvSpPr>
        <p:spPr>
          <a:xfrm>
            <a:off x="395536" y="1269631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"/>
          <p:cNvSpPr txBox="1"/>
          <p:nvPr/>
        </p:nvSpPr>
        <p:spPr>
          <a:xfrm>
            <a:off x="251520" y="3669797"/>
            <a:ext cx="112723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ТРЕНДЫ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2" name="Google Shape;152;p2"/>
          <p:cNvCxnSpPr/>
          <p:nvPr/>
        </p:nvCxnSpPr>
        <p:spPr>
          <a:xfrm>
            <a:off x="1115616" y="1608185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3" name="Google Shape;153;p2"/>
          <p:cNvSpPr/>
          <p:nvPr/>
        </p:nvSpPr>
        <p:spPr>
          <a:xfrm>
            <a:off x="354928" y="191596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"/>
          <p:cNvSpPr txBox="1"/>
          <p:nvPr/>
        </p:nvSpPr>
        <p:spPr>
          <a:xfrm>
            <a:off x="375232" y="1988840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2"/>
          <p:cNvCxnSpPr/>
          <p:nvPr/>
        </p:nvCxnSpPr>
        <p:spPr>
          <a:xfrm>
            <a:off x="1089509" y="2325841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6" name="Google Shape;156;p2"/>
          <p:cNvSpPr/>
          <p:nvPr/>
        </p:nvSpPr>
        <p:spPr>
          <a:xfrm>
            <a:off x="354404" y="2596842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"/>
          <p:cNvSpPr txBox="1"/>
          <p:nvPr/>
        </p:nvSpPr>
        <p:spPr>
          <a:xfrm>
            <a:off x="374708" y="2669721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2"/>
          <p:cNvCxnSpPr/>
          <p:nvPr/>
        </p:nvCxnSpPr>
        <p:spPr>
          <a:xfrm>
            <a:off x="1089509" y="3068960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9" name="Google Shape;159;p2"/>
          <p:cNvSpPr/>
          <p:nvPr/>
        </p:nvSpPr>
        <p:spPr>
          <a:xfrm>
            <a:off x="369953" y="415904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"/>
          <p:cNvSpPr txBox="1"/>
          <p:nvPr/>
        </p:nvSpPr>
        <p:spPr>
          <a:xfrm>
            <a:off x="390257" y="423192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Google Shape;161;p2"/>
          <p:cNvCxnSpPr/>
          <p:nvPr/>
        </p:nvCxnSpPr>
        <p:spPr>
          <a:xfrm>
            <a:off x="1110337" y="457047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2" name="Google Shape;162;p2"/>
          <p:cNvSpPr/>
          <p:nvPr/>
        </p:nvSpPr>
        <p:spPr>
          <a:xfrm>
            <a:off x="349649" y="487825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"/>
          <p:cNvSpPr txBox="1"/>
          <p:nvPr/>
        </p:nvSpPr>
        <p:spPr>
          <a:xfrm>
            <a:off x="369953" y="4951132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4" name="Google Shape;164;p2"/>
          <p:cNvCxnSpPr/>
          <p:nvPr/>
        </p:nvCxnSpPr>
        <p:spPr>
          <a:xfrm>
            <a:off x="1090033" y="5289686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5" name="Google Shape;165;p2"/>
          <p:cNvSpPr/>
          <p:nvPr/>
        </p:nvSpPr>
        <p:spPr>
          <a:xfrm>
            <a:off x="349125" y="555913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"/>
          <p:cNvSpPr txBox="1"/>
          <p:nvPr/>
        </p:nvSpPr>
        <p:spPr>
          <a:xfrm>
            <a:off x="369429" y="563201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7" name="Google Shape;167;p2"/>
          <p:cNvCxnSpPr/>
          <p:nvPr/>
        </p:nvCxnSpPr>
        <p:spPr>
          <a:xfrm>
            <a:off x="1089509" y="597056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8B9E01C-BA9F-21B8-3E3C-F583AD9F9116}"/>
              </a:ext>
            </a:extLst>
          </p:cNvPr>
          <p:cNvSpPr txBox="1"/>
          <p:nvPr/>
        </p:nvSpPr>
        <p:spPr>
          <a:xfrm>
            <a:off x="1089509" y="1288238"/>
            <a:ext cx="7624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Непрерывный мониторинг 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C38034-E1EB-D052-478E-9875CB362647}"/>
              </a:ext>
            </a:extLst>
          </p:cNvPr>
          <p:cNvSpPr txBox="1"/>
          <p:nvPr/>
        </p:nvSpPr>
        <p:spPr>
          <a:xfrm>
            <a:off x="1089509" y="2016423"/>
            <a:ext cx="57751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Повышение надёжности и экономичности эффективности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5147B-8D7D-0205-E08F-DD6DEBEF5CF7}"/>
              </a:ext>
            </a:extLst>
          </p:cNvPr>
          <p:cNvSpPr txBox="1"/>
          <p:nvPr/>
        </p:nvSpPr>
        <p:spPr>
          <a:xfrm>
            <a:off x="1089509" y="2761183"/>
            <a:ext cx="5419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Максимальная чувствительность в компактном формате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65931D-F611-0BD2-D2D5-1DD517E5F179}"/>
              </a:ext>
            </a:extLst>
          </p:cNvPr>
          <p:cNvSpPr txBox="1"/>
          <p:nvPr/>
        </p:nvSpPr>
        <p:spPr>
          <a:xfrm>
            <a:off x="1089509" y="4257474"/>
            <a:ext cx="71287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Разработка мобильных и облачных платформ для аналитики и оповещения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DE63F3-F72D-6952-1830-1A28CF9A43D9}"/>
              </a:ext>
            </a:extLst>
          </p:cNvPr>
          <p:cNvSpPr txBox="1"/>
          <p:nvPr/>
        </p:nvSpPr>
        <p:spPr>
          <a:xfrm>
            <a:off x="1089509" y="497668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Интеграция </a:t>
            </a:r>
            <a:r>
              <a:rPr lang="ru-RU" b="1" dirty="0" err="1"/>
              <a:t>IoT</a:t>
            </a:r>
            <a:r>
              <a:rPr lang="ru-RU" b="1" dirty="0"/>
              <a:t>-технологий и сенсорных сетей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4B8AE0-AC48-D090-1202-50B083C447AD}"/>
              </a:ext>
            </a:extLst>
          </p:cNvPr>
          <p:cNvSpPr txBox="1"/>
          <p:nvPr/>
        </p:nvSpPr>
        <p:spPr>
          <a:xfrm>
            <a:off x="1089509" y="5668018"/>
            <a:ext cx="6606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Использование облачных платформ для хранения и обработки данных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02    ЦЕЛЕВАЯ АУДИТОРИЯ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539552" y="219914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"/>
          <p:cNvSpPr txBox="1"/>
          <p:nvPr/>
        </p:nvSpPr>
        <p:spPr>
          <a:xfrm>
            <a:off x="559856" y="227202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p3"/>
          <p:cNvCxnSpPr>
            <a:cxnSpLocks/>
          </p:cNvCxnSpPr>
          <p:nvPr/>
        </p:nvCxnSpPr>
        <p:spPr>
          <a:xfrm flipV="1">
            <a:off x="1279936" y="2605444"/>
            <a:ext cx="1676380" cy="5133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76" name="Google Shape;176;p3"/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" name="Google Shape;178;p3"/>
          <p:cNvCxnSpPr>
            <a:cxnSpLocks/>
          </p:cNvCxnSpPr>
          <p:nvPr/>
        </p:nvCxnSpPr>
        <p:spPr>
          <a:xfrm>
            <a:off x="1259632" y="3695546"/>
            <a:ext cx="16966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79" name="Google Shape;179;p3"/>
          <p:cNvSpPr/>
          <p:nvPr/>
        </p:nvSpPr>
        <p:spPr>
          <a:xfrm>
            <a:off x="518724" y="433075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"/>
          <p:cNvSpPr txBox="1"/>
          <p:nvPr/>
        </p:nvSpPr>
        <p:spPr>
          <a:xfrm>
            <a:off x="539028" y="440363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" name="Google Shape;181;p3"/>
          <p:cNvCxnSpPr>
            <a:cxnSpLocks/>
          </p:cNvCxnSpPr>
          <p:nvPr/>
        </p:nvCxnSpPr>
        <p:spPr>
          <a:xfrm>
            <a:off x="1259108" y="4742187"/>
            <a:ext cx="169720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BC6681-F412-81CE-7C50-6C6AA079C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103" y="1938601"/>
            <a:ext cx="1086002" cy="6668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612285-B710-42B7-C5AD-BE97290DD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103" y="3104544"/>
            <a:ext cx="1524213" cy="5048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C8CEDF-B4BB-33CF-A063-D9F0CFE99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5000" y="4122828"/>
            <a:ext cx="1133633" cy="571580"/>
          </a:xfrm>
          <a:prstGeom prst="rect">
            <a:avLst/>
          </a:prstGeom>
        </p:spPr>
      </p:pic>
      <p:sp>
        <p:nvSpPr>
          <p:cNvPr id="13" name="Google Shape;173;p3">
            <a:extLst>
              <a:ext uri="{FF2B5EF4-FFF2-40B4-BE49-F238E27FC236}">
                <a16:creationId xmlns:a16="http://schemas.microsoft.com/office/drawing/2014/main" id="{D7D08DB2-8524-4FDD-9AE0-869A282A0CFA}"/>
              </a:ext>
            </a:extLst>
          </p:cNvPr>
          <p:cNvSpPr/>
          <p:nvPr/>
        </p:nvSpPr>
        <p:spPr>
          <a:xfrm>
            <a:off x="3346328" y="219401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4;p3">
            <a:extLst>
              <a:ext uri="{FF2B5EF4-FFF2-40B4-BE49-F238E27FC236}">
                <a16:creationId xmlns:a16="http://schemas.microsoft.com/office/drawing/2014/main" id="{647D250C-67CF-5B2B-C0A1-36C14DC9CDBE}"/>
              </a:ext>
            </a:extLst>
          </p:cNvPr>
          <p:cNvSpPr txBox="1"/>
          <p:nvPr/>
        </p:nvSpPr>
        <p:spPr>
          <a:xfrm>
            <a:off x="3366632" y="2266890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Google Shape;175;p3">
            <a:extLst>
              <a:ext uri="{FF2B5EF4-FFF2-40B4-BE49-F238E27FC236}">
                <a16:creationId xmlns:a16="http://schemas.microsoft.com/office/drawing/2014/main" id="{CCEF7E45-8671-EC2B-1EED-D33E6FB1625E}"/>
              </a:ext>
            </a:extLst>
          </p:cNvPr>
          <p:cNvCxnSpPr>
            <a:cxnSpLocks/>
          </p:cNvCxnSpPr>
          <p:nvPr/>
        </p:nvCxnSpPr>
        <p:spPr>
          <a:xfrm flipV="1">
            <a:off x="4086712" y="2600311"/>
            <a:ext cx="1676380" cy="5133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" name="Google Shape;176;p3">
            <a:extLst>
              <a:ext uri="{FF2B5EF4-FFF2-40B4-BE49-F238E27FC236}">
                <a16:creationId xmlns:a16="http://schemas.microsoft.com/office/drawing/2014/main" id="{358585A4-BEB4-FFAA-2F01-221F9674E786}"/>
              </a:ext>
            </a:extLst>
          </p:cNvPr>
          <p:cNvSpPr/>
          <p:nvPr/>
        </p:nvSpPr>
        <p:spPr>
          <a:xfrm>
            <a:off x="3326024" y="3278980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7;p3">
            <a:extLst>
              <a:ext uri="{FF2B5EF4-FFF2-40B4-BE49-F238E27FC236}">
                <a16:creationId xmlns:a16="http://schemas.microsoft.com/office/drawing/2014/main" id="{1897D2F2-05EA-BC3F-6893-5263744FDD52}"/>
              </a:ext>
            </a:extLst>
          </p:cNvPr>
          <p:cNvSpPr txBox="1"/>
          <p:nvPr/>
        </p:nvSpPr>
        <p:spPr>
          <a:xfrm>
            <a:off x="3346328" y="3351859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" name="Google Shape;178;p3">
            <a:extLst>
              <a:ext uri="{FF2B5EF4-FFF2-40B4-BE49-F238E27FC236}">
                <a16:creationId xmlns:a16="http://schemas.microsoft.com/office/drawing/2014/main" id="{A8810C80-0346-1815-31D1-885960B4E2AC}"/>
              </a:ext>
            </a:extLst>
          </p:cNvPr>
          <p:cNvCxnSpPr>
            <a:cxnSpLocks/>
          </p:cNvCxnSpPr>
          <p:nvPr/>
        </p:nvCxnSpPr>
        <p:spPr>
          <a:xfrm>
            <a:off x="4066408" y="3690413"/>
            <a:ext cx="16966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9" name="Google Shape;179;p3">
            <a:extLst>
              <a:ext uri="{FF2B5EF4-FFF2-40B4-BE49-F238E27FC236}">
                <a16:creationId xmlns:a16="http://schemas.microsoft.com/office/drawing/2014/main" id="{1BF41133-3989-5938-72CA-C83F2E7BE4C1}"/>
              </a:ext>
            </a:extLst>
          </p:cNvPr>
          <p:cNvSpPr/>
          <p:nvPr/>
        </p:nvSpPr>
        <p:spPr>
          <a:xfrm>
            <a:off x="3325500" y="432562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80;p3">
            <a:extLst>
              <a:ext uri="{FF2B5EF4-FFF2-40B4-BE49-F238E27FC236}">
                <a16:creationId xmlns:a16="http://schemas.microsoft.com/office/drawing/2014/main" id="{5C053386-00BB-B121-50F6-A3C1542014D3}"/>
              </a:ext>
            </a:extLst>
          </p:cNvPr>
          <p:cNvSpPr txBox="1"/>
          <p:nvPr/>
        </p:nvSpPr>
        <p:spPr>
          <a:xfrm>
            <a:off x="3345804" y="4398500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181;p3">
            <a:extLst>
              <a:ext uri="{FF2B5EF4-FFF2-40B4-BE49-F238E27FC236}">
                <a16:creationId xmlns:a16="http://schemas.microsoft.com/office/drawing/2014/main" id="{2E66EEED-8CE2-ABE0-47D0-99E6DDF53B7E}"/>
              </a:ext>
            </a:extLst>
          </p:cNvPr>
          <p:cNvCxnSpPr>
            <a:cxnSpLocks/>
          </p:cNvCxnSpPr>
          <p:nvPr/>
        </p:nvCxnSpPr>
        <p:spPr>
          <a:xfrm>
            <a:off x="4065884" y="4737054"/>
            <a:ext cx="169720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5" name="Google Shape;173;p3">
            <a:extLst>
              <a:ext uri="{FF2B5EF4-FFF2-40B4-BE49-F238E27FC236}">
                <a16:creationId xmlns:a16="http://schemas.microsoft.com/office/drawing/2014/main" id="{8AF22710-DBF5-3910-2A4E-3D444B1C5DA2}"/>
              </a:ext>
            </a:extLst>
          </p:cNvPr>
          <p:cNvSpPr/>
          <p:nvPr/>
        </p:nvSpPr>
        <p:spPr>
          <a:xfrm>
            <a:off x="6173932" y="219401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74;p3">
            <a:extLst>
              <a:ext uri="{FF2B5EF4-FFF2-40B4-BE49-F238E27FC236}">
                <a16:creationId xmlns:a16="http://schemas.microsoft.com/office/drawing/2014/main" id="{86375DD6-F702-3370-93CA-675DD80FEEED}"/>
              </a:ext>
            </a:extLst>
          </p:cNvPr>
          <p:cNvSpPr txBox="1"/>
          <p:nvPr/>
        </p:nvSpPr>
        <p:spPr>
          <a:xfrm>
            <a:off x="6194236" y="2266890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" name="Google Shape;175;p3">
            <a:extLst>
              <a:ext uri="{FF2B5EF4-FFF2-40B4-BE49-F238E27FC236}">
                <a16:creationId xmlns:a16="http://schemas.microsoft.com/office/drawing/2014/main" id="{04237621-A458-92A3-1B67-CEA4809B672B}"/>
              </a:ext>
            </a:extLst>
          </p:cNvPr>
          <p:cNvCxnSpPr>
            <a:cxnSpLocks/>
          </p:cNvCxnSpPr>
          <p:nvPr/>
        </p:nvCxnSpPr>
        <p:spPr>
          <a:xfrm flipV="1">
            <a:off x="6914316" y="2600311"/>
            <a:ext cx="1676380" cy="5133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8" name="Google Shape;176;p3">
            <a:extLst>
              <a:ext uri="{FF2B5EF4-FFF2-40B4-BE49-F238E27FC236}">
                <a16:creationId xmlns:a16="http://schemas.microsoft.com/office/drawing/2014/main" id="{C2683E80-E7F3-A489-28D0-57B184BBC742}"/>
              </a:ext>
            </a:extLst>
          </p:cNvPr>
          <p:cNvSpPr/>
          <p:nvPr/>
        </p:nvSpPr>
        <p:spPr>
          <a:xfrm>
            <a:off x="6153628" y="3278980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77;p3">
            <a:extLst>
              <a:ext uri="{FF2B5EF4-FFF2-40B4-BE49-F238E27FC236}">
                <a16:creationId xmlns:a16="http://schemas.microsoft.com/office/drawing/2014/main" id="{230FE413-0004-05BD-9924-0DAF19A330A5}"/>
              </a:ext>
            </a:extLst>
          </p:cNvPr>
          <p:cNvSpPr txBox="1"/>
          <p:nvPr/>
        </p:nvSpPr>
        <p:spPr>
          <a:xfrm>
            <a:off x="6173932" y="3351859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" name="Google Shape;178;p3">
            <a:extLst>
              <a:ext uri="{FF2B5EF4-FFF2-40B4-BE49-F238E27FC236}">
                <a16:creationId xmlns:a16="http://schemas.microsoft.com/office/drawing/2014/main" id="{85A00D3F-BD9A-4617-FAA6-20C1459CEAED}"/>
              </a:ext>
            </a:extLst>
          </p:cNvPr>
          <p:cNvCxnSpPr>
            <a:cxnSpLocks/>
          </p:cNvCxnSpPr>
          <p:nvPr/>
        </p:nvCxnSpPr>
        <p:spPr>
          <a:xfrm>
            <a:off x="6894012" y="3690413"/>
            <a:ext cx="16966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1" name="Google Shape;179;p3">
            <a:extLst>
              <a:ext uri="{FF2B5EF4-FFF2-40B4-BE49-F238E27FC236}">
                <a16:creationId xmlns:a16="http://schemas.microsoft.com/office/drawing/2014/main" id="{D20E41D6-1B35-E207-E293-23EF6B171A74}"/>
              </a:ext>
            </a:extLst>
          </p:cNvPr>
          <p:cNvSpPr/>
          <p:nvPr/>
        </p:nvSpPr>
        <p:spPr>
          <a:xfrm>
            <a:off x="6153104" y="4325621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80;p3">
            <a:extLst>
              <a:ext uri="{FF2B5EF4-FFF2-40B4-BE49-F238E27FC236}">
                <a16:creationId xmlns:a16="http://schemas.microsoft.com/office/drawing/2014/main" id="{C61E9D04-D0A4-4201-AB5E-9C8FA62B6E3F}"/>
              </a:ext>
            </a:extLst>
          </p:cNvPr>
          <p:cNvSpPr txBox="1"/>
          <p:nvPr/>
        </p:nvSpPr>
        <p:spPr>
          <a:xfrm>
            <a:off x="6173408" y="4398500"/>
            <a:ext cx="5760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 Medium"/>
                <a:sym typeface="Montserrat Medium"/>
              </a:rPr>
              <a:t>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Google Shape;181;p3">
            <a:extLst>
              <a:ext uri="{FF2B5EF4-FFF2-40B4-BE49-F238E27FC236}">
                <a16:creationId xmlns:a16="http://schemas.microsoft.com/office/drawing/2014/main" id="{D97C08E7-310A-8C7B-2F1C-96F1CC721173}"/>
              </a:ext>
            </a:extLst>
          </p:cNvPr>
          <p:cNvCxnSpPr>
            <a:cxnSpLocks/>
          </p:cNvCxnSpPr>
          <p:nvPr/>
        </p:nvCxnSpPr>
        <p:spPr>
          <a:xfrm>
            <a:off x="6893488" y="4737054"/>
            <a:ext cx="169720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pic>
        <p:nvPicPr>
          <p:cNvPr id="163" name="Рисунок 162">
            <a:extLst>
              <a:ext uri="{FF2B5EF4-FFF2-40B4-BE49-F238E27FC236}">
                <a16:creationId xmlns:a16="http://schemas.microsoft.com/office/drawing/2014/main" id="{B75E45FD-7E89-A898-85D9-AE3FD4FD1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6604" y="1934756"/>
            <a:ext cx="1961908" cy="664268"/>
          </a:xfrm>
          <a:prstGeom prst="rect">
            <a:avLst/>
          </a:prstGeom>
        </p:spPr>
      </p:pic>
      <p:pic>
        <p:nvPicPr>
          <p:cNvPr id="165" name="Рисунок 164">
            <a:extLst>
              <a:ext uri="{FF2B5EF4-FFF2-40B4-BE49-F238E27FC236}">
                <a16:creationId xmlns:a16="http://schemas.microsoft.com/office/drawing/2014/main" id="{63C9741D-98F9-85AF-A85F-9DB48C16B7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5628" y="2937006"/>
            <a:ext cx="1273307" cy="733117"/>
          </a:xfrm>
          <a:prstGeom prst="rect">
            <a:avLst/>
          </a:prstGeom>
        </p:spPr>
      </p:pic>
      <p:pic>
        <p:nvPicPr>
          <p:cNvPr id="167" name="Рисунок 166">
            <a:extLst>
              <a:ext uri="{FF2B5EF4-FFF2-40B4-BE49-F238E27FC236}">
                <a16:creationId xmlns:a16="http://schemas.microsoft.com/office/drawing/2014/main" id="{39B2D907-800F-0D22-F6C6-2D8CAAC1B5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6604" y="3979154"/>
            <a:ext cx="1858691" cy="692933"/>
          </a:xfrm>
          <a:prstGeom prst="rect">
            <a:avLst/>
          </a:prstGeom>
        </p:spPr>
      </p:pic>
      <p:pic>
        <p:nvPicPr>
          <p:cNvPr id="169" name="Рисунок 168">
            <a:extLst>
              <a:ext uri="{FF2B5EF4-FFF2-40B4-BE49-F238E27FC236}">
                <a16:creationId xmlns:a16="http://schemas.microsoft.com/office/drawing/2014/main" id="{619C122C-AE4B-F31A-81C1-773E687518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068" y="3838301"/>
            <a:ext cx="1398175" cy="865238"/>
          </a:xfrm>
          <a:prstGeom prst="rect">
            <a:avLst/>
          </a:prstGeom>
        </p:spPr>
      </p:pic>
      <p:pic>
        <p:nvPicPr>
          <p:cNvPr id="171" name="Рисунок 170">
            <a:extLst>
              <a:ext uri="{FF2B5EF4-FFF2-40B4-BE49-F238E27FC236}">
                <a16:creationId xmlns:a16="http://schemas.microsoft.com/office/drawing/2014/main" id="{33F8812E-05C3-46F7-E103-4B0FD91DFB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8068" y="2912421"/>
            <a:ext cx="1696684" cy="733117"/>
          </a:xfrm>
          <a:prstGeom prst="rect">
            <a:avLst/>
          </a:prstGeom>
        </p:spPr>
      </p:pic>
      <p:pic>
        <p:nvPicPr>
          <p:cNvPr id="183" name="Рисунок 182">
            <a:extLst>
              <a:ext uri="{FF2B5EF4-FFF2-40B4-BE49-F238E27FC236}">
                <a16:creationId xmlns:a16="http://schemas.microsoft.com/office/drawing/2014/main" id="{3357AC8C-1C3D-5781-05AF-24B71FD097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91231" y="1719828"/>
            <a:ext cx="1441332" cy="8469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03  КЛЮЧЕВАЯ ПРОБЛЕМА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"/>
          <p:cNvSpPr txBox="1"/>
          <p:nvPr/>
        </p:nvSpPr>
        <p:spPr>
          <a:xfrm>
            <a:off x="466598" y="800490"/>
            <a:ext cx="669674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Для </a:t>
            </a:r>
            <a:r>
              <a:rPr lang="ru-RU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елевой аудитории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"/>
          <p:cNvSpPr txBox="1"/>
          <p:nvPr/>
        </p:nvSpPr>
        <p:spPr>
          <a:xfrm>
            <a:off x="466598" y="2765402"/>
            <a:ext cx="550663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Подтверждение (исследование, анкетирование)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"/>
          <p:cNvSpPr/>
          <p:nvPr/>
        </p:nvSpPr>
        <p:spPr>
          <a:xfrm>
            <a:off x="518724" y="1213542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3" name="Google Shape;193;p4"/>
          <p:cNvCxnSpPr/>
          <p:nvPr/>
        </p:nvCxnSpPr>
        <p:spPr>
          <a:xfrm>
            <a:off x="544648" y="4096370"/>
            <a:ext cx="7941184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F221C95-9428-83D5-0E56-65048CF969FB}"/>
              </a:ext>
            </a:extLst>
          </p:cNvPr>
          <p:cNvSpPr txBox="1"/>
          <p:nvPr/>
        </p:nvSpPr>
        <p:spPr>
          <a:xfrm>
            <a:off x="768096" y="1474953"/>
            <a:ext cx="5205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1 Аварии</a:t>
            </a:r>
            <a:br>
              <a:rPr lang="ru-RU" sz="1600" dirty="0"/>
            </a:br>
            <a:r>
              <a:rPr lang="ru-RU" sz="1600" dirty="0"/>
              <a:t>2 Прогнозирование пробоев</a:t>
            </a:r>
            <a:br>
              <a:rPr lang="ru-RU" sz="1600" dirty="0"/>
            </a:br>
            <a:r>
              <a:rPr lang="ru-RU" sz="1600" dirty="0"/>
              <a:t>3 Локализация разрядов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215AB7-9121-72A4-B229-8FD6DEB1559C}"/>
              </a:ext>
            </a:extLst>
          </p:cNvPr>
          <p:cNvSpPr txBox="1"/>
          <p:nvPr/>
        </p:nvSpPr>
        <p:spPr>
          <a:xfrm>
            <a:off x="449208" y="3206119"/>
            <a:ext cx="8132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Результатам общения с представителями индустриального партнёра выявлены случаи длительного поиска поврежденного присоединения до 4 часов в рамках предприятия. При этом такие аварии происходят по несколько раз каждый год.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39A4D1-0665-5853-270D-74F094758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24" y="4341878"/>
            <a:ext cx="3712876" cy="233832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7CD334-6AC4-5A7D-CEEC-00339A7AA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629" y="4332498"/>
            <a:ext cx="3517803" cy="23477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"/>
          <p:cNvSpPr/>
          <p:nvPr/>
        </p:nvSpPr>
        <p:spPr>
          <a:xfrm>
            <a:off x="0" y="188640"/>
            <a:ext cx="7668344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04    ПРЕДЛАГАЕМОЕ РЕШЕНИЕ И ОСНОВНОЙ ФУНКЦИОНАЛ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1979712" y="1283090"/>
            <a:ext cx="4852888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1979712" y="2830449"/>
            <a:ext cx="4852888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1979712" y="4451448"/>
            <a:ext cx="4852888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107504" y="1628800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"/>
          <p:cNvSpPr txBox="1"/>
          <p:nvPr/>
        </p:nvSpPr>
        <p:spPr>
          <a:xfrm>
            <a:off x="369532" y="1630541"/>
            <a:ext cx="186476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Базовый продукт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91820" y="3190811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289842" y="3334827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Свойства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5"/>
          <p:cNvSpPr/>
          <p:nvPr/>
        </p:nvSpPr>
        <p:spPr>
          <a:xfrm>
            <a:off x="107504" y="4791540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5"/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Функционал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F142AA-C430-8705-FDDE-F65A0524E54F}"/>
              </a:ext>
            </a:extLst>
          </p:cNvPr>
          <p:cNvSpPr txBox="1"/>
          <p:nvPr/>
        </p:nvSpPr>
        <p:spPr>
          <a:xfrm>
            <a:off x="2718816" y="4673564"/>
            <a:ext cx="3706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 Мониторинг и запись данных</a:t>
            </a:r>
            <a:br>
              <a:rPr lang="ru-RU" dirty="0"/>
            </a:br>
            <a:r>
              <a:rPr lang="ru-RU" dirty="0"/>
              <a:t>2 Анализ и диагностика данных</a:t>
            </a:r>
            <a:br>
              <a:rPr lang="ru-RU" dirty="0"/>
            </a:br>
            <a:r>
              <a:rPr lang="ru-RU" dirty="0"/>
              <a:t>3 Вывод результатов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EE41B7-8180-9137-DF57-DD7105C32A36}"/>
              </a:ext>
            </a:extLst>
          </p:cNvPr>
          <p:cNvSpPr txBox="1"/>
          <p:nvPr/>
        </p:nvSpPr>
        <p:spPr>
          <a:xfrm>
            <a:off x="2571003" y="3056820"/>
            <a:ext cx="41999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Устройство осуществляет анализ параметров частичных разрядов в кабелях, что позволяет своевременно выявлять признаки аварийных ситуаций и предотвращать их развитие.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74BA40-26FB-6E6D-0B84-E433F70D569D}"/>
              </a:ext>
            </a:extLst>
          </p:cNvPr>
          <p:cNvSpPr txBox="1"/>
          <p:nvPr/>
        </p:nvSpPr>
        <p:spPr>
          <a:xfrm>
            <a:off x="2434636" y="1503571"/>
            <a:ext cx="47139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Базовый продукт - компактное устройство регистрации частичных разрядов, способное фиксировать рост характеристик и прогнозировать аварии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609C2F3-2576-B734-FA3B-3978DECBC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132" y="1283090"/>
            <a:ext cx="1364315" cy="135382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AF8F45C-B4B6-BC6D-A361-ECB8EC6A9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132" y="4451448"/>
            <a:ext cx="1369936" cy="135382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98EF770-85A9-4F5C-CC49-1F5564146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9132" y="2830449"/>
            <a:ext cx="1449384" cy="13538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200;p5">
            <a:extLst>
              <a:ext uri="{FF2B5EF4-FFF2-40B4-BE49-F238E27FC236}">
                <a16:creationId xmlns:a16="http://schemas.microsoft.com/office/drawing/2014/main" id="{5A64A647-91A2-E97D-2177-A432542008AF}"/>
              </a:ext>
            </a:extLst>
          </p:cNvPr>
          <p:cNvSpPr/>
          <p:nvPr/>
        </p:nvSpPr>
        <p:spPr>
          <a:xfrm>
            <a:off x="518724" y="1217787"/>
            <a:ext cx="7571176" cy="70788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0" y="188640"/>
            <a:ext cx="4572000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05    ЦЕННОСТНОЕ ПРЕДЛОЖЕНИЕ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7C83B3-EFC6-8378-6966-239A5A68740B}"/>
              </a:ext>
            </a:extLst>
          </p:cNvPr>
          <p:cNvSpPr txBox="1"/>
          <p:nvPr/>
        </p:nvSpPr>
        <p:spPr>
          <a:xfrm>
            <a:off x="518724" y="1282288"/>
            <a:ext cx="78900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Наше устройство предназначено для своевременного обнаружения и предупреждения однофазных замыкание на землю (ОЗЗ), что обеспечивает следующие преимущества: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23F1784-71D3-F90A-109D-DD730A821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485" y="2191270"/>
            <a:ext cx="6144482" cy="34485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"/>
          <p:cNvSpPr/>
          <p:nvPr/>
        </p:nvSpPr>
        <p:spPr>
          <a:xfrm>
            <a:off x="0" y="188640"/>
            <a:ext cx="7380312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06    КАНАЛЫ КОММУНИКАЦИЙ И ПРОДАЖ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6138174" y="1972019"/>
            <a:ext cx="2342816" cy="266065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ru-RU" dirty="0"/>
              <a:t>Сервисные компании в регионах, выступающие дилерами устройств и собирающие обратную связь</a:t>
            </a:r>
          </a:p>
        </p:txBody>
      </p:sp>
      <p:sp>
        <p:nvSpPr>
          <p:cNvPr id="229" name="Google Shape;229;p7"/>
          <p:cNvSpPr/>
          <p:nvPr/>
        </p:nvSpPr>
        <p:spPr>
          <a:xfrm>
            <a:off x="6138174" y="4011984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"/>
          <p:cNvSpPr/>
          <p:nvPr/>
        </p:nvSpPr>
        <p:spPr>
          <a:xfrm>
            <a:off x="3400592" y="1972019"/>
            <a:ext cx="2342816" cy="266065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ru-RU" dirty="0"/>
              <a:t>Участие в выставках и конференциях </a:t>
            </a:r>
          </a:p>
          <a:p>
            <a:endParaRPr lang="ru-RU" dirty="0"/>
          </a:p>
          <a:p>
            <a:r>
              <a:rPr lang="ru-RU" dirty="0"/>
              <a:t>Онлайн-маркетинг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/>
          <p:nvPr/>
        </p:nvSpPr>
        <p:spPr>
          <a:xfrm>
            <a:off x="3400592" y="4011984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740786" y="2021595"/>
            <a:ext cx="2342816" cy="259909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ru-RU" dirty="0"/>
              <a:t>Прямые продажи </a:t>
            </a:r>
          </a:p>
          <a:p>
            <a:endParaRPr lang="ru-RU" dirty="0"/>
          </a:p>
          <a:p>
            <a:r>
              <a:rPr lang="ru-RU" dirty="0"/>
              <a:t>Работа через дистрибьюторов и дилеров 	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740786" y="4000004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7"/>
          <p:cNvSpPr txBox="1"/>
          <p:nvPr/>
        </p:nvSpPr>
        <p:spPr>
          <a:xfrm>
            <a:off x="1002814" y="4001745"/>
            <a:ext cx="18647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B2B </a:t>
            </a:r>
            <a:endParaRPr sz="1600" b="0" i="0" u="none" strike="noStrike" cap="non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1" name="Google Shape;241;p7"/>
          <p:cNvSpPr txBox="1"/>
          <p:nvPr/>
        </p:nvSpPr>
        <p:spPr>
          <a:xfrm>
            <a:off x="6319026" y="3952996"/>
            <a:ext cx="19802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Партнеры в продажах и коммуникации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7"/>
          <p:cNvSpPr txBox="1"/>
          <p:nvPr/>
        </p:nvSpPr>
        <p:spPr>
          <a:xfrm>
            <a:off x="3618726" y="4119324"/>
            <a:ext cx="19802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Как информируем о продукте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8"/>
          <p:cNvGrpSpPr/>
          <p:nvPr/>
        </p:nvGrpSpPr>
        <p:grpSpPr>
          <a:xfrm>
            <a:off x="1024050" y="2408626"/>
            <a:ext cx="2981713" cy="2814763"/>
            <a:chOff x="1974850" y="3027325"/>
            <a:chExt cx="6248400" cy="6361150"/>
          </a:xfrm>
        </p:grpSpPr>
        <p:sp>
          <p:nvSpPr>
            <p:cNvPr id="248" name="Google Shape;248;p8"/>
            <p:cNvSpPr/>
            <p:nvPr/>
          </p:nvSpPr>
          <p:spPr>
            <a:xfrm>
              <a:off x="1974850" y="3027325"/>
              <a:ext cx="6248400" cy="6361149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 baseline="-250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2673366" y="4320463"/>
              <a:ext cx="4864084" cy="506801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 baseline="-250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3197922" y="5477788"/>
              <a:ext cx="3726056" cy="38862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 baseline="-250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3772181" y="6785431"/>
              <a:ext cx="2514600" cy="2590800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DEC6F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0" i="0" u="none" strike="noStrike" cap="none" baseline="-250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2" name="Google Shape;252;p8"/>
          <p:cNvGrpSpPr/>
          <p:nvPr/>
        </p:nvGrpSpPr>
        <p:grpSpPr>
          <a:xfrm>
            <a:off x="748435" y="2182143"/>
            <a:ext cx="945160" cy="3248615"/>
            <a:chOff x="1658384" y="3226727"/>
            <a:chExt cx="1766381" cy="6044067"/>
          </a:xfrm>
        </p:grpSpPr>
        <p:sp>
          <p:nvSpPr>
            <p:cNvPr id="253" name="Google Shape;253;p8"/>
            <p:cNvSpPr/>
            <p:nvPr/>
          </p:nvSpPr>
          <p:spPr>
            <a:xfrm>
              <a:off x="1670049" y="3226727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en-US" sz="818" dirty="0">
                  <a:latin typeface="Montserrat Medium"/>
                  <a:ea typeface="Montserrat Medium"/>
                  <a:cs typeface="Montserrat Medium"/>
                  <a:sym typeface="Montserrat Medium"/>
                </a:rPr>
                <a:t>P</a:t>
              </a:r>
              <a:r>
                <a:rPr lang="ru-RU" sz="818" b="0" i="0" u="none" strike="noStrike" cap="none" dirty="0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AM</a:t>
              </a:r>
              <a:endParaRPr sz="818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1661928" y="4750727"/>
              <a:ext cx="1752599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ru-RU" sz="818" b="0" i="0" u="none" strike="noStrike" cap="none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TAM</a:t>
              </a:r>
              <a:endParaRPr sz="818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1658384" y="6241924"/>
              <a:ext cx="1752600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ru-RU" sz="818" b="0" i="0" u="none" strike="noStrike" cap="none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SAM</a:t>
              </a:r>
              <a:endParaRPr sz="818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1672164" y="7746794"/>
              <a:ext cx="1752601" cy="152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A3F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r>
                <a:rPr lang="ru-RU" sz="818" b="0" i="0" u="none" strike="noStrike" cap="none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SOM</a:t>
              </a:r>
              <a:endParaRPr sz="818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257" name="Google Shape;257;p8"/>
          <p:cNvSpPr txBox="1"/>
          <p:nvPr/>
        </p:nvSpPr>
        <p:spPr>
          <a:xfrm>
            <a:off x="1904730" y="2571747"/>
            <a:ext cx="1220351" cy="232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495 млрд. руб</a:t>
            </a:r>
            <a:endParaRPr sz="91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1775224" y="4420124"/>
            <a:ext cx="1443001" cy="37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dirty="0"/>
              <a:t>9,2 млрд. </a:t>
            </a:r>
            <a:r>
              <a:rPr lang="ru-RU" sz="91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pуб</a:t>
            </a:r>
            <a:endParaRPr lang="ru-RU" sz="91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SzPts val="910"/>
            </a:pPr>
            <a:r>
              <a:rPr lang="ru-RU" sz="910" dirty="0"/>
              <a:t>4027 компаний</a:t>
            </a:r>
            <a:endParaRPr sz="91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8"/>
          <p:cNvSpPr/>
          <p:nvPr/>
        </p:nvSpPr>
        <p:spPr>
          <a:xfrm>
            <a:off x="0" y="293624"/>
            <a:ext cx="4005763" cy="428218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3"/>
              <a:buFont typeface="Arial"/>
              <a:buNone/>
            </a:pPr>
            <a:r>
              <a:rPr lang="ru-RU" sz="2183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07 ОЦЕНКА</a:t>
            </a:r>
            <a:r>
              <a:rPr lang="en-US" sz="2183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ru-RU" sz="2183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РЫНКА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8"/>
          <p:cNvSpPr/>
          <p:nvPr/>
        </p:nvSpPr>
        <p:spPr>
          <a:xfrm>
            <a:off x="5239598" y="2266155"/>
            <a:ext cx="2389713" cy="275503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1100" dirty="0">
                <a:latin typeface="Montserrat Medium"/>
              </a:rPr>
              <a:t>Помимо крупных компаний – якорных заказчиков, средние промышленные предприятия в регионах</a:t>
            </a:r>
            <a:endParaRPr sz="1100" dirty="0">
              <a:latin typeface="Montserrat Medium"/>
            </a:endParaRPr>
          </a:p>
        </p:txBody>
      </p:sp>
      <p:sp>
        <p:nvSpPr>
          <p:cNvPr id="263" name="Google Shape;263;p8"/>
          <p:cNvSpPr/>
          <p:nvPr/>
        </p:nvSpPr>
        <p:spPr>
          <a:xfrm>
            <a:off x="5239598" y="4191427"/>
            <a:ext cx="2389713" cy="829765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endParaRPr sz="91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8"/>
          <p:cNvSpPr txBox="1"/>
          <p:nvPr/>
        </p:nvSpPr>
        <p:spPr>
          <a:xfrm>
            <a:off x="5483408" y="4313982"/>
            <a:ext cx="1902092" cy="540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5"/>
              <a:buFont typeface="Arial"/>
              <a:buNone/>
            </a:pPr>
            <a:r>
              <a:rPr lang="ru-RU" sz="1455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Анализ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5"/>
              <a:buFont typeface="Arial"/>
              <a:buNone/>
            </a:pPr>
            <a:r>
              <a:rPr lang="ru-RU" sz="1455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рынка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B80422-6201-6303-16E8-A921129D4656}"/>
              </a:ext>
            </a:extLst>
          </p:cNvPr>
          <p:cNvSpPr txBox="1"/>
          <p:nvPr/>
        </p:nvSpPr>
        <p:spPr>
          <a:xfrm>
            <a:off x="614484" y="5670312"/>
            <a:ext cx="38008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Montserrat Medium"/>
              </a:rPr>
              <a:t>Емкость рынка электроизмерительных приборов</a:t>
            </a:r>
          </a:p>
        </p:txBody>
      </p:sp>
      <p:sp>
        <p:nvSpPr>
          <p:cNvPr id="4" name="Google Shape;258;p8">
            <a:extLst>
              <a:ext uri="{FF2B5EF4-FFF2-40B4-BE49-F238E27FC236}">
                <a16:creationId xmlns:a16="http://schemas.microsoft.com/office/drawing/2014/main" id="{B7B81F1C-958A-2923-45ED-73DDA87C4F0A}"/>
              </a:ext>
            </a:extLst>
          </p:cNvPr>
          <p:cNvSpPr txBox="1"/>
          <p:nvPr/>
        </p:nvSpPr>
        <p:spPr>
          <a:xfrm>
            <a:off x="1724722" y="3600832"/>
            <a:ext cx="1560132" cy="37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dirty="0"/>
              <a:t>15,5 млрд. </a:t>
            </a:r>
            <a:r>
              <a:rPr lang="ru-RU" sz="91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pуб</a:t>
            </a:r>
            <a:endParaRPr lang="ru-RU" sz="91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dirty="0"/>
              <a:t>6781 компаний</a:t>
            </a:r>
            <a:endParaRPr sz="91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58;p8">
            <a:extLst>
              <a:ext uri="{FF2B5EF4-FFF2-40B4-BE49-F238E27FC236}">
                <a16:creationId xmlns:a16="http://schemas.microsoft.com/office/drawing/2014/main" id="{43F20D2D-7FA1-636B-AC8A-85A65363CBDC}"/>
              </a:ext>
            </a:extLst>
          </p:cNvPr>
          <p:cNvSpPr txBox="1"/>
          <p:nvPr/>
        </p:nvSpPr>
        <p:spPr>
          <a:xfrm>
            <a:off x="1701643" y="3070611"/>
            <a:ext cx="1560132" cy="37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dirty="0"/>
              <a:t>19,8 млрд. </a:t>
            </a:r>
            <a:r>
              <a:rPr lang="ru-RU" sz="91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pуб</a:t>
            </a:r>
            <a:endParaRPr lang="ru-RU" sz="91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dirty="0"/>
              <a:t>8649 компаний</a:t>
            </a:r>
            <a:endParaRPr sz="91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"/>
          <p:cNvSpPr/>
          <p:nvPr/>
        </p:nvSpPr>
        <p:spPr>
          <a:xfrm>
            <a:off x="528200" y="4964827"/>
            <a:ext cx="1887000" cy="51240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9"/>
          <p:cNvSpPr txBox="1"/>
          <p:nvPr/>
        </p:nvSpPr>
        <p:spPr>
          <a:xfrm>
            <a:off x="590371" y="4980998"/>
            <a:ext cx="1824762" cy="51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Окупаемость и потенциальный доход от проекта (1-3 года)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9"/>
          <p:cNvSpPr/>
          <p:nvPr/>
        </p:nvSpPr>
        <p:spPr>
          <a:xfrm>
            <a:off x="-1" y="1126543"/>
            <a:ext cx="7812361" cy="428259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3"/>
              <a:buFont typeface="Arial"/>
              <a:buNone/>
            </a:pPr>
            <a:r>
              <a:rPr lang="ru-RU" sz="2183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08 ФИНАНСОВЫЕ ПОКАЗАТЕЛИ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9"/>
          <p:cNvSpPr/>
          <p:nvPr/>
        </p:nvSpPr>
        <p:spPr>
          <a:xfrm>
            <a:off x="528195" y="2178152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590371" y="2267295"/>
            <a:ext cx="2131214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Стоимость продукта/ решения: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4" name="Google Shape;274;p9"/>
          <p:cNvCxnSpPr/>
          <p:nvPr/>
        </p:nvCxnSpPr>
        <p:spPr>
          <a:xfrm>
            <a:off x="2488097" y="2538420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75" name="Google Shape;275;p9"/>
          <p:cNvSpPr/>
          <p:nvPr/>
        </p:nvSpPr>
        <p:spPr>
          <a:xfrm>
            <a:off x="528195" y="2740864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9"/>
          <p:cNvSpPr txBox="1"/>
          <p:nvPr/>
        </p:nvSpPr>
        <p:spPr>
          <a:xfrm>
            <a:off x="590371" y="2830006"/>
            <a:ext cx="2131214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Выручка за 1-3 года: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528195" y="3303940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"/>
          <p:cNvSpPr txBox="1"/>
          <p:nvPr/>
        </p:nvSpPr>
        <p:spPr>
          <a:xfrm>
            <a:off x="590371" y="3320117"/>
            <a:ext cx="1722611" cy="37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Структура затрат из бизнес-модели: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528195" y="3864900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9"/>
          <p:cNvSpPr txBox="1"/>
          <p:nvPr/>
        </p:nvSpPr>
        <p:spPr>
          <a:xfrm>
            <a:off x="590371" y="3954042"/>
            <a:ext cx="2131214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Постоянные: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9"/>
          <p:cNvSpPr/>
          <p:nvPr/>
        </p:nvSpPr>
        <p:spPr>
          <a:xfrm>
            <a:off x="528195" y="4414901"/>
            <a:ext cx="1886938" cy="360267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7"/>
              <a:buFont typeface="Arial"/>
              <a:buNone/>
            </a:pPr>
            <a:endParaRPr sz="63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9"/>
          <p:cNvSpPr txBox="1"/>
          <p:nvPr/>
        </p:nvSpPr>
        <p:spPr>
          <a:xfrm>
            <a:off x="590371" y="4504043"/>
            <a:ext cx="2131214" cy="23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0"/>
              <a:buFont typeface="Arial"/>
              <a:buNone/>
            </a:pPr>
            <a:r>
              <a:rPr lang="ru-RU" sz="9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Переменные: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p9"/>
          <p:cNvCxnSpPr/>
          <p:nvPr/>
        </p:nvCxnSpPr>
        <p:spPr>
          <a:xfrm>
            <a:off x="2488097" y="3078754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4" name="Google Shape;284;p9"/>
          <p:cNvCxnSpPr/>
          <p:nvPr/>
        </p:nvCxnSpPr>
        <p:spPr>
          <a:xfrm>
            <a:off x="2506338" y="3634699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5" name="Google Shape;285;p9"/>
          <p:cNvCxnSpPr/>
          <p:nvPr/>
        </p:nvCxnSpPr>
        <p:spPr>
          <a:xfrm>
            <a:off x="2506338" y="4204600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6" name="Google Shape;286;p9"/>
          <p:cNvCxnSpPr/>
          <p:nvPr/>
        </p:nvCxnSpPr>
        <p:spPr>
          <a:xfrm>
            <a:off x="2524580" y="4702717"/>
            <a:ext cx="5939329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87" name="Google Shape;287;p9"/>
          <p:cNvCxnSpPr/>
          <p:nvPr/>
        </p:nvCxnSpPr>
        <p:spPr>
          <a:xfrm>
            <a:off x="2524544" y="5409557"/>
            <a:ext cx="5939400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/>
          <p:nvPr/>
        </p:nvSpPr>
        <p:spPr>
          <a:xfrm>
            <a:off x="395101" y="3965000"/>
            <a:ext cx="720000" cy="47220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0"/>
          <p:cNvSpPr txBox="1"/>
          <p:nvPr/>
        </p:nvSpPr>
        <p:spPr>
          <a:xfrm>
            <a:off x="395024" y="4037875"/>
            <a:ext cx="72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 год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0"/>
          <p:cNvSpPr/>
          <p:nvPr/>
        </p:nvSpPr>
        <p:spPr>
          <a:xfrm>
            <a:off x="395526" y="3284125"/>
            <a:ext cx="720000" cy="47220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 txBox="1"/>
          <p:nvPr/>
        </p:nvSpPr>
        <p:spPr>
          <a:xfrm>
            <a:off x="395550" y="3357000"/>
            <a:ext cx="72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 год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0"/>
          <p:cNvSpPr/>
          <p:nvPr/>
        </p:nvSpPr>
        <p:spPr>
          <a:xfrm>
            <a:off x="0" y="188640"/>
            <a:ext cx="7236296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09    ПЛАН РАЗВИТИЯ ПРОЕКТА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395536" y="2564904"/>
            <a:ext cx="740384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0"/>
          <p:cNvSpPr txBox="1"/>
          <p:nvPr/>
        </p:nvSpPr>
        <p:spPr>
          <a:xfrm>
            <a:off x="323528" y="2624934"/>
            <a:ext cx="884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год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9" name="Google Shape;299;p10"/>
          <p:cNvCxnSpPr/>
          <p:nvPr/>
        </p:nvCxnSpPr>
        <p:spPr>
          <a:xfrm>
            <a:off x="1279936" y="297633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00" name="Google Shape;300;p10"/>
          <p:cNvCxnSpPr/>
          <p:nvPr/>
        </p:nvCxnSpPr>
        <p:spPr>
          <a:xfrm>
            <a:off x="1259632" y="3695546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01" name="Google Shape;301;p10"/>
          <p:cNvCxnSpPr/>
          <p:nvPr/>
        </p:nvCxnSpPr>
        <p:spPr>
          <a:xfrm>
            <a:off x="1259108" y="437642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"/>
          <p:cNvSpPr/>
          <p:nvPr/>
        </p:nvSpPr>
        <p:spPr>
          <a:xfrm>
            <a:off x="0" y="188640"/>
            <a:ext cx="5796136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10    КОМАНДА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1"/>
          <p:cNvSpPr/>
          <p:nvPr/>
        </p:nvSpPr>
        <p:spPr>
          <a:xfrm>
            <a:off x="1115616" y="1643746"/>
            <a:ext cx="3240360" cy="504056"/>
          </a:xfrm>
          <a:prstGeom prst="rect">
            <a:avLst/>
          </a:prstGeom>
          <a:solidFill>
            <a:srgbClr val="A3FF2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Необходимые роли в проекте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1"/>
          <p:cNvSpPr/>
          <p:nvPr/>
        </p:nvSpPr>
        <p:spPr>
          <a:xfrm>
            <a:off x="4355976" y="1643746"/>
            <a:ext cx="3240360" cy="504056"/>
          </a:xfrm>
          <a:prstGeom prst="rect">
            <a:avLst/>
          </a:prstGeom>
          <a:solidFill>
            <a:srgbClr val="A3FF2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Обоснование, краткое описание функций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1"/>
          <p:cNvSpPr/>
          <p:nvPr/>
        </p:nvSpPr>
        <p:spPr>
          <a:xfrm>
            <a:off x="1115616" y="2149212"/>
            <a:ext cx="3240360" cy="977823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1"/>
          <p:cNvSpPr/>
          <p:nvPr/>
        </p:nvSpPr>
        <p:spPr>
          <a:xfrm>
            <a:off x="4355976" y="2149213"/>
            <a:ext cx="3240360" cy="977824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1"/>
          <p:cNvSpPr/>
          <p:nvPr/>
        </p:nvSpPr>
        <p:spPr>
          <a:xfrm>
            <a:off x="1115616" y="3122772"/>
            <a:ext cx="3240360" cy="1044688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1"/>
          <p:cNvSpPr/>
          <p:nvPr/>
        </p:nvSpPr>
        <p:spPr>
          <a:xfrm>
            <a:off x="4355976" y="3122771"/>
            <a:ext cx="3240360" cy="1044689"/>
          </a:xfrm>
          <a:prstGeom prst="rect">
            <a:avLst/>
          </a:prstGeom>
          <a:solidFill>
            <a:srgbClr val="DEC6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BB6859-637C-B457-3358-2BD26EB3005A}"/>
              </a:ext>
            </a:extLst>
          </p:cNvPr>
          <p:cNvSpPr txBox="1"/>
          <p:nvPr/>
        </p:nvSpPr>
        <p:spPr>
          <a:xfrm>
            <a:off x="1140720" y="2205687"/>
            <a:ext cx="29577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/>
              <a:t>Электроинженер</a:t>
            </a:r>
            <a:r>
              <a:rPr lang="ru-RU" b="1" dirty="0"/>
              <a:t>/специалист по электронике, кабельным линиям и авариям ОЗЗ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4758FD-FAC7-4A67-9C6D-31B369D62EAB}"/>
              </a:ext>
            </a:extLst>
          </p:cNvPr>
          <p:cNvSpPr txBox="1"/>
          <p:nvPr/>
        </p:nvSpPr>
        <p:spPr>
          <a:xfrm>
            <a:off x="4355976" y="2140852"/>
            <a:ext cx="32403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Разработка схем и подбор компонентов для измерения и обработки и анализа сигналов частичных разрядов в кабелях.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5CBAD4-22F7-2E2F-B170-969785551AAC}"/>
              </a:ext>
            </a:extLst>
          </p:cNvPr>
          <p:cNvSpPr txBox="1"/>
          <p:nvPr/>
        </p:nvSpPr>
        <p:spPr>
          <a:xfrm>
            <a:off x="1140720" y="3146466"/>
            <a:ext cx="3240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Финансовый аналитик / специалист по бюджету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931CEE-2F46-8916-9AA5-ADD38AF97C63}"/>
              </a:ext>
            </a:extLst>
          </p:cNvPr>
          <p:cNvSpPr txBox="1"/>
          <p:nvPr/>
        </p:nvSpPr>
        <p:spPr>
          <a:xfrm>
            <a:off x="4355976" y="3141979"/>
            <a:ext cx="32152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Расчет стоимости проекта, составление бюджета, анализ финансовых аспектов и окупаемости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B180A3-C211-1EA7-5FBD-5CBA9FF97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16" y="4503678"/>
            <a:ext cx="1285006" cy="13298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F898DA-5597-859F-DB15-69F2F2469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622" y="4503678"/>
            <a:ext cx="1431016" cy="13298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D93412-0D96-7235-4CE2-52681F9E9A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768" y="4503678"/>
            <a:ext cx="1385826" cy="132983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375617C-C750-36EA-93CE-9D22462D6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4638" y="4503678"/>
            <a:ext cx="1370130" cy="132983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1E133B6-CDC1-0239-E817-343A5C92D0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594" y="4503677"/>
            <a:ext cx="1315978" cy="13298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2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Google Shape;33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29532" y="498542"/>
            <a:ext cx="2089273" cy="77021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2"/>
          <p:cNvSpPr txBox="1"/>
          <p:nvPr/>
        </p:nvSpPr>
        <p:spPr>
          <a:xfrm>
            <a:off x="1907704" y="1887215"/>
            <a:ext cx="54409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Контакты команды «___________»: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2"/>
          <p:cNvSpPr txBox="1"/>
          <p:nvPr/>
        </p:nvSpPr>
        <p:spPr>
          <a:xfrm>
            <a:off x="2699792" y="4437112"/>
            <a:ext cx="38379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Спасибо за внимание!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1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400</Words>
  <Application>Microsoft Office PowerPoint</Application>
  <PresentationFormat>Экран (4:3)</PresentationFormat>
  <Paragraphs>87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Montserrat Medium</vt:lpstr>
      <vt:lpstr>Montserrat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И. Веревкина</dc:creator>
  <cp:lastModifiedBy>Кирилл Коржиневский</cp:lastModifiedBy>
  <cp:revision>8</cp:revision>
  <dcterms:created xsi:type="dcterms:W3CDTF">2024-06-06T03:31:29Z</dcterms:created>
  <dcterms:modified xsi:type="dcterms:W3CDTF">2025-12-02T13:29:08Z</dcterms:modified>
</cp:coreProperties>
</file>