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8" r:id="rId6"/>
    <p:sldId id="304" r:id="rId7"/>
    <p:sldId id="292" r:id="rId8"/>
    <p:sldId id="293" r:id="rId9"/>
    <p:sldId id="303" r:id="rId10"/>
    <p:sldId id="299" r:id="rId11"/>
    <p:sldId id="281" r:id="rId12"/>
    <p:sldId id="282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11CC57-5E10-4733-9218-4416AF9B0322}" v="1" dt="2023-11-20T20:37:24.123"/>
    <p1510:client id="{37CDCA6B-FD93-4BD8-924E-3385F7DF24A8}" v="484" dt="2023-11-17T14:43:24.794"/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224" y="-379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улкин Антон Александрович" userId="S::aabulkin@chsu.ru::115d8804-1c20-4a30-ae44-6d4740b9411f" providerId="AD" clId="Web-{0411CC57-5E10-4733-9218-4416AF9B0322}"/>
    <pc:docChg chg="modSld">
      <pc:chgData name="Булкин Антон Александрович" userId="S::aabulkin@chsu.ru::115d8804-1c20-4a30-ae44-6d4740b9411f" providerId="AD" clId="Web-{0411CC57-5E10-4733-9218-4416AF9B0322}" dt="2023-11-20T20:37:24.123" v="0" actId="20577"/>
      <pc:docMkLst>
        <pc:docMk/>
      </pc:docMkLst>
      <pc:sldChg chg="modSp">
        <pc:chgData name="Булкин Антон Александрович" userId="S::aabulkin@chsu.ru::115d8804-1c20-4a30-ae44-6d4740b9411f" providerId="AD" clId="Web-{0411CC57-5E10-4733-9218-4416AF9B0322}" dt="2023-11-20T20:37:24.123" v="0" actId="20577"/>
        <pc:sldMkLst>
          <pc:docMk/>
          <pc:sldMk cId="3331001426" sldId="281"/>
        </pc:sldMkLst>
        <pc:spChg chg="mod">
          <ac:chgData name="Булкин Антон Александрович" userId="S::aabulkin@chsu.ru::115d8804-1c20-4a30-ae44-6d4740b9411f" providerId="AD" clId="Web-{0411CC57-5E10-4733-9218-4416AF9B0322}" dt="2023-11-20T20:37:24.123" v="0" actId="20577"/>
          <ac:spMkLst>
            <pc:docMk/>
            <pc:sldMk cId="3331001426" sldId="281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материала тепловой изоляции для обмазывания повреждения футеровки котла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35013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0" dirty="0"/>
              <a:t> Мы </a:t>
            </a:r>
            <a:r>
              <a:rPr lang="ru-RU" sz="2000" b="0" dirty="0" smtClean="0"/>
              <a:t>продлеваем срок службы котлов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9439" y="2301728"/>
            <a:ext cx="4888454" cy="2516419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процессе эксплуатации под действием высоких температур в футеровке появляются трещины и повреждения, что приводит к необходимости ремонта поврежденных </a:t>
            </a:r>
            <a:r>
              <a:rPr lang="ru-RU" dirty="0" smtClean="0"/>
              <a:t>участков</a:t>
            </a:r>
            <a:endParaRPr lang="ru-RU" dirty="0"/>
          </a:p>
        </p:txBody>
      </p:sp>
      <p:pic>
        <p:nvPicPr>
          <p:cNvPr id="1026" name="Picture 2" descr="Футеровка для промышленных индукционных печей - огнеупорные материа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834" y="1760798"/>
            <a:ext cx="4797706" cy="359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7733026" y="2407534"/>
            <a:ext cx="4040154" cy="3020992"/>
          </a:xfrm>
          <a:prstGeom prst="rect">
            <a:avLst/>
          </a:prstGeom>
        </p:spPr>
        <p:txBody>
          <a:bodyPr vert="horz" lIns="117226" tIns="58613" rIns="117226" bIns="58613" rtlCol="0" anchor="t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indent="-1905"/>
            <a:r>
              <a:rPr lang="ru-RU" dirty="0" smtClean="0">
                <a:cs typeface="Arial"/>
              </a:rPr>
              <a:t>Наш продукт - технология создания нового материала тепловой изоляции повреждений футеровки, обладающего высокими показателями прочности и износостойкости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10" y="1282059"/>
            <a:ext cx="7021916" cy="436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1137385" y="5893443"/>
            <a:ext cx="5923172" cy="785150"/>
          </a:xfrm>
          <a:prstGeom prst="rect">
            <a:avLst/>
          </a:prstGeom>
        </p:spPr>
        <p:txBody>
          <a:bodyPr vert="horz" lIns="117226" tIns="58613" rIns="117226" bIns="58613" rtlCol="0" anchor="t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indent="-1905"/>
            <a:r>
              <a:rPr lang="ru-RU" sz="2000" dirty="0" smtClean="0">
                <a:cs typeface="Arial"/>
              </a:rPr>
              <a:t>Технология создания огнеупорных материалов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17707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 аудитория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11" y="853172"/>
            <a:ext cx="10547070" cy="494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02238" y="6317134"/>
            <a:ext cx="60928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 smtClean="0">
                <a:cs typeface="Arial"/>
              </a:rPr>
              <a:t>Ключевая целевая аудитория</a:t>
            </a:r>
            <a:endParaRPr lang="ru-RU" sz="1800" dirty="0">
              <a:cs typeface="Arial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5845576" y="5923595"/>
            <a:ext cx="393539" cy="3935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 и рынок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74" y="1021505"/>
            <a:ext cx="2399295" cy="523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92258" y="2175715"/>
            <a:ext cx="3342133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20 триллионов рублей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92258" y="3518378"/>
            <a:ext cx="326679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2,3 триллиона </a:t>
            </a:r>
            <a:r>
              <a:rPr lang="ru-RU" dirty="0"/>
              <a:t>рублей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92258" y="4953639"/>
            <a:ext cx="2446119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200 миллиардов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735636" y="4010627"/>
            <a:ext cx="34570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Срок окупаемости проекта – 2-3 года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654613" y="2507039"/>
            <a:ext cx="34570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Продаем потребителям патент на изобретение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1B344C-00EE-4345-9214-4B121D73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99" y="132119"/>
            <a:ext cx="7295861" cy="57619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+mn-lt"/>
              </a:rPr>
              <a:t>Конкуренты</a:t>
            </a:r>
            <a:endParaRPr lang="ru-RU" b="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5811" y="1236335"/>
            <a:ext cx="1129462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indent="-1905"/>
            <a:r>
              <a:rPr lang="ru-RU" b="1" dirty="0"/>
              <a:t>Конкурентами </a:t>
            </a:r>
            <a:r>
              <a:rPr lang="ru-RU" dirty="0" smtClean="0"/>
              <a:t>нашего </a:t>
            </a:r>
            <a:r>
              <a:rPr lang="ru-RU" dirty="0"/>
              <a:t>проекта являются компании-производители огнеупорных материалов, исследовательские структуры металлургических </a:t>
            </a:r>
            <a:r>
              <a:rPr lang="ru-RU" dirty="0" smtClean="0"/>
              <a:t>компаний и университеты.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Примеры </a:t>
            </a:r>
            <a:r>
              <a:rPr lang="ru-RU" dirty="0"/>
              <a:t>компаний конкурентов: Компания RHI </a:t>
            </a:r>
            <a:r>
              <a:rPr lang="ru-RU" dirty="0" err="1"/>
              <a:t>Magnesit</a:t>
            </a:r>
            <a:r>
              <a:rPr lang="ru-RU" dirty="0"/>
              <a:t> (RHIM), группа «Магнезит», компания ПАО "Северсталь", ПАО «Новолипецкий металлургический комбинат» (НЛМК), Университет науки и технологий "МИСИС".</a:t>
            </a:r>
            <a:endParaRPr lang="ru-RU" dirty="0">
              <a:cs typeface="Arial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C095F6A3-2D6A-478B-954D-37EE9DD37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59" y="4266897"/>
            <a:ext cx="4062123" cy="203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36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11C213-2FA7-4231-A785-B7D79022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51" y="136003"/>
            <a:ext cx="7309651" cy="504173"/>
          </a:xfrm>
        </p:spPr>
        <p:txBody>
          <a:bodyPr>
            <a:normAutofit fontScale="90000"/>
          </a:bodyPr>
          <a:lstStyle/>
          <a:p>
            <a:r>
              <a:rPr lang="ru-RU" sz="3500" dirty="0"/>
              <a:t>Текущие результаты команды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0641F43-38AD-4107-A391-3FDFD8BFA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285" y="1435261"/>
            <a:ext cx="10861583" cy="2393225"/>
          </a:xfrm>
        </p:spPr>
        <p:txBody>
          <a:bodyPr>
            <a:normAutofit/>
          </a:bodyPr>
          <a:lstStyle/>
          <a:p>
            <a:pPr marL="612282" indent="-612282">
              <a:buFont typeface="+mj-lt"/>
              <a:buAutoNum type="arabicPeriod"/>
            </a:pPr>
            <a:endParaRPr lang="ru-RU" sz="2100" dirty="0" smtClean="0"/>
          </a:p>
          <a:p>
            <a:pPr marL="612282" indent="-612282">
              <a:buFont typeface="+mj-lt"/>
              <a:buAutoNum type="arabicPeriod"/>
            </a:pPr>
            <a:r>
              <a:rPr lang="ru-RU" sz="2100" dirty="0" smtClean="0"/>
              <a:t>Описана идея</a:t>
            </a:r>
          </a:p>
          <a:p>
            <a:pPr marL="612282" indent="-612282">
              <a:buFont typeface="+mj-lt"/>
              <a:buAutoNum type="arabicPeriod"/>
            </a:pPr>
            <a:r>
              <a:rPr lang="ru-RU" sz="2100" dirty="0" smtClean="0"/>
              <a:t>Проанализирован рынок</a:t>
            </a:r>
          </a:p>
          <a:p>
            <a:pPr marL="612282" indent="-612282">
              <a:buFont typeface="+mj-lt"/>
              <a:buAutoNum type="arabicPeriod"/>
            </a:pPr>
            <a:r>
              <a:rPr lang="ru-RU" sz="2100" dirty="0" smtClean="0"/>
              <a:t>Изучена научная литература и патенты</a:t>
            </a:r>
            <a:endParaRPr lang="ru-RU" sz="2100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BB0F40B-935A-4701-8792-D3937E7A5C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0886" y="3588205"/>
            <a:ext cx="3824382" cy="270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94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597946" y="1200587"/>
            <a:ext cx="10971372" cy="4783525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fontAlgn="base"/>
            <a:r>
              <a:rPr lang="ru-RU" b="1" dirty="0"/>
              <a:t>2024 год: Доработка технологии, сбор обратной связи, испытания.</a:t>
            </a:r>
          </a:p>
          <a:p>
            <a:pPr fontAlgn="base"/>
            <a:endParaRPr lang="ru-RU" b="1" dirty="0"/>
          </a:p>
          <a:p>
            <a:pPr fontAlgn="base"/>
            <a:r>
              <a:rPr lang="ru-RU" b="1" dirty="0" smtClean="0"/>
              <a:t>2024 год: Получение патента на разработку.</a:t>
            </a:r>
          </a:p>
          <a:p>
            <a:pPr fontAlgn="base"/>
            <a:endParaRPr lang="ru-RU" b="1" dirty="0"/>
          </a:p>
          <a:p>
            <a:pPr fontAlgn="base"/>
            <a:r>
              <a:rPr lang="ru-RU" b="1" dirty="0" smtClean="0"/>
              <a:t>2025 год: Внедрение разработки на предприятие ПАО «Северсталь»</a:t>
            </a:r>
          </a:p>
        </p:txBody>
      </p:sp>
      <p:pic>
        <p:nvPicPr>
          <p:cNvPr id="5122" name="Picture 2" descr="Как создать план развития «70-20-10» для ваших сотруднико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832" y="3674963"/>
            <a:ext cx="5826205" cy="291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80641F43-38AD-4107-A391-3FDFD8BFA235}"/>
              </a:ext>
            </a:extLst>
          </p:cNvPr>
          <p:cNvSpPr txBox="1">
            <a:spLocks/>
          </p:cNvSpPr>
          <p:nvPr/>
        </p:nvSpPr>
        <p:spPr>
          <a:xfrm>
            <a:off x="542285" y="1435261"/>
            <a:ext cx="10861583" cy="3541853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2100" dirty="0" err="1" smtClean="0"/>
              <a:t>Трекер</a:t>
            </a:r>
            <a:r>
              <a:rPr lang="ru-RU" sz="2100" dirty="0" smtClean="0"/>
              <a:t>: Табунова Юлия Викторовна</a:t>
            </a:r>
          </a:p>
          <a:p>
            <a:pPr marL="0" indent="0"/>
            <a:endParaRPr lang="ru-RU" sz="2100" dirty="0"/>
          </a:p>
          <a:p>
            <a:pPr marL="0" indent="0"/>
            <a:r>
              <a:rPr lang="ru-RU" sz="2100" dirty="0" smtClean="0"/>
              <a:t>Участники команды: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 err="1" smtClean="0"/>
              <a:t>Вопиловский</a:t>
            </a:r>
            <a:r>
              <a:rPr lang="ru-RU" sz="2100" dirty="0" smtClean="0"/>
              <a:t> Андрей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 smtClean="0"/>
              <a:t>Житков </a:t>
            </a:r>
            <a:r>
              <a:rPr lang="ru-RU" sz="2100" dirty="0"/>
              <a:t>А</a:t>
            </a:r>
            <a:r>
              <a:rPr lang="ru-RU" sz="2100" dirty="0" smtClean="0"/>
              <a:t>ртём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 smtClean="0"/>
              <a:t>Кузнецова Анна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 smtClean="0"/>
              <a:t>Ширяева Кристина</a:t>
            </a:r>
          </a:p>
          <a:p>
            <a:pPr marL="0" indent="0"/>
            <a:endParaRPr lang="ru-RU" sz="2100" dirty="0" smtClean="0"/>
          </a:p>
        </p:txBody>
      </p:sp>
      <p:pic>
        <p:nvPicPr>
          <p:cNvPr id="6146" name="Picture 2" descr="Работа в команде и концепция успеха команды | Бесплатно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50" y="2259836"/>
            <a:ext cx="596265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2b9d9955-93fb-4bd4-bcdb-8e7ddc259c20"/>
    <ds:schemaRef ds:uri="4c612441-9502-4d03-96ef-459065c861a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2b9d9955-93fb-4bd4-bcdb-8e7ddc259c20"/>
    <ds:schemaRef ds:uri="4c612441-9502-4d03-96ef-459065c861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176</Words>
  <Application>Microsoft Office PowerPoint</Application>
  <PresentationFormat>Произвольный</PresentationFormat>
  <Paragraphs>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Презентация</vt:lpstr>
      <vt:lpstr>Разработка материала тепловой изоляции для обмазывания повреждения футеровки котла</vt:lpstr>
      <vt:lpstr>Актуальность проекта и проблема клиента</vt:lpstr>
      <vt:lpstr>Решение</vt:lpstr>
      <vt:lpstr>Целевая аудитория</vt:lpstr>
      <vt:lpstr>Бизнес-модель и рынок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Yulia Semenova</cp:lastModifiedBy>
  <cp:revision>32</cp:revision>
  <dcterms:created xsi:type="dcterms:W3CDTF">2022-04-04T12:37:27Z</dcterms:created>
  <dcterms:modified xsi:type="dcterms:W3CDTF">2023-12-03T17:17:12Z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