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700" r:id="rId2"/>
    <p:sldMasterId id="2147483713" r:id="rId3"/>
  </p:sldMasterIdLst>
  <p:sldIdLst>
    <p:sldId id="256" r:id="rId4"/>
    <p:sldId id="263" r:id="rId5"/>
    <p:sldId id="285" r:id="rId6"/>
    <p:sldId id="286" r:id="rId7"/>
    <p:sldId id="287" r:id="rId8"/>
    <p:sldId id="303" r:id="rId9"/>
    <p:sldId id="288" r:id="rId10"/>
    <p:sldId id="301" r:id="rId11"/>
    <p:sldId id="302" r:id="rId12"/>
    <p:sldId id="298" r:id="rId13"/>
    <p:sldId id="304" r:id="rId14"/>
    <p:sldId id="307" r:id="rId15"/>
    <p:sldId id="305" r:id="rId16"/>
    <p:sldId id="289" r:id="rId17"/>
    <p:sldId id="290" r:id="rId18"/>
    <p:sldId id="291" r:id="rId19"/>
    <p:sldId id="292" r:id="rId20"/>
    <p:sldId id="299" r:id="rId21"/>
    <p:sldId id="306" r:id="rId22"/>
    <p:sldId id="293" r:id="rId23"/>
    <p:sldId id="294" r:id="rId24"/>
    <p:sldId id="295" r:id="rId25"/>
    <p:sldId id="300" r:id="rId26"/>
    <p:sldId id="297" r:id="rId27"/>
    <p:sldId id="264" r:id="rId28"/>
  </p:sldIdLst>
  <p:sldSz cx="10080625" cy="5670550"/>
  <p:notesSz cx="7559675" cy="106918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86">
          <p15:clr>
            <a:srgbClr val="A4A3A4"/>
          </p15:clr>
        </p15:guide>
        <p15:guide id="2" pos="317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90" y="840"/>
      </p:cViewPr>
      <p:guideLst>
        <p:guide orient="horz" pos="1786"/>
        <p:guide pos="317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862" b="0" i="0" u="none" strike="noStrike" kern="1200" spc="0" baseline="0">
                <a:solidFill>
                  <a:schemeClr val="tx1">
                    <a:lumMod val="65000"/>
                    <a:lumOff val="35000"/>
                  </a:schemeClr>
                </a:solidFill>
                <a:latin typeface="+mn-lt"/>
                <a:ea typeface="+mn-ea"/>
                <a:cs typeface="+mn-cs"/>
              </a:defRPr>
            </a:pPr>
            <a:r>
              <a:rPr lang="ru-RU" sz="1600" dirty="0"/>
              <a:t>Почему сейчас Вы не имеете подработку?</a:t>
            </a:r>
            <a:endParaRPr lang="ru-RU" dirty="0"/>
          </a:p>
        </c:rich>
      </c:tx>
      <c:layout>
        <c:manualLayout>
          <c:xMode val="edge"/>
          <c:yMode val="edge"/>
          <c:x val="9.9738146378797231E-4"/>
          <c:y val="8.2997314023931984E-2"/>
        </c:manualLayout>
      </c:layout>
      <c:overlay val="0"/>
      <c:spPr>
        <a:noFill/>
        <a:ln>
          <a:noFill/>
        </a:ln>
        <a:effectLst/>
      </c:spPr>
      <c:txPr>
        <a:bodyPr rot="0" spcFirstLastPara="1" vertOverflow="ellipsis" vert="horz" wrap="square" anchor="ctr" anchorCtr="1"/>
        <a:lstStyle/>
        <a:p>
          <a:pPr algn="l">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Лист1!$B$1</c:f>
              <c:strCache>
                <c:ptCount val="1"/>
                <c:pt idx="0">
                  <c:v> Почему сейчас Вы не имеете подработку?</c:v>
                </c:pt>
              </c:strCache>
            </c:strRef>
          </c:tx>
          <c:spPr>
            <a:solidFill>
              <a:schemeClr val="accent1"/>
            </a:solidFill>
            <a:ln>
              <a:noFill/>
            </a:ln>
            <a:effectLst/>
            <a:sp3d/>
          </c:spPr>
          <c:invertIfNegative val="0"/>
          <c:dLbls>
            <c:dLbl>
              <c:idx val="0"/>
              <c:tx>
                <c:rich>
                  <a:bodyPr/>
                  <a:lstStyle/>
                  <a:p>
                    <a:r>
                      <a:rPr lang="en-US"/>
                      <a:t>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23B1-4559-9597-4E46BFFE7BC8}"/>
                </c:ext>
              </c:extLst>
            </c:dLbl>
            <c:dLbl>
              <c:idx val="1"/>
              <c:tx>
                <c:rich>
                  <a:bodyPr/>
                  <a:lstStyle/>
                  <a:p>
                    <a:r>
                      <a:rPr lang="en-US"/>
                      <a:t>16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23B1-4559-9597-4E46BFFE7BC8}"/>
                </c:ext>
              </c:extLst>
            </c:dLbl>
            <c:dLbl>
              <c:idx val="2"/>
              <c:tx>
                <c:rich>
                  <a:bodyPr/>
                  <a:lstStyle/>
                  <a:p>
                    <a:r>
                      <a:rPr lang="en-US"/>
                      <a:t>27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23B1-4559-9597-4E46BFFE7BC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Иная причина</c:v>
                </c:pt>
                <c:pt idx="1">
                  <c:v>Не знаю, чем хочу и могу заниматься</c:v>
                </c:pt>
                <c:pt idx="2">
                  <c:v>Нахожусь в постоянном поиске привлекательных условий</c:v>
                </c:pt>
                <c:pt idx="3">
                  <c:v>Погружен в учебу и не имею времени</c:v>
                </c:pt>
                <c:pt idx="4">
                  <c:v>Не нуждаюсь в доп денежных средствах</c:v>
                </c:pt>
              </c:strCache>
            </c:strRef>
          </c:cat>
          <c:val>
            <c:numRef>
              <c:f>Лист1!$B$2:$B$6</c:f>
              <c:numCache>
                <c:formatCode>General</c:formatCode>
                <c:ptCount val="5"/>
                <c:pt idx="0">
                  <c:v>6</c:v>
                </c:pt>
                <c:pt idx="1">
                  <c:v>18</c:v>
                </c:pt>
                <c:pt idx="2">
                  <c:v>30</c:v>
                </c:pt>
                <c:pt idx="3">
                  <c:v>24</c:v>
                </c:pt>
                <c:pt idx="4">
                  <c:v>3</c:v>
                </c:pt>
              </c:numCache>
            </c:numRef>
          </c:val>
          <c:extLst>
            <c:ext xmlns:c16="http://schemas.microsoft.com/office/drawing/2014/chart" uri="{C3380CC4-5D6E-409C-BE32-E72D297353CC}">
              <c16:uniqueId val="{00000000-23B1-4559-9597-4E46BFFE7BC8}"/>
            </c:ext>
          </c:extLst>
        </c:ser>
        <c:dLbls>
          <c:showLegendKey val="0"/>
          <c:showVal val="1"/>
          <c:showCatName val="0"/>
          <c:showSerName val="0"/>
          <c:showPercent val="0"/>
          <c:showBubbleSize val="0"/>
        </c:dLbls>
        <c:gapWidth val="150"/>
        <c:shape val="box"/>
        <c:axId val="537369624"/>
        <c:axId val="537366384"/>
        <c:axId val="0"/>
      </c:bar3DChart>
      <c:catAx>
        <c:axId val="53736962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537366384"/>
        <c:crosses val="autoZero"/>
        <c:auto val="1"/>
        <c:lblAlgn val="ctr"/>
        <c:lblOffset val="100"/>
        <c:noMultiLvlLbl val="0"/>
      </c:catAx>
      <c:valAx>
        <c:axId val="5373663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5373696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600" dirty="0"/>
              <a:t>Что мешает Вам начать репетиторскую деятельность?</a:t>
            </a:r>
          </a:p>
        </c:rich>
      </c:tx>
      <c:layout>
        <c:manualLayout>
          <c:xMode val="edge"/>
          <c:yMode val="edge"/>
          <c:x val="5.3528007457958216E-4"/>
          <c:y val="2.0134760206103844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Лист1!$B$1</c:f>
              <c:strCache>
                <c:ptCount val="1"/>
                <c:pt idx="0">
                  <c:v>Что мешает Вам начать репетиторскую деятельность?</c:v>
                </c:pt>
              </c:strCache>
            </c:strRef>
          </c:tx>
          <c:spPr>
            <a:solidFill>
              <a:schemeClr val="accent3">
                <a:lumMod val="60000"/>
                <a:lumOff val="40000"/>
              </a:schemeClr>
            </a:solidFill>
            <a:ln>
              <a:noFill/>
            </a:ln>
            <a:effectLst/>
            <a:sp3d/>
          </c:spPr>
          <c:invertIfNegative val="0"/>
          <c:dLbls>
            <c:dLbl>
              <c:idx val="0"/>
              <c:tx>
                <c:rich>
                  <a:bodyPr/>
                  <a:lstStyle/>
                  <a:p>
                    <a:r>
                      <a:rPr lang="en-US"/>
                      <a:t>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8C18-4A06-A0F3-E0953D0C22B6}"/>
                </c:ext>
              </c:extLst>
            </c:dLbl>
            <c:dLbl>
              <c:idx val="1"/>
              <c:tx>
                <c:rich>
                  <a:bodyPr/>
                  <a:lstStyle/>
                  <a:p>
                    <a:r>
                      <a:rPr lang="en-US"/>
                      <a:t>5</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8C18-4A06-A0F3-E0953D0C22B6}"/>
                </c:ext>
              </c:extLst>
            </c:dLbl>
            <c:dLbl>
              <c:idx val="2"/>
              <c:tx>
                <c:rich>
                  <a:bodyPr/>
                  <a:lstStyle/>
                  <a:p>
                    <a:r>
                      <a:rPr lang="en-US" dirty="0"/>
                      <a:t>24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8C18-4A06-A0F3-E0953D0C22B6}"/>
                </c:ext>
              </c:extLst>
            </c:dLbl>
            <c:dLbl>
              <c:idx val="3"/>
              <c:tx>
                <c:rich>
                  <a:bodyPr/>
                  <a:lstStyle/>
                  <a:p>
                    <a:r>
                      <a:rPr lang="en-US" dirty="0"/>
                      <a:t>32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8C18-4A06-A0F3-E0953D0C22B6}"/>
                </c:ext>
              </c:extLst>
            </c:dLbl>
            <c:dLbl>
              <c:idx val="4"/>
              <c:tx>
                <c:rich>
                  <a:bodyPr/>
                  <a:lstStyle/>
                  <a:p>
                    <a:r>
                      <a:rPr lang="en-US"/>
                      <a:t>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8C18-4A06-A0F3-E0953D0C22B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Иная причина</c:v>
                </c:pt>
                <c:pt idx="1">
                  <c:v>Не интересуюсь этим</c:v>
                </c:pt>
                <c:pt idx="2">
                  <c:v>Непонимание того, как реализоваться в этой сфере</c:v>
                </c:pt>
                <c:pt idx="3">
                  <c:v>Отсутствие возможностей (времени, связей) для нахождения клиентов</c:v>
                </c:pt>
                <c:pt idx="4">
                  <c:v>Недостаток знаний</c:v>
                </c:pt>
              </c:strCache>
            </c:strRef>
          </c:cat>
          <c:val>
            <c:numRef>
              <c:f>Лист1!$B$2:$B$6</c:f>
              <c:numCache>
                <c:formatCode>General</c:formatCode>
                <c:ptCount val="5"/>
                <c:pt idx="0">
                  <c:v>3</c:v>
                </c:pt>
                <c:pt idx="1">
                  <c:v>3</c:v>
                </c:pt>
                <c:pt idx="2">
                  <c:v>18</c:v>
                </c:pt>
                <c:pt idx="3">
                  <c:v>27</c:v>
                </c:pt>
                <c:pt idx="4">
                  <c:v>3</c:v>
                </c:pt>
              </c:numCache>
            </c:numRef>
          </c:val>
          <c:extLst>
            <c:ext xmlns:c16="http://schemas.microsoft.com/office/drawing/2014/chart" uri="{C3380CC4-5D6E-409C-BE32-E72D297353CC}">
              <c16:uniqueId val="{00000000-8C18-4A06-A0F3-E0953D0C22B6}"/>
            </c:ext>
          </c:extLst>
        </c:ser>
        <c:dLbls>
          <c:showLegendKey val="0"/>
          <c:showVal val="0"/>
          <c:showCatName val="0"/>
          <c:showSerName val="0"/>
          <c:showPercent val="0"/>
          <c:showBubbleSize val="0"/>
        </c:dLbls>
        <c:gapWidth val="150"/>
        <c:shape val="box"/>
        <c:axId val="146117072"/>
        <c:axId val="146117432"/>
        <c:axId val="0"/>
      </c:bar3DChart>
      <c:catAx>
        <c:axId val="14611707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ru-RU"/>
          </a:p>
        </c:txPr>
        <c:crossAx val="146117432"/>
        <c:crosses val="autoZero"/>
        <c:auto val="1"/>
        <c:lblAlgn val="ctr"/>
        <c:lblOffset val="100"/>
        <c:noMultiLvlLbl val="0"/>
      </c:catAx>
      <c:valAx>
        <c:axId val="1461174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1461170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F0A6D8-BB8C-4DB9-80ED-C5CAC13E8BF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RU"/>
        </a:p>
      </dgm:t>
    </dgm:pt>
    <dgm:pt modelId="{600410C8-F20D-44BF-A432-CBD9FADC9F3C}">
      <dgm:prSet phldrT="[Текст]" custT="1"/>
      <dgm:spPr/>
      <dgm:t>
        <a:bodyPr/>
        <a:lstStyle/>
        <a:p>
          <a:r>
            <a:rPr lang="ru-RU" sz="3600" dirty="0"/>
            <a:t>Студенты</a:t>
          </a:r>
        </a:p>
      </dgm:t>
    </dgm:pt>
    <dgm:pt modelId="{F5E9AE91-78B9-47A9-8896-65522934AAEA}" type="parTrans" cxnId="{0CB2815A-E7D2-4AEE-A4A0-255F8670FE23}">
      <dgm:prSet/>
      <dgm:spPr/>
      <dgm:t>
        <a:bodyPr/>
        <a:lstStyle/>
        <a:p>
          <a:endParaRPr lang="ru-RU"/>
        </a:p>
      </dgm:t>
    </dgm:pt>
    <dgm:pt modelId="{7B27E8F6-EA14-4EF4-A23B-B829EDE32659}" type="sibTrans" cxnId="{0CB2815A-E7D2-4AEE-A4A0-255F8670FE23}">
      <dgm:prSet/>
      <dgm:spPr/>
      <dgm:t>
        <a:bodyPr/>
        <a:lstStyle/>
        <a:p>
          <a:endParaRPr lang="ru-RU"/>
        </a:p>
      </dgm:t>
    </dgm:pt>
    <dgm:pt modelId="{C77E7628-CD72-4728-9DB1-78E3E15C7C57}">
      <dgm:prSet phldrT="[Текст]" custT="1"/>
      <dgm:spPr/>
      <dgm:t>
        <a:bodyPr/>
        <a:lstStyle/>
        <a:p>
          <a:r>
            <a:rPr lang="ru-RU" sz="1800" dirty="0"/>
            <a:t>Многие студенты, желающие самореализоваться и подыскать себе удобный и регулярный способ заработка, обращаются к репетиторству.</a:t>
          </a:r>
        </a:p>
      </dgm:t>
    </dgm:pt>
    <dgm:pt modelId="{4DDA0305-8055-495E-B38A-E73854F99429}" type="parTrans" cxnId="{6FD24538-B596-4F51-B3EF-F3CFBE4F5408}">
      <dgm:prSet/>
      <dgm:spPr/>
      <dgm:t>
        <a:bodyPr/>
        <a:lstStyle/>
        <a:p>
          <a:endParaRPr lang="ru-RU"/>
        </a:p>
      </dgm:t>
    </dgm:pt>
    <dgm:pt modelId="{6875FDAA-3B05-417F-8BB1-FA9218CC936D}" type="sibTrans" cxnId="{6FD24538-B596-4F51-B3EF-F3CFBE4F5408}">
      <dgm:prSet/>
      <dgm:spPr/>
      <dgm:t>
        <a:bodyPr/>
        <a:lstStyle/>
        <a:p>
          <a:endParaRPr lang="ru-RU"/>
        </a:p>
      </dgm:t>
    </dgm:pt>
    <dgm:pt modelId="{6D9161AD-0AA9-4094-966D-FFE16B33D58D}">
      <dgm:prSet phldrT="[Текст]" custT="1"/>
      <dgm:spPr/>
      <dgm:t>
        <a:bodyPr/>
        <a:lstStyle/>
        <a:p>
          <a:r>
            <a:rPr lang="ru-RU" sz="3600" dirty="0"/>
            <a:t>Школьники</a:t>
          </a:r>
        </a:p>
      </dgm:t>
    </dgm:pt>
    <dgm:pt modelId="{247A7FE9-A7AD-4828-87DD-479C74972C16}" type="parTrans" cxnId="{B36E95D1-34E4-4B2B-9352-CC127CD2F70C}">
      <dgm:prSet/>
      <dgm:spPr/>
      <dgm:t>
        <a:bodyPr/>
        <a:lstStyle/>
        <a:p>
          <a:endParaRPr lang="ru-RU"/>
        </a:p>
      </dgm:t>
    </dgm:pt>
    <dgm:pt modelId="{B4C71A4E-991A-4881-A044-8BB8985BF702}" type="sibTrans" cxnId="{B36E95D1-34E4-4B2B-9352-CC127CD2F70C}">
      <dgm:prSet/>
      <dgm:spPr/>
      <dgm:t>
        <a:bodyPr/>
        <a:lstStyle/>
        <a:p>
          <a:endParaRPr lang="ru-RU"/>
        </a:p>
      </dgm:t>
    </dgm:pt>
    <dgm:pt modelId="{7A398327-98F3-4249-9630-D03B6D5BC69E}">
      <dgm:prSet phldrT="[Текст]" custT="1"/>
      <dgm:spPr/>
      <dgm:t>
        <a:bodyPr/>
        <a:lstStyle/>
        <a:p>
          <a:r>
            <a:rPr lang="ru-RU" sz="1800" b="1" dirty="0"/>
            <a:t>Где найти не просто репетитора, а товарища, который еще недавно был в такой же ситуации и отлично понимает тебя</a:t>
          </a:r>
          <a:r>
            <a:rPr lang="en-US" sz="1800" b="1" dirty="0"/>
            <a:t>?</a:t>
          </a:r>
          <a:endParaRPr lang="ru-RU" sz="1800" b="1" dirty="0"/>
        </a:p>
      </dgm:t>
    </dgm:pt>
    <dgm:pt modelId="{7C81D259-4390-48D5-800F-7AF667AA8BC9}" type="parTrans" cxnId="{59E36801-D626-427E-8C65-B025B3563A4C}">
      <dgm:prSet/>
      <dgm:spPr/>
      <dgm:t>
        <a:bodyPr/>
        <a:lstStyle/>
        <a:p>
          <a:endParaRPr lang="ru-RU"/>
        </a:p>
      </dgm:t>
    </dgm:pt>
    <dgm:pt modelId="{20DFD3C5-C70B-4C33-A1D5-2D7EF6DD94A8}" type="sibTrans" cxnId="{59E36801-D626-427E-8C65-B025B3563A4C}">
      <dgm:prSet/>
      <dgm:spPr/>
      <dgm:t>
        <a:bodyPr/>
        <a:lstStyle/>
        <a:p>
          <a:endParaRPr lang="ru-RU"/>
        </a:p>
      </dgm:t>
    </dgm:pt>
    <dgm:pt modelId="{2DD61931-B0A0-400D-918C-20F5368BC1E1}">
      <dgm:prSet phldrT="[Текст]" custT="1"/>
      <dgm:spPr/>
      <dgm:t>
        <a:bodyPr/>
        <a:lstStyle/>
        <a:p>
          <a:r>
            <a:rPr lang="ru-RU" sz="3600" dirty="0"/>
            <a:t>Родитель</a:t>
          </a:r>
        </a:p>
      </dgm:t>
    </dgm:pt>
    <dgm:pt modelId="{D9E46A2B-BD70-428D-ABA2-EDC0A0011CA5}" type="parTrans" cxnId="{318E77B0-90D2-433C-8C2F-5D031658FCAB}">
      <dgm:prSet/>
      <dgm:spPr/>
      <dgm:t>
        <a:bodyPr/>
        <a:lstStyle/>
        <a:p>
          <a:endParaRPr lang="ru-RU"/>
        </a:p>
      </dgm:t>
    </dgm:pt>
    <dgm:pt modelId="{D9F8D643-3F21-449A-B808-3A39BDAF8DC1}" type="sibTrans" cxnId="{318E77B0-90D2-433C-8C2F-5D031658FCAB}">
      <dgm:prSet/>
      <dgm:spPr/>
      <dgm:t>
        <a:bodyPr/>
        <a:lstStyle/>
        <a:p>
          <a:endParaRPr lang="ru-RU"/>
        </a:p>
      </dgm:t>
    </dgm:pt>
    <dgm:pt modelId="{AF4255F7-546A-4A96-8110-042C0219D9CE}">
      <dgm:prSet phldrT="[Текст]" custT="1"/>
      <dgm:spPr/>
      <dgm:t>
        <a:bodyPr/>
        <a:lstStyle/>
        <a:p>
          <a:r>
            <a:rPr lang="ru-RU" sz="1800" b="1" dirty="0"/>
            <a:t>Где найти хорошего репетитора для своего ребенка по разумной цене</a:t>
          </a:r>
          <a:r>
            <a:rPr lang="en-US" sz="1800" b="1" dirty="0"/>
            <a:t>?</a:t>
          </a:r>
          <a:endParaRPr lang="ru-RU" sz="1800" b="1" dirty="0"/>
        </a:p>
      </dgm:t>
    </dgm:pt>
    <dgm:pt modelId="{81A296E5-A7F6-4305-9A1B-3B38CADA3342}" type="parTrans" cxnId="{11EF384A-580D-4D99-B322-69C6F0C115CB}">
      <dgm:prSet/>
      <dgm:spPr/>
      <dgm:t>
        <a:bodyPr/>
        <a:lstStyle/>
        <a:p>
          <a:endParaRPr lang="ru-RU"/>
        </a:p>
      </dgm:t>
    </dgm:pt>
    <dgm:pt modelId="{A7B3BCF5-3BB7-405D-A51C-5FBF630BD86A}" type="sibTrans" cxnId="{11EF384A-580D-4D99-B322-69C6F0C115CB}">
      <dgm:prSet/>
      <dgm:spPr/>
      <dgm:t>
        <a:bodyPr/>
        <a:lstStyle/>
        <a:p>
          <a:endParaRPr lang="ru-RU"/>
        </a:p>
      </dgm:t>
    </dgm:pt>
    <dgm:pt modelId="{AA1EB228-F678-466D-A989-E7C2105EA100}">
      <dgm:prSet custT="1"/>
      <dgm:spPr/>
      <dgm:t>
        <a:bodyPr/>
        <a:lstStyle/>
        <a:p>
          <a:r>
            <a:rPr lang="ru-RU" sz="1800" b="1" dirty="0"/>
            <a:t>Однако где найти клиентов, когда ты только в начале пути?</a:t>
          </a:r>
        </a:p>
      </dgm:t>
    </dgm:pt>
    <dgm:pt modelId="{161DBD92-B321-49AE-B115-844CABCD7F31}" type="parTrans" cxnId="{A50C87BB-0C60-4089-8DBA-6E562CB1DCB2}">
      <dgm:prSet/>
      <dgm:spPr/>
      <dgm:t>
        <a:bodyPr/>
        <a:lstStyle/>
        <a:p>
          <a:endParaRPr lang="ru-RU"/>
        </a:p>
      </dgm:t>
    </dgm:pt>
    <dgm:pt modelId="{243A222A-DFA1-4A36-9C1A-8894A0C8FC8B}" type="sibTrans" cxnId="{A50C87BB-0C60-4089-8DBA-6E562CB1DCB2}">
      <dgm:prSet/>
      <dgm:spPr/>
      <dgm:t>
        <a:bodyPr/>
        <a:lstStyle/>
        <a:p>
          <a:endParaRPr lang="ru-RU"/>
        </a:p>
      </dgm:t>
    </dgm:pt>
    <dgm:pt modelId="{65A930B7-18AB-4BA2-BF36-9404EC42BE4A}" type="pres">
      <dgm:prSet presAssocID="{B0F0A6D8-BB8C-4DB9-80ED-C5CAC13E8BFA}" presName="Name0" presStyleCnt="0">
        <dgm:presLayoutVars>
          <dgm:dir/>
          <dgm:animLvl val="lvl"/>
          <dgm:resizeHandles val="exact"/>
        </dgm:presLayoutVars>
      </dgm:prSet>
      <dgm:spPr/>
    </dgm:pt>
    <dgm:pt modelId="{7A904E49-55B2-44A0-86C3-4B1F6276E4DC}" type="pres">
      <dgm:prSet presAssocID="{600410C8-F20D-44BF-A432-CBD9FADC9F3C}" presName="linNode" presStyleCnt="0"/>
      <dgm:spPr/>
    </dgm:pt>
    <dgm:pt modelId="{6F21A4D1-6AD9-4A06-861A-2DFC938C30E5}" type="pres">
      <dgm:prSet presAssocID="{600410C8-F20D-44BF-A432-CBD9FADC9F3C}" presName="parentText" presStyleLbl="node1" presStyleIdx="0" presStyleCnt="3" custScaleX="93293" custScaleY="82554">
        <dgm:presLayoutVars>
          <dgm:chMax val="1"/>
          <dgm:bulletEnabled val="1"/>
        </dgm:presLayoutVars>
      </dgm:prSet>
      <dgm:spPr/>
    </dgm:pt>
    <dgm:pt modelId="{3BC70456-030A-40BE-860A-812AABCF75C9}" type="pres">
      <dgm:prSet presAssocID="{600410C8-F20D-44BF-A432-CBD9FADC9F3C}" presName="descendantText" presStyleLbl="alignAccFollowNode1" presStyleIdx="0" presStyleCnt="3">
        <dgm:presLayoutVars>
          <dgm:bulletEnabled val="1"/>
        </dgm:presLayoutVars>
      </dgm:prSet>
      <dgm:spPr/>
    </dgm:pt>
    <dgm:pt modelId="{836EFC0F-2640-43FE-A7A7-2C852D9E63CB}" type="pres">
      <dgm:prSet presAssocID="{7B27E8F6-EA14-4EF4-A23B-B829EDE32659}" presName="sp" presStyleCnt="0"/>
      <dgm:spPr/>
    </dgm:pt>
    <dgm:pt modelId="{22D05731-B809-4D66-BFAD-0B328865CA7D}" type="pres">
      <dgm:prSet presAssocID="{6D9161AD-0AA9-4094-966D-FFE16B33D58D}" presName="linNode" presStyleCnt="0"/>
      <dgm:spPr/>
    </dgm:pt>
    <dgm:pt modelId="{8E9998AC-4351-40AC-AA42-928B858BB92B}" type="pres">
      <dgm:prSet presAssocID="{6D9161AD-0AA9-4094-966D-FFE16B33D58D}" presName="parentText" presStyleLbl="node1" presStyleIdx="1" presStyleCnt="3" custScaleX="92147" custScaleY="74249">
        <dgm:presLayoutVars>
          <dgm:chMax val="1"/>
          <dgm:bulletEnabled val="1"/>
        </dgm:presLayoutVars>
      </dgm:prSet>
      <dgm:spPr/>
    </dgm:pt>
    <dgm:pt modelId="{D249FF9F-CDEE-4D72-A1F8-36CB32979636}" type="pres">
      <dgm:prSet presAssocID="{6D9161AD-0AA9-4094-966D-FFE16B33D58D}" presName="descendantText" presStyleLbl="alignAccFollowNode1" presStyleIdx="1" presStyleCnt="3">
        <dgm:presLayoutVars>
          <dgm:bulletEnabled val="1"/>
        </dgm:presLayoutVars>
      </dgm:prSet>
      <dgm:spPr/>
    </dgm:pt>
    <dgm:pt modelId="{64443C50-5F8D-4F98-A5C4-8AC540A3BB79}" type="pres">
      <dgm:prSet presAssocID="{B4C71A4E-991A-4881-A044-8BB8985BF702}" presName="sp" presStyleCnt="0"/>
      <dgm:spPr/>
    </dgm:pt>
    <dgm:pt modelId="{2499456F-3BFE-45BC-95F0-2CFB81689C8A}" type="pres">
      <dgm:prSet presAssocID="{2DD61931-B0A0-400D-918C-20F5368BC1E1}" presName="linNode" presStyleCnt="0"/>
      <dgm:spPr/>
    </dgm:pt>
    <dgm:pt modelId="{2074DFE1-C8E1-4583-B860-AB4157F9FBA9}" type="pres">
      <dgm:prSet presAssocID="{2DD61931-B0A0-400D-918C-20F5368BC1E1}" presName="parentText" presStyleLbl="node1" presStyleIdx="2" presStyleCnt="3" custScaleX="92147" custScaleY="85040">
        <dgm:presLayoutVars>
          <dgm:chMax val="1"/>
          <dgm:bulletEnabled val="1"/>
        </dgm:presLayoutVars>
      </dgm:prSet>
      <dgm:spPr/>
    </dgm:pt>
    <dgm:pt modelId="{B8272470-C3B0-47A6-BDD0-46A680846452}" type="pres">
      <dgm:prSet presAssocID="{2DD61931-B0A0-400D-918C-20F5368BC1E1}" presName="descendantText" presStyleLbl="alignAccFollowNode1" presStyleIdx="2" presStyleCnt="3">
        <dgm:presLayoutVars>
          <dgm:bulletEnabled val="1"/>
        </dgm:presLayoutVars>
      </dgm:prSet>
      <dgm:spPr/>
    </dgm:pt>
  </dgm:ptLst>
  <dgm:cxnLst>
    <dgm:cxn modelId="{59E36801-D626-427E-8C65-B025B3563A4C}" srcId="{6D9161AD-0AA9-4094-966D-FFE16B33D58D}" destId="{7A398327-98F3-4249-9630-D03B6D5BC69E}" srcOrd="0" destOrd="0" parTransId="{7C81D259-4390-48D5-800F-7AF667AA8BC9}" sibTransId="{20DFD3C5-C70B-4C33-A1D5-2D7EF6DD94A8}"/>
    <dgm:cxn modelId="{B19CB827-F21D-4DAE-B54D-C04FE366C6A5}" type="presOf" srcId="{7A398327-98F3-4249-9630-D03B6D5BC69E}" destId="{D249FF9F-CDEE-4D72-A1F8-36CB32979636}" srcOrd="0" destOrd="0" presId="urn:microsoft.com/office/officeart/2005/8/layout/vList5"/>
    <dgm:cxn modelId="{C2919329-5A9B-47E0-82B3-4FA11C68F2AF}" type="presOf" srcId="{B0F0A6D8-BB8C-4DB9-80ED-C5CAC13E8BFA}" destId="{65A930B7-18AB-4BA2-BF36-9404EC42BE4A}" srcOrd="0" destOrd="0" presId="urn:microsoft.com/office/officeart/2005/8/layout/vList5"/>
    <dgm:cxn modelId="{6FD24538-B596-4F51-B3EF-F3CFBE4F5408}" srcId="{600410C8-F20D-44BF-A432-CBD9FADC9F3C}" destId="{C77E7628-CD72-4728-9DB1-78E3E15C7C57}" srcOrd="0" destOrd="0" parTransId="{4DDA0305-8055-495E-B38A-E73854F99429}" sibTransId="{6875FDAA-3B05-417F-8BB1-FA9218CC936D}"/>
    <dgm:cxn modelId="{668EB43F-1BBE-4F3C-99C2-495DB007E133}" type="presOf" srcId="{AF4255F7-546A-4A96-8110-042C0219D9CE}" destId="{B8272470-C3B0-47A6-BDD0-46A680846452}" srcOrd="0" destOrd="0" presId="urn:microsoft.com/office/officeart/2005/8/layout/vList5"/>
    <dgm:cxn modelId="{2636F648-1545-45E6-92E5-D90BB3378C5D}" type="presOf" srcId="{600410C8-F20D-44BF-A432-CBD9FADC9F3C}" destId="{6F21A4D1-6AD9-4A06-861A-2DFC938C30E5}" srcOrd="0" destOrd="0" presId="urn:microsoft.com/office/officeart/2005/8/layout/vList5"/>
    <dgm:cxn modelId="{B7E45C49-5BF3-4DD8-8591-118544FB7984}" type="presOf" srcId="{C77E7628-CD72-4728-9DB1-78E3E15C7C57}" destId="{3BC70456-030A-40BE-860A-812AABCF75C9}" srcOrd="0" destOrd="0" presId="urn:microsoft.com/office/officeart/2005/8/layout/vList5"/>
    <dgm:cxn modelId="{11EF384A-580D-4D99-B322-69C6F0C115CB}" srcId="{2DD61931-B0A0-400D-918C-20F5368BC1E1}" destId="{AF4255F7-546A-4A96-8110-042C0219D9CE}" srcOrd="0" destOrd="0" parTransId="{81A296E5-A7F6-4305-9A1B-3B38CADA3342}" sibTransId="{A7B3BCF5-3BB7-405D-A51C-5FBF630BD86A}"/>
    <dgm:cxn modelId="{0CB2815A-E7D2-4AEE-A4A0-255F8670FE23}" srcId="{B0F0A6D8-BB8C-4DB9-80ED-C5CAC13E8BFA}" destId="{600410C8-F20D-44BF-A432-CBD9FADC9F3C}" srcOrd="0" destOrd="0" parTransId="{F5E9AE91-78B9-47A9-8896-65522934AAEA}" sibTransId="{7B27E8F6-EA14-4EF4-A23B-B829EDE32659}"/>
    <dgm:cxn modelId="{673551A2-F6B4-43DB-9FDD-58BF0C1D6674}" type="presOf" srcId="{6D9161AD-0AA9-4094-966D-FFE16B33D58D}" destId="{8E9998AC-4351-40AC-AA42-928B858BB92B}" srcOrd="0" destOrd="0" presId="urn:microsoft.com/office/officeart/2005/8/layout/vList5"/>
    <dgm:cxn modelId="{318E77B0-90D2-433C-8C2F-5D031658FCAB}" srcId="{B0F0A6D8-BB8C-4DB9-80ED-C5CAC13E8BFA}" destId="{2DD61931-B0A0-400D-918C-20F5368BC1E1}" srcOrd="2" destOrd="0" parTransId="{D9E46A2B-BD70-428D-ABA2-EDC0A0011CA5}" sibTransId="{D9F8D643-3F21-449A-B808-3A39BDAF8DC1}"/>
    <dgm:cxn modelId="{A50C87BB-0C60-4089-8DBA-6E562CB1DCB2}" srcId="{600410C8-F20D-44BF-A432-CBD9FADC9F3C}" destId="{AA1EB228-F678-466D-A989-E7C2105EA100}" srcOrd="1" destOrd="0" parTransId="{161DBD92-B321-49AE-B115-844CABCD7F31}" sibTransId="{243A222A-DFA1-4A36-9C1A-8894A0C8FC8B}"/>
    <dgm:cxn modelId="{EE919FC6-C3A2-412B-9C57-A1F0B26ED510}" type="presOf" srcId="{2DD61931-B0A0-400D-918C-20F5368BC1E1}" destId="{2074DFE1-C8E1-4583-B860-AB4157F9FBA9}" srcOrd="0" destOrd="0" presId="urn:microsoft.com/office/officeart/2005/8/layout/vList5"/>
    <dgm:cxn modelId="{CEA0EAC9-B91E-4893-B7F4-2D5DC29E0453}" type="presOf" srcId="{AA1EB228-F678-466D-A989-E7C2105EA100}" destId="{3BC70456-030A-40BE-860A-812AABCF75C9}" srcOrd="0" destOrd="1" presId="urn:microsoft.com/office/officeart/2005/8/layout/vList5"/>
    <dgm:cxn modelId="{B36E95D1-34E4-4B2B-9352-CC127CD2F70C}" srcId="{B0F0A6D8-BB8C-4DB9-80ED-C5CAC13E8BFA}" destId="{6D9161AD-0AA9-4094-966D-FFE16B33D58D}" srcOrd="1" destOrd="0" parTransId="{247A7FE9-A7AD-4828-87DD-479C74972C16}" sibTransId="{B4C71A4E-991A-4881-A044-8BB8985BF702}"/>
    <dgm:cxn modelId="{844812C9-5E53-449B-A993-7879CD5B69FA}" type="presParOf" srcId="{65A930B7-18AB-4BA2-BF36-9404EC42BE4A}" destId="{7A904E49-55B2-44A0-86C3-4B1F6276E4DC}" srcOrd="0" destOrd="0" presId="urn:microsoft.com/office/officeart/2005/8/layout/vList5"/>
    <dgm:cxn modelId="{DD146BFB-D6F5-402C-B444-5F03410538D8}" type="presParOf" srcId="{7A904E49-55B2-44A0-86C3-4B1F6276E4DC}" destId="{6F21A4D1-6AD9-4A06-861A-2DFC938C30E5}" srcOrd="0" destOrd="0" presId="urn:microsoft.com/office/officeart/2005/8/layout/vList5"/>
    <dgm:cxn modelId="{2D14D2A0-7A06-40A1-AFAC-465042C56F44}" type="presParOf" srcId="{7A904E49-55B2-44A0-86C3-4B1F6276E4DC}" destId="{3BC70456-030A-40BE-860A-812AABCF75C9}" srcOrd="1" destOrd="0" presId="urn:microsoft.com/office/officeart/2005/8/layout/vList5"/>
    <dgm:cxn modelId="{F81C416A-289A-4815-8DA0-8235601ED797}" type="presParOf" srcId="{65A930B7-18AB-4BA2-BF36-9404EC42BE4A}" destId="{836EFC0F-2640-43FE-A7A7-2C852D9E63CB}" srcOrd="1" destOrd="0" presId="urn:microsoft.com/office/officeart/2005/8/layout/vList5"/>
    <dgm:cxn modelId="{B730ACA8-6B02-4EF3-BA7A-341E55119FDF}" type="presParOf" srcId="{65A930B7-18AB-4BA2-BF36-9404EC42BE4A}" destId="{22D05731-B809-4D66-BFAD-0B328865CA7D}" srcOrd="2" destOrd="0" presId="urn:microsoft.com/office/officeart/2005/8/layout/vList5"/>
    <dgm:cxn modelId="{41449A4C-6B93-4E38-88C7-6DD4C50DAEC9}" type="presParOf" srcId="{22D05731-B809-4D66-BFAD-0B328865CA7D}" destId="{8E9998AC-4351-40AC-AA42-928B858BB92B}" srcOrd="0" destOrd="0" presId="urn:microsoft.com/office/officeart/2005/8/layout/vList5"/>
    <dgm:cxn modelId="{92EA649C-B3F0-47FC-A22F-E47B6F9259D5}" type="presParOf" srcId="{22D05731-B809-4D66-BFAD-0B328865CA7D}" destId="{D249FF9F-CDEE-4D72-A1F8-36CB32979636}" srcOrd="1" destOrd="0" presId="urn:microsoft.com/office/officeart/2005/8/layout/vList5"/>
    <dgm:cxn modelId="{130DE6E3-070F-47C8-A9A6-0AA37F7D63F8}" type="presParOf" srcId="{65A930B7-18AB-4BA2-BF36-9404EC42BE4A}" destId="{64443C50-5F8D-4F98-A5C4-8AC540A3BB79}" srcOrd="3" destOrd="0" presId="urn:microsoft.com/office/officeart/2005/8/layout/vList5"/>
    <dgm:cxn modelId="{6355C6C0-FF0E-400E-8FA3-848C8C57AE52}" type="presParOf" srcId="{65A930B7-18AB-4BA2-BF36-9404EC42BE4A}" destId="{2499456F-3BFE-45BC-95F0-2CFB81689C8A}" srcOrd="4" destOrd="0" presId="urn:microsoft.com/office/officeart/2005/8/layout/vList5"/>
    <dgm:cxn modelId="{6E7DE9AB-23A2-4A7F-8479-75DB24A9EDFB}" type="presParOf" srcId="{2499456F-3BFE-45BC-95F0-2CFB81689C8A}" destId="{2074DFE1-C8E1-4583-B860-AB4157F9FBA9}" srcOrd="0" destOrd="0" presId="urn:microsoft.com/office/officeart/2005/8/layout/vList5"/>
    <dgm:cxn modelId="{55BCE739-8FFC-4719-9FC1-B86519E7DEBC}" type="presParOf" srcId="{2499456F-3BFE-45BC-95F0-2CFB81689C8A}" destId="{B8272470-C3B0-47A6-BDD0-46A680846452}"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DCDBE27-13B2-481C-A4CA-3EE2EB8C0A11}"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ru-RU"/>
        </a:p>
      </dgm:t>
    </dgm:pt>
    <dgm:pt modelId="{B689ED91-B25F-4856-9890-C648F5E16FF5}">
      <dgm:prSet phldrT="[Текст]"/>
      <dgm:spPr/>
      <dgm:t>
        <a:bodyPr/>
        <a:lstStyle/>
        <a:p>
          <a:r>
            <a:rPr lang="ru-RU" dirty="0"/>
            <a:t>Конкурентные продукты</a:t>
          </a:r>
          <a:r>
            <a:rPr lang="en-US" dirty="0"/>
            <a:t>/</a:t>
          </a:r>
          <a:r>
            <a:rPr lang="ru-RU" dirty="0"/>
            <a:t>услуги</a:t>
          </a:r>
        </a:p>
      </dgm:t>
    </dgm:pt>
    <dgm:pt modelId="{196CF786-ACA8-414A-BE20-85F52CE6DBBB}" type="parTrans" cxnId="{DE276DCC-08A4-4DD7-8A61-5D8472FA3C08}">
      <dgm:prSet/>
      <dgm:spPr/>
      <dgm:t>
        <a:bodyPr/>
        <a:lstStyle/>
        <a:p>
          <a:endParaRPr lang="ru-RU"/>
        </a:p>
      </dgm:t>
    </dgm:pt>
    <dgm:pt modelId="{E3CCA0F3-AC5E-414C-9968-AEC9017FDFA5}" type="sibTrans" cxnId="{DE276DCC-08A4-4DD7-8A61-5D8472FA3C08}">
      <dgm:prSet/>
      <dgm:spPr/>
      <dgm:t>
        <a:bodyPr/>
        <a:lstStyle/>
        <a:p>
          <a:endParaRPr lang="ru-RU"/>
        </a:p>
      </dgm:t>
    </dgm:pt>
    <dgm:pt modelId="{48F724BD-D5B6-4004-B6A5-B4BA4B2720AB}">
      <dgm:prSet phldrT="[Текст]"/>
      <dgm:spPr/>
      <dgm:t>
        <a:bodyPr/>
        <a:lstStyle/>
        <a:p>
          <a:r>
            <a:rPr lang="ru-RU" dirty="0"/>
            <a:t>Онлайн-занятия на платформах</a:t>
          </a:r>
        </a:p>
      </dgm:t>
    </dgm:pt>
    <dgm:pt modelId="{3FB5B635-7B15-48BC-B473-3811BDD5A016}" type="parTrans" cxnId="{21C11069-4F9C-4DA2-BF68-2BFD9BDDFBFE}">
      <dgm:prSet/>
      <dgm:spPr/>
      <dgm:t>
        <a:bodyPr/>
        <a:lstStyle/>
        <a:p>
          <a:endParaRPr lang="ru-RU"/>
        </a:p>
      </dgm:t>
    </dgm:pt>
    <dgm:pt modelId="{D72173AF-27AE-41C1-97CF-C6273DDA519F}" type="sibTrans" cxnId="{21C11069-4F9C-4DA2-BF68-2BFD9BDDFBFE}">
      <dgm:prSet/>
      <dgm:spPr/>
      <dgm:t>
        <a:bodyPr/>
        <a:lstStyle/>
        <a:p>
          <a:endParaRPr lang="ru-RU"/>
        </a:p>
      </dgm:t>
    </dgm:pt>
    <dgm:pt modelId="{8F4A0814-2AAD-49FA-B038-152EE714DCC7}">
      <dgm:prSet phldrT="[Текст]"/>
      <dgm:spPr/>
      <dgm:t>
        <a:bodyPr/>
        <a:lstStyle/>
        <a:p>
          <a:r>
            <a:rPr lang="ru-RU" dirty="0"/>
            <a:t>Массовые онлайн- курсы подготовки к ЕГЭ, ОГЭ и др.</a:t>
          </a:r>
        </a:p>
      </dgm:t>
    </dgm:pt>
    <dgm:pt modelId="{FB80FB94-3314-4637-B8E1-ADA3A6AFA1FB}" type="parTrans" cxnId="{8E5D576A-F11C-473E-AB61-7AEAF4D056EC}">
      <dgm:prSet/>
      <dgm:spPr/>
      <dgm:t>
        <a:bodyPr/>
        <a:lstStyle/>
        <a:p>
          <a:endParaRPr lang="ru-RU"/>
        </a:p>
      </dgm:t>
    </dgm:pt>
    <dgm:pt modelId="{FCBE9B36-E348-4780-9F9E-E7E534877D89}" type="sibTrans" cxnId="{8E5D576A-F11C-473E-AB61-7AEAF4D056EC}">
      <dgm:prSet/>
      <dgm:spPr/>
      <dgm:t>
        <a:bodyPr/>
        <a:lstStyle/>
        <a:p>
          <a:endParaRPr lang="ru-RU"/>
        </a:p>
      </dgm:t>
    </dgm:pt>
    <dgm:pt modelId="{18293798-A6C2-43CF-A687-09E2D7145C61}">
      <dgm:prSet phldrT="[Текст]"/>
      <dgm:spPr/>
      <dgm:t>
        <a:bodyPr/>
        <a:lstStyle/>
        <a:p>
          <a:r>
            <a:rPr lang="ru-RU" dirty="0"/>
            <a:t>Фирмы конкуренты</a:t>
          </a:r>
        </a:p>
        <a:p>
          <a:r>
            <a:rPr lang="ru-RU" dirty="0"/>
            <a:t>(Лидеры рынка)</a:t>
          </a:r>
        </a:p>
      </dgm:t>
    </dgm:pt>
    <dgm:pt modelId="{E06DE5FF-BE1A-43A5-B4A5-6CB2ACB58218}" type="parTrans" cxnId="{8628C983-82AE-4AA6-9640-FFE8DE28590E}">
      <dgm:prSet/>
      <dgm:spPr/>
      <dgm:t>
        <a:bodyPr/>
        <a:lstStyle/>
        <a:p>
          <a:endParaRPr lang="ru-RU"/>
        </a:p>
      </dgm:t>
    </dgm:pt>
    <dgm:pt modelId="{A3702A4F-66D0-4295-B34C-C6D670E7A483}" type="sibTrans" cxnId="{8628C983-82AE-4AA6-9640-FFE8DE28590E}">
      <dgm:prSet/>
      <dgm:spPr/>
      <dgm:t>
        <a:bodyPr/>
        <a:lstStyle/>
        <a:p>
          <a:endParaRPr lang="ru-RU"/>
        </a:p>
      </dgm:t>
    </dgm:pt>
    <dgm:pt modelId="{4B73BDAA-A915-4C36-BE9C-ACE213F5181B}">
      <dgm:prSet phldrT="[Текст]"/>
      <dgm:spPr/>
      <dgm:t>
        <a:bodyPr/>
        <a:lstStyle/>
        <a:p>
          <a:r>
            <a:rPr lang="ru-RU" dirty="0" err="1"/>
            <a:t>Учи.ру</a:t>
          </a:r>
          <a:r>
            <a:rPr lang="ru-RU" dirty="0"/>
            <a:t> 3,3 млрд</a:t>
          </a:r>
          <a:r>
            <a:rPr lang="en-US" dirty="0"/>
            <a:t>/</a:t>
          </a:r>
          <a:r>
            <a:rPr lang="ru-RU" dirty="0"/>
            <a:t>год</a:t>
          </a:r>
        </a:p>
      </dgm:t>
    </dgm:pt>
    <dgm:pt modelId="{B8CAFC25-C50E-4B90-A0A6-06DBEE68EBA4}" type="parTrans" cxnId="{89FD56FA-A10F-46A9-B132-C0178937D781}">
      <dgm:prSet/>
      <dgm:spPr/>
      <dgm:t>
        <a:bodyPr/>
        <a:lstStyle/>
        <a:p>
          <a:endParaRPr lang="ru-RU"/>
        </a:p>
      </dgm:t>
    </dgm:pt>
    <dgm:pt modelId="{F3428428-9F53-4516-AF75-E84AA437E674}" type="sibTrans" cxnId="{89FD56FA-A10F-46A9-B132-C0178937D781}">
      <dgm:prSet/>
      <dgm:spPr/>
      <dgm:t>
        <a:bodyPr/>
        <a:lstStyle/>
        <a:p>
          <a:endParaRPr lang="ru-RU"/>
        </a:p>
      </dgm:t>
    </dgm:pt>
    <dgm:pt modelId="{E9082C2C-5947-4EE4-931E-81DBE104B556}">
      <dgm:prSet phldrT="[Текст]"/>
      <dgm:spPr/>
      <dgm:t>
        <a:bodyPr/>
        <a:lstStyle/>
        <a:p>
          <a:r>
            <a:rPr lang="ru-RU" dirty="0" err="1"/>
            <a:t>Умскул</a:t>
          </a:r>
          <a:r>
            <a:rPr lang="en-US" dirty="0"/>
            <a:t> 2,97 </a:t>
          </a:r>
          <a:r>
            <a:rPr lang="ru-RU" dirty="0"/>
            <a:t>млрд/год</a:t>
          </a:r>
        </a:p>
      </dgm:t>
    </dgm:pt>
    <dgm:pt modelId="{BB5A18FA-9E17-45B9-B92D-F840ED851AB0}" type="parTrans" cxnId="{C3F668D3-37FA-4E27-8AF2-9FF72517712C}">
      <dgm:prSet/>
      <dgm:spPr/>
      <dgm:t>
        <a:bodyPr/>
        <a:lstStyle/>
        <a:p>
          <a:endParaRPr lang="ru-RU"/>
        </a:p>
      </dgm:t>
    </dgm:pt>
    <dgm:pt modelId="{4847AA83-799B-4A08-B4C4-F35B1A6CCF14}" type="sibTrans" cxnId="{C3F668D3-37FA-4E27-8AF2-9FF72517712C}">
      <dgm:prSet/>
      <dgm:spPr/>
      <dgm:t>
        <a:bodyPr/>
        <a:lstStyle/>
        <a:p>
          <a:endParaRPr lang="ru-RU"/>
        </a:p>
      </dgm:t>
    </dgm:pt>
    <dgm:pt modelId="{34CCE0DD-97B6-4AA8-808A-8D8692513D54}">
      <dgm:prSet phldrT="[Текст]"/>
      <dgm:spPr/>
      <dgm:t>
        <a:bodyPr/>
        <a:lstStyle/>
        <a:p>
          <a:r>
            <a:rPr lang="ru-RU" dirty="0"/>
            <a:t>Наши особенности</a:t>
          </a:r>
        </a:p>
      </dgm:t>
    </dgm:pt>
    <dgm:pt modelId="{79B42088-B089-4B8C-A1D1-24E7705B8416}" type="parTrans" cxnId="{73313A9F-E8A1-4207-AEBD-9CE8D281246A}">
      <dgm:prSet/>
      <dgm:spPr/>
      <dgm:t>
        <a:bodyPr/>
        <a:lstStyle/>
        <a:p>
          <a:endParaRPr lang="ru-RU"/>
        </a:p>
      </dgm:t>
    </dgm:pt>
    <dgm:pt modelId="{050E339C-05EF-4FDF-9293-C1D512AE7504}" type="sibTrans" cxnId="{73313A9F-E8A1-4207-AEBD-9CE8D281246A}">
      <dgm:prSet/>
      <dgm:spPr/>
      <dgm:t>
        <a:bodyPr/>
        <a:lstStyle/>
        <a:p>
          <a:endParaRPr lang="ru-RU"/>
        </a:p>
      </dgm:t>
    </dgm:pt>
    <dgm:pt modelId="{DA4E9025-2660-44C1-A09E-A9D1BCB7A003}">
      <dgm:prSet phldrT="[Текст]"/>
      <dgm:spPr/>
      <dgm:t>
        <a:bodyPr/>
        <a:lstStyle/>
        <a:p>
          <a:r>
            <a:rPr lang="ru-RU" dirty="0"/>
            <a:t>специализация именно на репетиторах-студентах; реализация потенциала студентов</a:t>
          </a:r>
        </a:p>
      </dgm:t>
    </dgm:pt>
    <dgm:pt modelId="{57044FBD-9CC8-47E8-8DA6-CF782FAE6420}" type="parTrans" cxnId="{EFD9715E-EC73-479C-8242-1BCAF4B20D5F}">
      <dgm:prSet/>
      <dgm:spPr/>
      <dgm:t>
        <a:bodyPr/>
        <a:lstStyle/>
        <a:p>
          <a:endParaRPr lang="ru-RU"/>
        </a:p>
      </dgm:t>
    </dgm:pt>
    <dgm:pt modelId="{90BED578-0994-44B5-9030-45A206F48983}" type="sibTrans" cxnId="{EFD9715E-EC73-479C-8242-1BCAF4B20D5F}">
      <dgm:prSet/>
      <dgm:spPr/>
      <dgm:t>
        <a:bodyPr/>
        <a:lstStyle/>
        <a:p>
          <a:endParaRPr lang="ru-RU"/>
        </a:p>
      </dgm:t>
    </dgm:pt>
    <dgm:pt modelId="{6D0438CD-0AC8-4364-8942-F6FA7B932AF0}">
      <dgm:prSet phldrT="[Текст]"/>
      <dgm:spPr/>
      <dgm:t>
        <a:bodyPr/>
        <a:lstStyle/>
        <a:p>
          <a:r>
            <a:rPr lang="ru-RU" dirty="0" err="1"/>
            <a:t>Фоксфорд</a:t>
          </a:r>
          <a:r>
            <a:rPr lang="ru-RU" dirty="0"/>
            <a:t> 2,86 млрд/год</a:t>
          </a:r>
          <a:r>
            <a:rPr lang="en-US" dirty="0"/>
            <a:t> </a:t>
          </a:r>
          <a:endParaRPr lang="ru-RU" dirty="0"/>
        </a:p>
      </dgm:t>
    </dgm:pt>
    <dgm:pt modelId="{0DC6D363-D76E-4642-9D96-CB542A272E38}" type="parTrans" cxnId="{DE00F990-D7F2-4AE0-8BD7-34A1219A9278}">
      <dgm:prSet/>
      <dgm:spPr/>
      <dgm:t>
        <a:bodyPr/>
        <a:lstStyle/>
        <a:p>
          <a:endParaRPr lang="ru-RU"/>
        </a:p>
      </dgm:t>
    </dgm:pt>
    <dgm:pt modelId="{A72C6BF1-1880-4F4F-B1A3-453CD4D81D3D}" type="sibTrans" cxnId="{DE00F990-D7F2-4AE0-8BD7-34A1219A9278}">
      <dgm:prSet/>
      <dgm:spPr/>
      <dgm:t>
        <a:bodyPr/>
        <a:lstStyle/>
        <a:p>
          <a:endParaRPr lang="ru-RU"/>
        </a:p>
      </dgm:t>
    </dgm:pt>
    <dgm:pt modelId="{3A6CD925-15F4-4CF2-A5FE-ACC66B7E6BAD}" type="pres">
      <dgm:prSet presAssocID="{6DCDBE27-13B2-481C-A4CA-3EE2EB8C0A11}" presName="Name0" presStyleCnt="0">
        <dgm:presLayoutVars>
          <dgm:dir/>
          <dgm:animLvl val="lvl"/>
          <dgm:resizeHandles val="exact"/>
        </dgm:presLayoutVars>
      </dgm:prSet>
      <dgm:spPr/>
    </dgm:pt>
    <dgm:pt modelId="{5568F336-AD73-47FA-AF69-6B2C115A5BAB}" type="pres">
      <dgm:prSet presAssocID="{B689ED91-B25F-4856-9890-C648F5E16FF5}" presName="composite" presStyleCnt="0"/>
      <dgm:spPr/>
    </dgm:pt>
    <dgm:pt modelId="{48F8E265-69C1-4EBC-94AE-AC282EBF41E5}" type="pres">
      <dgm:prSet presAssocID="{B689ED91-B25F-4856-9890-C648F5E16FF5}" presName="parTx" presStyleLbl="alignNode1" presStyleIdx="0" presStyleCnt="3">
        <dgm:presLayoutVars>
          <dgm:chMax val="0"/>
          <dgm:chPref val="0"/>
          <dgm:bulletEnabled val="1"/>
        </dgm:presLayoutVars>
      </dgm:prSet>
      <dgm:spPr/>
    </dgm:pt>
    <dgm:pt modelId="{20794851-9EA0-4351-8822-563D84F303C5}" type="pres">
      <dgm:prSet presAssocID="{B689ED91-B25F-4856-9890-C648F5E16FF5}" presName="desTx" presStyleLbl="alignAccFollowNode1" presStyleIdx="0" presStyleCnt="3">
        <dgm:presLayoutVars>
          <dgm:bulletEnabled val="1"/>
        </dgm:presLayoutVars>
      </dgm:prSet>
      <dgm:spPr/>
    </dgm:pt>
    <dgm:pt modelId="{58008C1F-8145-4CFE-B32F-0D2DC7077B45}" type="pres">
      <dgm:prSet presAssocID="{E3CCA0F3-AC5E-414C-9968-AEC9017FDFA5}" presName="space" presStyleCnt="0"/>
      <dgm:spPr/>
    </dgm:pt>
    <dgm:pt modelId="{5F91BF37-2C56-498C-B829-79B8AEE7342F}" type="pres">
      <dgm:prSet presAssocID="{18293798-A6C2-43CF-A687-09E2D7145C61}" presName="composite" presStyleCnt="0"/>
      <dgm:spPr/>
    </dgm:pt>
    <dgm:pt modelId="{6A113FE2-8408-42D5-81A0-60071C763ABF}" type="pres">
      <dgm:prSet presAssocID="{18293798-A6C2-43CF-A687-09E2D7145C61}" presName="parTx" presStyleLbl="alignNode1" presStyleIdx="1" presStyleCnt="3">
        <dgm:presLayoutVars>
          <dgm:chMax val="0"/>
          <dgm:chPref val="0"/>
          <dgm:bulletEnabled val="1"/>
        </dgm:presLayoutVars>
      </dgm:prSet>
      <dgm:spPr/>
    </dgm:pt>
    <dgm:pt modelId="{FC224898-6455-4A0E-9F74-F2419CCA56C9}" type="pres">
      <dgm:prSet presAssocID="{18293798-A6C2-43CF-A687-09E2D7145C61}" presName="desTx" presStyleLbl="alignAccFollowNode1" presStyleIdx="1" presStyleCnt="3">
        <dgm:presLayoutVars>
          <dgm:bulletEnabled val="1"/>
        </dgm:presLayoutVars>
      </dgm:prSet>
      <dgm:spPr/>
    </dgm:pt>
    <dgm:pt modelId="{1C9F19DD-4B6D-413A-952D-B4B51E760C00}" type="pres">
      <dgm:prSet presAssocID="{A3702A4F-66D0-4295-B34C-C6D670E7A483}" presName="space" presStyleCnt="0"/>
      <dgm:spPr/>
    </dgm:pt>
    <dgm:pt modelId="{FE3D383A-28F0-440C-A05A-4EC8A5EB2BF8}" type="pres">
      <dgm:prSet presAssocID="{34CCE0DD-97B6-4AA8-808A-8D8692513D54}" presName="composite" presStyleCnt="0"/>
      <dgm:spPr/>
    </dgm:pt>
    <dgm:pt modelId="{AEE9B33A-3BD6-4376-A275-E03CFD393384}" type="pres">
      <dgm:prSet presAssocID="{34CCE0DD-97B6-4AA8-808A-8D8692513D54}" presName="parTx" presStyleLbl="alignNode1" presStyleIdx="2" presStyleCnt="3">
        <dgm:presLayoutVars>
          <dgm:chMax val="0"/>
          <dgm:chPref val="0"/>
          <dgm:bulletEnabled val="1"/>
        </dgm:presLayoutVars>
      </dgm:prSet>
      <dgm:spPr/>
    </dgm:pt>
    <dgm:pt modelId="{237E9AA8-0E4D-41CC-B65A-11F53DE16F91}" type="pres">
      <dgm:prSet presAssocID="{34CCE0DD-97B6-4AA8-808A-8D8692513D54}" presName="desTx" presStyleLbl="alignAccFollowNode1" presStyleIdx="2" presStyleCnt="3">
        <dgm:presLayoutVars>
          <dgm:bulletEnabled val="1"/>
        </dgm:presLayoutVars>
      </dgm:prSet>
      <dgm:spPr/>
    </dgm:pt>
  </dgm:ptLst>
  <dgm:cxnLst>
    <dgm:cxn modelId="{5BAFC60E-BF10-4486-BEAA-03C64C3789BF}" type="presOf" srcId="{48F724BD-D5B6-4004-B6A5-B4BA4B2720AB}" destId="{20794851-9EA0-4351-8822-563D84F303C5}" srcOrd="0" destOrd="0" presId="urn:microsoft.com/office/officeart/2005/8/layout/hList1"/>
    <dgm:cxn modelId="{33C1C73C-89CF-4BCD-8414-21BED0941DA1}" type="presOf" srcId="{DA4E9025-2660-44C1-A09E-A9D1BCB7A003}" destId="{237E9AA8-0E4D-41CC-B65A-11F53DE16F91}" srcOrd="0" destOrd="0" presId="urn:microsoft.com/office/officeart/2005/8/layout/hList1"/>
    <dgm:cxn modelId="{C3EEFC5C-9606-4A8E-941B-462006C191C1}" type="presOf" srcId="{B689ED91-B25F-4856-9890-C648F5E16FF5}" destId="{48F8E265-69C1-4EBC-94AE-AC282EBF41E5}" srcOrd="0" destOrd="0" presId="urn:microsoft.com/office/officeart/2005/8/layout/hList1"/>
    <dgm:cxn modelId="{EFD9715E-EC73-479C-8242-1BCAF4B20D5F}" srcId="{34CCE0DD-97B6-4AA8-808A-8D8692513D54}" destId="{DA4E9025-2660-44C1-A09E-A9D1BCB7A003}" srcOrd="0" destOrd="0" parTransId="{57044FBD-9CC8-47E8-8DA6-CF782FAE6420}" sibTransId="{90BED578-0994-44B5-9030-45A206F48983}"/>
    <dgm:cxn modelId="{21C11069-4F9C-4DA2-BF68-2BFD9BDDFBFE}" srcId="{B689ED91-B25F-4856-9890-C648F5E16FF5}" destId="{48F724BD-D5B6-4004-B6A5-B4BA4B2720AB}" srcOrd="0" destOrd="0" parTransId="{3FB5B635-7B15-48BC-B473-3811BDD5A016}" sibTransId="{D72173AF-27AE-41C1-97CF-C6273DDA519F}"/>
    <dgm:cxn modelId="{8E5D576A-F11C-473E-AB61-7AEAF4D056EC}" srcId="{B689ED91-B25F-4856-9890-C648F5E16FF5}" destId="{8F4A0814-2AAD-49FA-B038-152EE714DCC7}" srcOrd="1" destOrd="0" parTransId="{FB80FB94-3314-4637-B8E1-ADA3A6AFA1FB}" sibTransId="{FCBE9B36-E348-4780-9F9E-E7E534877D89}"/>
    <dgm:cxn modelId="{8628C983-82AE-4AA6-9640-FFE8DE28590E}" srcId="{6DCDBE27-13B2-481C-A4CA-3EE2EB8C0A11}" destId="{18293798-A6C2-43CF-A687-09E2D7145C61}" srcOrd="1" destOrd="0" parTransId="{E06DE5FF-BE1A-43A5-B4A5-6CB2ACB58218}" sibTransId="{A3702A4F-66D0-4295-B34C-C6D670E7A483}"/>
    <dgm:cxn modelId="{DE00F990-D7F2-4AE0-8BD7-34A1219A9278}" srcId="{18293798-A6C2-43CF-A687-09E2D7145C61}" destId="{6D0438CD-0AC8-4364-8942-F6FA7B932AF0}" srcOrd="2" destOrd="0" parTransId="{0DC6D363-D76E-4642-9D96-CB542A272E38}" sibTransId="{A72C6BF1-1880-4F4F-B1A3-453CD4D81D3D}"/>
    <dgm:cxn modelId="{73313A9F-E8A1-4207-AEBD-9CE8D281246A}" srcId="{6DCDBE27-13B2-481C-A4CA-3EE2EB8C0A11}" destId="{34CCE0DD-97B6-4AA8-808A-8D8692513D54}" srcOrd="2" destOrd="0" parTransId="{79B42088-B089-4B8C-A1D1-24E7705B8416}" sibTransId="{050E339C-05EF-4FDF-9293-C1D512AE7504}"/>
    <dgm:cxn modelId="{979209A5-7725-4489-8CE1-40E26ECC009A}" type="presOf" srcId="{34CCE0DD-97B6-4AA8-808A-8D8692513D54}" destId="{AEE9B33A-3BD6-4376-A275-E03CFD393384}" srcOrd="0" destOrd="0" presId="urn:microsoft.com/office/officeart/2005/8/layout/hList1"/>
    <dgm:cxn modelId="{2B5826CA-5723-43DC-981C-3198BB4A62BC}" type="presOf" srcId="{E9082C2C-5947-4EE4-931E-81DBE104B556}" destId="{FC224898-6455-4A0E-9F74-F2419CCA56C9}" srcOrd="0" destOrd="1" presId="urn:microsoft.com/office/officeart/2005/8/layout/hList1"/>
    <dgm:cxn modelId="{DE276DCC-08A4-4DD7-8A61-5D8472FA3C08}" srcId="{6DCDBE27-13B2-481C-A4CA-3EE2EB8C0A11}" destId="{B689ED91-B25F-4856-9890-C648F5E16FF5}" srcOrd="0" destOrd="0" parTransId="{196CF786-ACA8-414A-BE20-85F52CE6DBBB}" sibTransId="{E3CCA0F3-AC5E-414C-9968-AEC9017FDFA5}"/>
    <dgm:cxn modelId="{77FA9FD2-D7F4-4B3F-8CAA-84284759008D}" type="presOf" srcId="{8F4A0814-2AAD-49FA-B038-152EE714DCC7}" destId="{20794851-9EA0-4351-8822-563D84F303C5}" srcOrd="0" destOrd="1" presId="urn:microsoft.com/office/officeart/2005/8/layout/hList1"/>
    <dgm:cxn modelId="{C3F668D3-37FA-4E27-8AF2-9FF72517712C}" srcId="{18293798-A6C2-43CF-A687-09E2D7145C61}" destId="{E9082C2C-5947-4EE4-931E-81DBE104B556}" srcOrd="1" destOrd="0" parTransId="{BB5A18FA-9E17-45B9-B92D-F840ED851AB0}" sibTransId="{4847AA83-799B-4A08-B4C4-F35B1A6CCF14}"/>
    <dgm:cxn modelId="{907B39D6-3705-4ABD-87CE-5EFB8CBE3580}" type="presOf" srcId="{4B73BDAA-A915-4C36-BE9C-ACE213F5181B}" destId="{FC224898-6455-4A0E-9F74-F2419CCA56C9}" srcOrd="0" destOrd="0" presId="urn:microsoft.com/office/officeart/2005/8/layout/hList1"/>
    <dgm:cxn modelId="{283CBBDF-B484-4544-A12E-B8FD0D41EE6B}" type="presOf" srcId="{18293798-A6C2-43CF-A687-09E2D7145C61}" destId="{6A113FE2-8408-42D5-81A0-60071C763ABF}" srcOrd="0" destOrd="0" presId="urn:microsoft.com/office/officeart/2005/8/layout/hList1"/>
    <dgm:cxn modelId="{98DE5BEF-2658-48FF-98E1-09111886E984}" type="presOf" srcId="{6D0438CD-0AC8-4364-8942-F6FA7B932AF0}" destId="{FC224898-6455-4A0E-9F74-F2419CCA56C9}" srcOrd="0" destOrd="2" presId="urn:microsoft.com/office/officeart/2005/8/layout/hList1"/>
    <dgm:cxn modelId="{C05B92F4-EBEF-4126-9D0A-6A53C65CF7A2}" type="presOf" srcId="{6DCDBE27-13B2-481C-A4CA-3EE2EB8C0A11}" destId="{3A6CD925-15F4-4CF2-A5FE-ACC66B7E6BAD}" srcOrd="0" destOrd="0" presId="urn:microsoft.com/office/officeart/2005/8/layout/hList1"/>
    <dgm:cxn modelId="{89FD56FA-A10F-46A9-B132-C0178937D781}" srcId="{18293798-A6C2-43CF-A687-09E2D7145C61}" destId="{4B73BDAA-A915-4C36-BE9C-ACE213F5181B}" srcOrd="0" destOrd="0" parTransId="{B8CAFC25-C50E-4B90-A0A6-06DBEE68EBA4}" sibTransId="{F3428428-9F53-4516-AF75-E84AA437E674}"/>
    <dgm:cxn modelId="{3C39FAFD-5D3C-496E-A6C6-F2292C40CC72}" type="presParOf" srcId="{3A6CD925-15F4-4CF2-A5FE-ACC66B7E6BAD}" destId="{5568F336-AD73-47FA-AF69-6B2C115A5BAB}" srcOrd="0" destOrd="0" presId="urn:microsoft.com/office/officeart/2005/8/layout/hList1"/>
    <dgm:cxn modelId="{2D7F647A-C07D-4A80-81DC-148558007706}" type="presParOf" srcId="{5568F336-AD73-47FA-AF69-6B2C115A5BAB}" destId="{48F8E265-69C1-4EBC-94AE-AC282EBF41E5}" srcOrd="0" destOrd="0" presId="urn:microsoft.com/office/officeart/2005/8/layout/hList1"/>
    <dgm:cxn modelId="{EA974DD4-0BDE-4066-B5BF-A80849B276E4}" type="presParOf" srcId="{5568F336-AD73-47FA-AF69-6B2C115A5BAB}" destId="{20794851-9EA0-4351-8822-563D84F303C5}" srcOrd="1" destOrd="0" presId="urn:microsoft.com/office/officeart/2005/8/layout/hList1"/>
    <dgm:cxn modelId="{8556DF48-871B-44AE-89A5-C7AA19DCDA3B}" type="presParOf" srcId="{3A6CD925-15F4-4CF2-A5FE-ACC66B7E6BAD}" destId="{58008C1F-8145-4CFE-B32F-0D2DC7077B45}" srcOrd="1" destOrd="0" presId="urn:microsoft.com/office/officeart/2005/8/layout/hList1"/>
    <dgm:cxn modelId="{859BEFE4-3012-4B74-B06A-0F5C976910B6}" type="presParOf" srcId="{3A6CD925-15F4-4CF2-A5FE-ACC66B7E6BAD}" destId="{5F91BF37-2C56-498C-B829-79B8AEE7342F}" srcOrd="2" destOrd="0" presId="urn:microsoft.com/office/officeart/2005/8/layout/hList1"/>
    <dgm:cxn modelId="{E1709C36-76DD-42DD-9EEB-84BCD2EC3026}" type="presParOf" srcId="{5F91BF37-2C56-498C-B829-79B8AEE7342F}" destId="{6A113FE2-8408-42D5-81A0-60071C763ABF}" srcOrd="0" destOrd="0" presId="urn:microsoft.com/office/officeart/2005/8/layout/hList1"/>
    <dgm:cxn modelId="{6A65F93E-2325-4AA1-99CA-37DC8F7969E9}" type="presParOf" srcId="{5F91BF37-2C56-498C-B829-79B8AEE7342F}" destId="{FC224898-6455-4A0E-9F74-F2419CCA56C9}" srcOrd="1" destOrd="0" presId="urn:microsoft.com/office/officeart/2005/8/layout/hList1"/>
    <dgm:cxn modelId="{71AB4CB6-D48B-4B54-84D1-EC1235356EBC}" type="presParOf" srcId="{3A6CD925-15F4-4CF2-A5FE-ACC66B7E6BAD}" destId="{1C9F19DD-4B6D-413A-952D-B4B51E760C00}" srcOrd="3" destOrd="0" presId="urn:microsoft.com/office/officeart/2005/8/layout/hList1"/>
    <dgm:cxn modelId="{31039621-7277-4AAE-BF52-C82C02E369A6}" type="presParOf" srcId="{3A6CD925-15F4-4CF2-A5FE-ACC66B7E6BAD}" destId="{FE3D383A-28F0-440C-A05A-4EC8A5EB2BF8}" srcOrd="4" destOrd="0" presId="urn:microsoft.com/office/officeart/2005/8/layout/hList1"/>
    <dgm:cxn modelId="{8F912CAE-6B58-41F4-B23D-B7B248AE6DE6}" type="presParOf" srcId="{FE3D383A-28F0-440C-A05A-4EC8A5EB2BF8}" destId="{AEE9B33A-3BD6-4376-A275-E03CFD393384}" srcOrd="0" destOrd="0" presId="urn:microsoft.com/office/officeart/2005/8/layout/hList1"/>
    <dgm:cxn modelId="{B4DC63D4-84EE-44A1-A10C-2541B6535948}" type="presParOf" srcId="{FE3D383A-28F0-440C-A05A-4EC8A5EB2BF8}" destId="{237E9AA8-0E4D-41CC-B65A-11F53DE16F9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2F06E44-FCE5-4AA2-A1B3-1957CD2B3B87}"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ru-RU"/>
        </a:p>
      </dgm:t>
    </dgm:pt>
    <dgm:pt modelId="{AAF76A0A-3FC5-43A5-8653-9AF8CE040EC7}">
      <dgm:prSet phldrT="[Текст]" custT="1">
        <dgm:style>
          <a:lnRef idx="2">
            <a:schemeClr val="accent5"/>
          </a:lnRef>
          <a:fillRef idx="1">
            <a:schemeClr val="lt1"/>
          </a:fillRef>
          <a:effectRef idx="0">
            <a:schemeClr val="accent5"/>
          </a:effectRef>
          <a:fontRef idx="minor">
            <a:schemeClr val="dk1"/>
          </a:fontRef>
        </dgm:style>
      </dgm:prSet>
      <dgm:spPr/>
      <dgm:t>
        <a:bodyPr/>
        <a:lstStyle/>
        <a:p>
          <a:r>
            <a:rPr lang="ru-RU" sz="1600" dirty="0"/>
            <a:t>Привлечение клиента</a:t>
          </a:r>
        </a:p>
      </dgm:t>
    </dgm:pt>
    <dgm:pt modelId="{72A6E952-0A79-47E0-92FC-086B9C34819B}" type="parTrans" cxnId="{0DC9C77B-2DBF-4A6C-81C2-AC4F18F229AB}">
      <dgm:prSet/>
      <dgm:spPr/>
      <dgm:t>
        <a:bodyPr/>
        <a:lstStyle/>
        <a:p>
          <a:endParaRPr lang="ru-RU" sz="1600"/>
        </a:p>
      </dgm:t>
    </dgm:pt>
    <dgm:pt modelId="{83513BBF-76F2-49C5-91D3-C4E7CC6EE0DB}" type="sibTrans" cxnId="{0DC9C77B-2DBF-4A6C-81C2-AC4F18F229AB}">
      <dgm:prSet/>
      <dgm:spPr/>
      <dgm:t>
        <a:bodyPr/>
        <a:lstStyle/>
        <a:p>
          <a:endParaRPr lang="ru-RU" sz="1600"/>
        </a:p>
      </dgm:t>
    </dgm:pt>
    <dgm:pt modelId="{4FF54828-6790-48A1-8A7B-A0C4E19E9592}">
      <dgm:prSet phldrT="[Текст]" custT="1">
        <dgm:style>
          <a:lnRef idx="2">
            <a:schemeClr val="accent5"/>
          </a:lnRef>
          <a:fillRef idx="1">
            <a:schemeClr val="lt1"/>
          </a:fillRef>
          <a:effectRef idx="0">
            <a:schemeClr val="accent5"/>
          </a:effectRef>
          <a:fontRef idx="minor">
            <a:schemeClr val="dk1"/>
          </a:fontRef>
        </dgm:style>
      </dgm:prSet>
      <dgm:spPr/>
      <dgm:t>
        <a:bodyPr/>
        <a:lstStyle/>
        <a:p>
          <a:r>
            <a:rPr lang="ru-RU" sz="1600" dirty="0"/>
            <a:t>Поиск подходящего репетитора</a:t>
          </a:r>
        </a:p>
      </dgm:t>
    </dgm:pt>
    <dgm:pt modelId="{A4C2F393-278C-46DC-A327-F2EB38BA528C}" type="parTrans" cxnId="{6E329445-62F8-4750-9C10-650B98555826}">
      <dgm:prSet/>
      <dgm:spPr/>
      <dgm:t>
        <a:bodyPr/>
        <a:lstStyle/>
        <a:p>
          <a:endParaRPr lang="ru-RU" sz="1600"/>
        </a:p>
      </dgm:t>
    </dgm:pt>
    <dgm:pt modelId="{5B99F17A-54C1-4433-BB66-B01755103564}" type="sibTrans" cxnId="{6E329445-62F8-4750-9C10-650B98555826}">
      <dgm:prSet/>
      <dgm:spPr/>
      <dgm:t>
        <a:bodyPr/>
        <a:lstStyle/>
        <a:p>
          <a:endParaRPr lang="ru-RU" sz="1600"/>
        </a:p>
      </dgm:t>
    </dgm:pt>
    <dgm:pt modelId="{84B9E66C-A4C9-4263-812B-89348B7613DA}">
      <dgm:prSet phldrT="[Текст]" custT="1">
        <dgm:style>
          <a:lnRef idx="2">
            <a:schemeClr val="accent5"/>
          </a:lnRef>
          <a:fillRef idx="1">
            <a:schemeClr val="lt1"/>
          </a:fillRef>
          <a:effectRef idx="0">
            <a:schemeClr val="accent5"/>
          </a:effectRef>
          <a:fontRef idx="minor">
            <a:schemeClr val="dk1"/>
          </a:fontRef>
        </dgm:style>
      </dgm:prSet>
      <dgm:spPr/>
      <dgm:t>
        <a:bodyPr/>
        <a:lstStyle/>
        <a:p>
          <a:r>
            <a:rPr lang="ru-RU" sz="1600" dirty="0"/>
            <a:t>Связь с репетитором</a:t>
          </a:r>
        </a:p>
      </dgm:t>
    </dgm:pt>
    <dgm:pt modelId="{E870B177-1F8E-466D-B3DE-4E8C66E0CFD9}" type="parTrans" cxnId="{4DCBB209-43CA-483E-A6FC-452D10644174}">
      <dgm:prSet/>
      <dgm:spPr/>
      <dgm:t>
        <a:bodyPr/>
        <a:lstStyle/>
        <a:p>
          <a:endParaRPr lang="ru-RU" sz="1600"/>
        </a:p>
      </dgm:t>
    </dgm:pt>
    <dgm:pt modelId="{B6AF224C-A520-4304-938D-8F5077F8FC48}" type="sibTrans" cxnId="{4DCBB209-43CA-483E-A6FC-452D10644174}">
      <dgm:prSet/>
      <dgm:spPr/>
      <dgm:t>
        <a:bodyPr/>
        <a:lstStyle/>
        <a:p>
          <a:endParaRPr lang="ru-RU" sz="1600"/>
        </a:p>
      </dgm:t>
    </dgm:pt>
    <dgm:pt modelId="{70EC908D-6A93-4ABE-A18C-6A8A1056E825}">
      <dgm:prSet phldrT="[Текст]" custT="1">
        <dgm:style>
          <a:lnRef idx="2">
            <a:schemeClr val="accent5"/>
          </a:lnRef>
          <a:fillRef idx="1">
            <a:schemeClr val="lt1"/>
          </a:fillRef>
          <a:effectRef idx="0">
            <a:schemeClr val="accent5"/>
          </a:effectRef>
          <a:fontRef idx="minor">
            <a:schemeClr val="dk1"/>
          </a:fontRef>
        </dgm:style>
      </dgm:prSet>
      <dgm:spPr/>
      <dgm:t>
        <a:bodyPr/>
        <a:lstStyle/>
        <a:p>
          <a:r>
            <a:rPr lang="ru-RU" sz="1600" dirty="0"/>
            <a:t>Назначение времени занятия</a:t>
          </a:r>
        </a:p>
      </dgm:t>
    </dgm:pt>
    <dgm:pt modelId="{452AF66F-642B-445C-9C5F-CD8B505CDC66}" type="parTrans" cxnId="{8C519540-7A88-46DF-A448-EB625E79C8D6}">
      <dgm:prSet/>
      <dgm:spPr/>
      <dgm:t>
        <a:bodyPr/>
        <a:lstStyle/>
        <a:p>
          <a:endParaRPr lang="ru-RU" sz="1600"/>
        </a:p>
      </dgm:t>
    </dgm:pt>
    <dgm:pt modelId="{ECFE87A6-A962-42A9-8183-3C5E242A2792}" type="sibTrans" cxnId="{8C519540-7A88-46DF-A448-EB625E79C8D6}">
      <dgm:prSet/>
      <dgm:spPr/>
      <dgm:t>
        <a:bodyPr/>
        <a:lstStyle/>
        <a:p>
          <a:endParaRPr lang="ru-RU" sz="1600"/>
        </a:p>
      </dgm:t>
    </dgm:pt>
    <dgm:pt modelId="{CF26496B-E218-4BC0-B3B6-E8EF0655C5C2}">
      <dgm:prSet phldrT="[Текст]" custT="1">
        <dgm:style>
          <a:lnRef idx="2">
            <a:schemeClr val="accent5"/>
          </a:lnRef>
          <a:fillRef idx="1">
            <a:schemeClr val="lt1"/>
          </a:fillRef>
          <a:effectRef idx="0">
            <a:schemeClr val="accent5"/>
          </a:effectRef>
          <a:fontRef idx="minor">
            <a:schemeClr val="dk1"/>
          </a:fontRef>
        </dgm:style>
      </dgm:prSet>
      <dgm:spPr/>
      <dgm:t>
        <a:bodyPr/>
        <a:lstStyle/>
        <a:p>
          <a:r>
            <a:rPr lang="ru-RU" sz="1600" dirty="0"/>
            <a:t>Работа с отзывами о сайте</a:t>
          </a:r>
        </a:p>
      </dgm:t>
    </dgm:pt>
    <dgm:pt modelId="{08871B67-3D34-4375-8E0B-6D2063E1C847}" type="parTrans" cxnId="{3DA122E7-0DEA-4763-8FAF-4B75DBFCB152}">
      <dgm:prSet/>
      <dgm:spPr/>
      <dgm:t>
        <a:bodyPr/>
        <a:lstStyle/>
        <a:p>
          <a:endParaRPr lang="ru-RU" sz="1600"/>
        </a:p>
      </dgm:t>
    </dgm:pt>
    <dgm:pt modelId="{D7427746-0362-4BE2-9D98-401220B560B6}" type="sibTrans" cxnId="{3DA122E7-0DEA-4763-8FAF-4B75DBFCB152}">
      <dgm:prSet/>
      <dgm:spPr/>
      <dgm:t>
        <a:bodyPr/>
        <a:lstStyle/>
        <a:p>
          <a:endParaRPr lang="ru-RU" sz="1600"/>
        </a:p>
      </dgm:t>
    </dgm:pt>
    <dgm:pt modelId="{AB24CA9B-69A6-4734-B7D8-30C50BA76D3E}">
      <dgm:prSet custT="1">
        <dgm:style>
          <a:lnRef idx="2">
            <a:schemeClr val="accent5"/>
          </a:lnRef>
          <a:fillRef idx="1">
            <a:schemeClr val="lt1"/>
          </a:fillRef>
          <a:effectRef idx="0">
            <a:schemeClr val="accent5"/>
          </a:effectRef>
          <a:fontRef idx="minor">
            <a:schemeClr val="dk1"/>
          </a:fontRef>
        </dgm:style>
      </dgm:prSet>
      <dgm:spPr/>
      <dgm:t>
        <a:bodyPr/>
        <a:lstStyle/>
        <a:p>
          <a:r>
            <a:rPr lang="ru-RU" sz="1600" dirty="0"/>
            <a:t>Оплата лично репетитору</a:t>
          </a:r>
        </a:p>
      </dgm:t>
    </dgm:pt>
    <dgm:pt modelId="{E8580F2B-1985-4A6F-A408-39049A414F30}" type="parTrans" cxnId="{6B048D23-27FF-4976-944E-A19F28FFA404}">
      <dgm:prSet/>
      <dgm:spPr/>
      <dgm:t>
        <a:bodyPr/>
        <a:lstStyle/>
        <a:p>
          <a:endParaRPr lang="ru-RU" sz="1600"/>
        </a:p>
      </dgm:t>
    </dgm:pt>
    <dgm:pt modelId="{7CC077B1-D55B-49AD-881A-17CC46EA50F6}" type="sibTrans" cxnId="{6B048D23-27FF-4976-944E-A19F28FFA404}">
      <dgm:prSet/>
      <dgm:spPr/>
      <dgm:t>
        <a:bodyPr/>
        <a:lstStyle/>
        <a:p>
          <a:endParaRPr lang="ru-RU" sz="1600"/>
        </a:p>
      </dgm:t>
    </dgm:pt>
    <dgm:pt modelId="{57432E1E-D45B-4147-8994-73B5A7EA64D4}">
      <dgm:prSet custT="1">
        <dgm:style>
          <a:lnRef idx="2">
            <a:schemeClr val="accent5"/>
          </a:lnRef>
          <a:fillRef idx="1">
            <a:schemeClr val="lt1"/>
          </a:fillRef>
          <a:effectRef idx="0">
            <a:schemeClr val="accent5"/>
          </a:effectRef>
          <a:fontRef idx="minor">
            <a:schemeClr val="dk1"/>
          </a:fontRef>
        </dgm:style>
      </dgm:prSet>
      <dgm:spPr/>
      <dgm:t>
        <a:bodyPr/>
        <a:lstStyle/>
        <a:p>
          <a:r>
            <a:rPr lang="ru-RU" sz="1600" dirty="0"/>
            <a:t>Проведение занятия</a:t>
          </a:r>
        </a:p>
      </dgm:t>
    </dgm:pt>
    <dgm:pt modelId="{06F80404-78CD-427F-A4EF-170045DDE8E2}" type="parTrans" cxnId="{2AC5D146-E544-415B-B1B9-DED60BE7F6FD}">
      <dgm:prSet/>
      <dgm:spPr/>
      <dgm:t>
        <a:bodyPr/>
        <a:lstStyle/>
        <a:p>
          <a:endParaRPr lang="ru-RU" sz="1600"/>
        </a:p>
      </dgm:t>
    </dgm:pt>
    <dgm:pt modelId="{710128E2-298D-4C12-BB93-19E969FFD20E}" type="sibTrans" cxnId="{2AC5D146-E544-415B-B1B9-DED60BE7F6FD}">
      <dgm:prSet/>
      <dgm:spPr/>
      <dgm:t>
        <a:bodyPr/>
        <a:lstStyle/>
        <a:p>
          <a:endParaRPr lang="ru-RU" sz="1600"/>
        </a:p>
      </dgm:t>
    </dgm:pt>
    <dgm:pt modelId="{290B837B-C338-4711-A151-CD90DF0A97EE}" type="pres">
      <dgm:prSet presAssocID="{D2F06E44-FCE5-4AA2-A1B3-1957CD2B3B87}" presName="cycle" presStyleCnt="0">
        <dgm:presLayoutVars>
          <dgm:dir/>
          <dgm:resizeHandles val="exact"/>
        </dgm:presLayoutVars>
      </dgm:prSet>
      <dgm:spPr/>
    </dgm:pt>
    <dgm:pt modelId="{7AE8F0A8-CFFC-4234-8244-75D880AEF61C}" type="pres">
      <dgm:prSet presAssocID="{AAF76A0A-3FC5-43A5-8653-9AF8CE040EC7}" presName="node" presStyleLbl="node1" presStyleIdx="0" presStyleCnt="7" custScaleX="176863" custScaleY="150120">
        <dgm:presLayoutVars>
          <dgm:bulletEnabled val="1"/>
        </dgm:presLayoutVars>
      </dgm:prSet>
      <dgm:spPr/>
    </dgm:pt>
    <dgm:pt modelId="{9E57861C-C30E-422E-ABF9-A273E233DBD8}" type="pres">
      <dgm:prSet presAssocID="{AAF76A0A-3FC5-43A5-8653-9AF8CE040EC7}" presName="spNode" presStyleCnt="0"/>
      <dgm:spPr/>
    </dgm:pt>
    <dgm:pt modelId="{EA1E18AE-2D65-423A-979D-F1C2F525C5BF}" type="pres">
      <dgm:prSet presAssocID="{83513BBF-76F2-49C5-91D3-C4E7CC6EE0DB}" presName="sibTrans" presStyleLbl="sibTrans1D1" presStyleIdx="0" presStyleCnt="7"/>
      <dgm:spPr/>
    </dgm:pt>
    <dgm:pt modelId="{80A19BCA-153C-4FF2-BE85-961E5E4E0B91}" type="pres">
      <dgm:prSet presAssocID="{4FF54828-6790-48A1-8A7B-A0C4E19E9592}" presName="node" presStyleLbl="node1" presStyleIdx="1" presStyleCnt="7" custScaleX="199684" custScaleY="150120" custRadScaleRad="115382" custRadScaleInc="71707">
        <dgm:presLayoutVars>
          <dgm:bulletEnabled val="1"/>
        </dgm:presLayoutVars>
      </dgm:prSet>
      <dgm:spPr/>
    </dgm:pt>
    <dgm:pt modelId="{DB9C2CC7-8C6C-4C9D-88FA-D40D5BF52795}" type="pres">
      <dgm:prSet presAssocID="{4FF54828-6790-48A1-8A7B-A0C4E19E9592}" presName="spNode" presStyleCnt="0"/>
      <dgm:spPr/>
    </dgm:pt>
    <dgm:pt modelId="{F5924ED3-CA99-45FF-8491-2AE4DD0876F3}" type="pres">
      <dgm:prSet presAssocID="{5B99F17A-54C1-4433-BB66-B01755103564}" presName="sibTrans" presStyleLbl="sibTrans1D1" presStyleIdx="1" presStyleCnt="7"/>
      <dgm:spPr/>
    </dgm:pt>
    <dgm:pt modelId="{F0CD1C0F-FD22-45D5-841E-0A78E3317288}" type="pres">
      <dgm:prSet presAssocID="{84B9E66C-A4C9-4263-812B-89348B7613DA}" presName="node" presStyleLbl="node1" presStyleIdx="2" presStyleCnt="7" custScaleX="167537" custScaleY="150120" custRadScaleRad="109803" custRadScaleInc="-22735">
        <dgm:presLayoutVars>
          <dgm:bulletEnabled val="1"/>
        </dgm:presLayoutVars>
      </dgm:prSet>
      <dgm:spPr/>
    </dgm:pt>
    <dgm:pt modelId="{DCADEBF1-D49B-4799-A714-388A1775D725}" type="pres">
      <dgm:prSet presAssocID="{84B9E66C-A4C9-4263-812B-89348B7613DA}" presName="spNode" presStyleCnt="0"/>
      <dgm:spPr/>
    </dgm:pt>
    <dgm:pt modelId="{F8112C86-9131-43B1-82F8-13103F5B17E7}" type="pres">
      <dgm:prSet presAssocID="{B6AF224C-A520-4304-938D-8F5077F8FC48}" presName="sibTrans" presStyleLbl="sibTrans1D1" presStyleIdx="2" presStyleCnt="7"/>
      <dgm:spPr/>
    </dgm:pt>
    <dgm:pt modelId="{88311300-4FC0-429F-86F7-CC1198B0C2E2}" type="pres">
      <dgm:prSet presAssocID="{70EC908D-6A93-4ABE-A18C-6A8A1056E825}" presName="node" presStyleLbl="node1" presStyleIdx="3" presStyleCnt="7" custScaleX="169629" custScaleY="150120" custRadScaleRad="97056" custRadScaleInc="-31907">
        <dgm:presLayoutVars>
          <dgm:bulletEnabled val="1"/>
        </dgm:presLayoutVars>
      </dgm:prSet>
      <dgm:spPr/>
    </dgm:pt>
    <dgm:pt modelId="{63243970-6B12-4B4C-8A99-5FF5C895747B}" type="pres">
      <dgm:prSet presAssocID="{70EC908D-6A93-4ABE-A18C-6A8A1056E825}" presName="spNode" presStyleCnt="0"/>
      <dgm:spPr/>
    </dgm:pt>
    <dgm:pt modelId="{92E5BD4C-108D-4B99-9C62-DB0952B72B57}" type="pres">
      <dgm:prSet presAssocID="{ECFE87A6-A962-42A9-8183-3C5E242A2792}" presName="sibTrans" presStyleLbl="sibTrans1D1" presStyleIdx="3" presStyleCnt="7"/>
      <dgm:spPr/>
    </dgm:pt>
    <dgm:pt modelId="{6644CD62-A015-4A71-ADA1-F43B6D9B4D98}" type="pres">
      <dgm:prSet presAssocID="{AB24CA9B-69A6-4734-B7D8-30C50BA76D3E}" presName="node" presStyleLbl="node1" presStyleIdx="4" presStyleCnt="7" custScaleX="176947" custScaleY="150120" custRadScaleRad="98327" custRadScaleInc="45249">
        <dgm:presLayoutVars>
          <dgm:bulletEnabled val="1"/>
        </dgm:presLayoutVars>
      </dgm:prSet>
      <dgm:spPr/>
    </dgm:pt>
    <dgm:pt modelId="{07173C4C-7A8F-41A7-B832-FFC725E8C749}" type="pres">
      <dgm:prSet presAssocID="{AB24CA9B-69A6-4734-B7D8-30C50BA76D3E}" presName="spNode" presStyleCnt="0"/>
      <dgm:spPr/>
    </dgm:pt>
    <dgm:pt modelId="{86D45C50-D97C-4AFF-B489-E6F8EC8B9661}" type="pres">
      <dgm:prSet presAssocID="{7CC077B1-D55B-49AD-881A-17CC46EA50F6}" presName="sibTrans" presStyleLbl="sibTrans1D1" presStyleIdx="4" presStyleCnt="7"/>
      <dgm:spPr/>
    </dgm:pt>
    <dgm:pt modelId="{0C0ECF5B-F5C0-412C-9200-75999783504F}" type="pres">
      <dgm:prSet presAssocID="{57432E1E-D45B-4147-8994-73B5A7EA64D4}" presName="node" presStyleLbl="node1" presStyleIdx="5" presStyleCnt="7" custScaleX="193027" custScaleY="150120" custRadScaleRad="109096" custRadScaleInc="36199">
        <dgm:presLayoutVars>
          <dgm:bulletEnabled val="1"/>
        </dgm:presLayoutVars>
      </dgm:prSet>
      <dgm:spPr/>
    </dgm:pt>
    <dgm:pt modelId="{13257CB7-DA9B-4B17-998A-32027E63E49D}" type="pres">
      <dgm:prSet presAssocID="{57432E1E-D45B-4147-8994-73B5A7EA64D4}" presName="spNode" presStyleCnt="0"/>
      <dgm:spPr/>
    </dgm:pt>
    <dgm:pt modelId="{32B9B197-1C44-4F66-8E7A-5C3C71074315}" type="pres">
      <dgm:prSet presAssocID="{710128E2-298D-4C12-BB93-19E969FFD20E}" presName="sibTrans" presStyleLbl="sibTrans1D1" presStyleIdx="5" presStyleCnt="7"/>
      <dgm:spPr/>
    </dgm:pt>
    <dgm:pt modelId="{4940C8F2-2329-4B39-83CB-081E43E61C3E}" type="pres">
      <dgm:prSet presAssocID="{CF26496B-E218-4BC0-B3B6-E8EF0655C5C2}" presName="node" presStyleLbl="node1" presStyleIdx="6" presStyleCnt="7" custScaleX="144802" custScaleY="150120" custRadScaleRad="112766" custRadScaleInc="-49189">
        <dgm:presLayoutVars>
          <dgm:bulletEnabled val="1"/>
        </dgm:presLayoutVars>
      </dgm:prSet>
      <dgm:spPr/>
    </dgm:pt>
    <dgm:pt modelId="{AA5EB7F3-D92B-405F-88FA-C7C26A3CEF9B}" type="pres">
      <dgm:prSet presAssocID="{CF26496B-E218-4BC0-B3B6-E8EF0655C5C2}" presName="spNode" presStyleCnt="0"/>
      <dgm:spPr/>
    </dgm:pt>
    <dgm:pt modelId="{5245385E-4171-460E-BAF6-7221351C8F82}" type="pres">
      <dgm:prSet presAssocID="{D7427746-0362-4BE2-9D98-401220B560B6}" presName="sibTrans" presStyleLbl="sibTrans1D1" presStyleIdx="6" presStyleCnt="7"/>
      <dgm:spPr/>
    </dgm:pt>
  </dgm:ptLst>
  <dgm:cxnLst>
    <dgm:cxn modelId="{4DCBB209-43CA-483E-A6FC-452D10644174}" srcId="{D2F06E44-FCE5-4AA2-A1B3-1957CD2B3B87}" destId="{84B9E66C-A4C9-4263-812B-89348B7613DA}" srcOrd="2" destOrd="0" parTransId="{E870B177-1F8E-466D-B3DE-4E8C66E0CFD9}" sibTransId="{B6AF224C-A520-4304-938D-8F5077F8FC48}"/>
    <dgm:cxn modelId="{46F0070D-11F8-4A30-B2AA-5D8D7CFAC04B}" type="presOf" srcId="{ECFE87A6-A962-42A9-8183-3C5E242A2792}" destId="{92E5BD4C-108D-4B99-9C62-DB0952B72B57}" srcOrd="0" destOrd="0" presId="urn:microsoft.com/office/officeart/2005/8/layout/cycle5"/>
    <dgm:cxn modelId="{1A6C8717-5BD6-4583-94F7-14176C1C13FF}" type="presOf" srcId="{AB24CA9B-69A6-4734-B7D8-30C50BA76D3E}" destId="{6644CD62-A015-4A71-ADA1-F43B6D9B4D98}" srcOrd="0" destOrd="0" presId="urn:microsoft.com/office/officeart/2005/8/layout/cycle5"/>
    <dgm:cxn modelId="{8DEB5123-B5A5-4351-9398-42A0CE8BD37B}" type="presOf" srcId="{D7427746-0362-4BE2-9D98-401220B560B6}" destId="{5245385E-4171-460E-BAF6-7221351C8F82}" srcOrd="0" destOrd="0" presId="urn:microsoft.com/office/officeart/2005/8/layout/cycle5"/>
    <dgm:cxn modelId="{6B048D23-27FF-4976-944E-A19F28FFA404}" srcId="{D2F06E44-FCE5-4AA2-A1B3-1957CD2B3B87}" destId="{AB24CA9B-69A6-4734-B7D8-30C50BA76D3E}" srcOrd="4" destOrd="0" parTransId="{E8580F2B-1985-4A6F-A408-39049A414F30}" sibTransId="{7CC077B1-D55B-49AD-881A-17CC46EA50F6}"/>
    <dgm:cxn modelId="{77246838-F3CE-493A-BD0F-21880E19324D}" type="presOf" srcId="{84B9E66C-A4C9-4263-812B-89348B7613DA}" destId="{F0CD1C0F-FD22-45D5-841E-0A78E3317288}" srcOrd="0" destOrd="0" presId="urn:microsoft.com/office/officeart/2005/8/layout/cycle5"/>
    <dgm:cxn modelId="{8C519540-7A88-46DF-A448-EB625E79C8D6}" srcId="{D2F06E44-FCE5-4AA2-A1B3-1957CD2B3B87}" destId="{70EC908D-6A93-4ABE-A18C-6A8A1056E825}" srcOrd="3" destOrd="0" parTransId="{452AF66F-642B-445C-9C5F-CD8B505CDC66}" sibTransId="{ECFE87A6-A962-42A9-8183-3C5E242A2792}"/>
    <dgm:cxn modelId="{6168AE44-8E24-451E-B3F7-0FC054741480}" type="presOf" srcId="{B6AF224C-A520-4304-938D-8F5077F8FC48}" destId="{F8112C86-9131-43B1-82F8-13103F5B17E7}" srcOrd="0" destOrd="0" presId="urn:microsoft.com/office/officeart/2005/8/layout/cycle5"/>
    <dgm:cxn modelId="{6E329445-62F8-4750-9C10-650B98555826}" srcId="{D2F06E44-FCE5-4AA2-A1B3-1957CD2B3B87}" destId="{4FF54828-6790-48A1-8A7B-A0C4E19E9592}" srcOrd="1" destOrd="0" parTransId="{A4C2F393-278C-46DC-A327-F2EB38BA528C}" sibTransId="{5B99F17A-54C1-4433-BB66-B01755103564}"/>
    <dgm:cxn modelId="{2AC5D146-E544-415B-B1B9-DED60BE7F6FD}" srcId="{D2F06E44-FCE5-4AA2-A1B3-1957CD2B3B87}" destId="{57432E1E-D45B-4147-8994-73B5A7EA64D4}" srcOrd="5" destOrd="0" parTransId="{06F80404-78CD-427F-A4EF-170045DDE8E2}" sibTransId="{710128E2-298D-4C12-BB93-19E969FFD20E}"/>
    <dgm:cxn modelId="{DE43BA47-E886-430D-857E-E86CE19D24C0}" type="presOf" srcId="{5B99F17A-54C1-4433-BB66-B01755103564}" destId="{F5924ED3-CA99-45FF-8491-2AE4DD0876F3}" srcOrd="0" destOrd="0" presId="urn:microsoft.com/office/officeart/2005/8/layout/cycle5"/>
    <dgm:cxn modelId="{60840248-23CE-4164-A0A3-060F3AA5B059}" type="presOf" srcId="{7CC077B1-D55B-49AD-881A-17CC46EA50F6}" destId="{86D45C50-D97C-4AFF-B489-E6F8EC8B9661}" srcOrd="0" destOrd="0" presId="urn:microsoft.com/office/officeart/2005/8/layout/cycle5"/>
    <dgm:cxn modelId="{B501814A-0727-4EB4-BA5F-2ABB171E8664}" type="presOf" srcId="{4FF54828-6790-48A1-8A7B-A0C4E19E9592}" destId="{80A19BCA-153C-4FF2-BE85-961E5E4E0B91}" srcOrd="0" destOrd="0" presId="urn:microsoft.com/office/officeart/2005/8/layout/cycle5"/>
    <dgm:cxn modelId="{A3574F4F-61BF-4BDF-B2A0-E64F6101BE6F}" type="presOf" srcId="{83513BBF-76F2-49C5-91D3-C4E7CC6EE0DB}" destId="{EA1E18AE-2D65-423A-979D-F1C2F525C5BF}" srcOrd="0" destOrd="0" presId="urn:microsoft.com/office/officeart/2005/8/layout/cycle5"/>
    <dgm:cxn modelId="{0DC9C77B-2DBF-4A6C-81C2-AC4F18F229AB}" srcId="{D2F06E44-FCE5-4AA2-A1B3-1957CD2B3B87}" destId="{AAF76A0A-3FC5-43A5-8653-9AF8CE040EC7}" srcOrd="0" destOrd="0" parTransId="{72A6E952-0A79-47E0-92FC-086B9C34819B}" sibTransId="{83513BBF-76F2-49C5-91D3-C4E7CC6EE0DB}"/>
    <dgm:cxn modelId="{E8AD4598-4B2C-4879-B076-9962709FB0CF}" type="presOf" srcId="{710128E2-298D-4C12-BB93-19E969FFD20E}" destId="{32B9B197-1C44-4F66-8E7A-5C3C71074315}" srcOrd="0" destOrd="0" presId="urn:microsoft.com/office/officeart/2005/8/layout/cycle5"/>
    <dgm:cxn modelId="{ECDA73A8-5F47-4DD9-9F40-B7899E586ED8}" type="presOf" srcId="{70EC908D-6A93-4ABE-A18C-6A8A1056E825}" destId="{88311300-4FC0-429F-86F7-CC1198B0C2E2}" srcOrd="0" destOrd="0" presId="urn:microsoft.com/office/officeart/2005/8/layout/cycle5"/>
    <dgm:cxn modelId="{F5109BC3-FB3D-490A-BECD-2E929F333C2F}" type="presOf" srcId="{D2F06E44-FCE5-4AA2-A1B3-1957CD2B3B87}" destId="{290B837B-C338-4711-A151-CD90DF0A97EE}" srcOrd="0" destOrd="0" presId="urn:microsoft.com/office/officeart/2005/8/layout/cycle5"/>
    <dgm:cxn modelId="{F7D93EC8-CC55-43AD-9BAD-6E808383DB0F}" type="presOf" srcId="{57432E1E-D45B-4147-8994-73B5A7EA64D4}" destId="{0C0ECF5B-F5C0-412C-9200-75999783504F}" srcOrd="0" destOrd="0" presId="urn:microsoft.com/office/officeart/2005/8/layout/cycle5"/>
    <dgm:cxn modelId="{B36A04C9-B722-4157-BCD7-732DC7BCBA68}" type="presOf" srcId="{CF26496B-E218-4BC0-B3B6-E8EF0655C5C2}" destId="{4940C8F2-2329-4B39-83CB-081E43E61C3E}" srcOrd="0" destOrd="0" presId="urn:microsoft.com/office/officeart/2005/8/layout/cycle5"/>
    <dgm:cxn modelId="{3DA122E7-0DEA-4763-8FAF-4B75DBFCB152}" srcId="{D2F06E44-FCE5-4AA2-A1B3-1957CD2B3B87}" destId="{CF26496B-E218-4BC0-B3B6-E8EF0655C5C2}" srcOrd="6" destOrd="0" parTransId="{08871B67-3D34-4375-8E0B-6D2063E1C847}" sibTransId="{D7427746-0362-4BE2-9D98-401220B560B6}"/>
    <dgm:cxn modelId="{74DB9FE7-829F-4F1D-97AF-2089C16BEE7D}" type="presOf" srcId="{AAF76A0A-3FC5-43A5-8653-9AF8CE040EC7}" destId="{7AE8F0A8-CFFC-4234-8244-75D880AEF61C}" srcOrd="0" destOrd="0" presId="urn:microsoft.com/office/officeart/2005/8/layout/cycle5"/>
    <dgm:cxn modelId="{0AE921C9-D1E6-44B3-9AC2-8C9F89E989DB}" type="presParOf" srcId="{290B837B-C338-4711-A151-CD90DF0A97EE}" destId="{7AE8F0A8-CFFC-4234-8244-75D880AEF61C}" srcOrd="0" destOrd="0" presId="urn:microsoft.com/office/officeart/2005/8/layout/cycle5"/>
    <dgm:cxn modelId="{6A2605B8-5649-4E28-AD43-47660FA51684}" type="presParOf" srcId="{290B837B-C338-4711-A151-CD90DF0A97EE}" destId="{9E57861C-C30E-422E-ABF9-A273E233DBD8}" srcOrd="1" destOrd="0" presId="urn:microsoft.com/office/officeart/2005/8/layout/cycle5"/>
    <dgm:cxn modelId="{49E7B4EB-6500-4B9F-BE60-9D8F015FF69A}" type="presParOf" srcId="{290B837B-C338-4711-A151-CD90DF0A97EE}" destId="{EA1E18AE-2D65-423A-979D-F1C2F525C5BF}" srcOrd="2" destOrd="0" presId="urn:microsoft.com/office/officeart/2005/8/layout/cycle5"/>
    <dgm:cxn modelId="{FC906D20-3EF6-4ECC-8ABC-AF6E848BA4C0}" type="presParOf" srcId="{290B837B-C338-4711-A151-CD90DF0A97EE}" destId="{80A19BCA-153C-4FF2-BE85-961E5E4E0B91}" srcOrd="3" destOrd="0" presId="urn:microsoft.com/office/officeart/2005/8/layout/cycle5"/>
    <dgm:cxn modelId="{1D6B7943-A91F-4147-A797-E66F62AD5FD8}" type="presParOf" srcId="{290B837B-C338-4711-A151-CD90DF0A97EE}" destId="{DB9C2CC7-8C6C-4C9D-88FA-D40D5BF52795}" srcOrd="4" destOrd="0" presId="urn:microsoft.com/office/officeart/2005/8/layout/cycle5"/>
    <dgm:cxn modelId="{D4542C0B-02D3-44E2-9525-8114D7B5F15E}" type="presParOf" srcId="{290B837B-C338-4711-A151-CD90DF0A97EE}" destId="{F5924ED3-CA99-45FF-8491-2AE4DD0876F3}" srcOrd="5" destOrd="0" presId="urn:microsoft.com/office/officeart/2005/8/layout/cycle5"/>
    <dgm:cxn modelId="{C5D278B4-616C-44E3-8B3F-B6FAB477D22F}" type="presParOf" srcId="{290B837B-C338-4711-A151-CD90DF0A97EE}" destId="{F0CD1C0F-FD22-45D5-841E-0A78E3317288}" srcOrd="6" destOrd="0" presId="urn:microsoft.com/office/officeart/2005/8/layout/cycle5"/>
    <dgm:cxn modelId="{303AAC45-A979-4D21-AF58-EFF99A43B7EF}" type="presParOf" srcId="{290B837B-C338-4711-A151-CD90DF0A97EE}" destId="{DCADEBF1-D49B-4799-A714-388A1775D725}" srcOrd="7" destOrd="0" presId="urn:microsoft.com/office/officeart/2005/8/layout/cycle5"/>
    <dgm:cxn modelId="{B4EC58B7-0244-42EB-AB13-0CB0E564864E}" type="presParOf" srcId="{290B837B-C338-4711-A151-CD90DF0A97EE}" destId="{F8112C86-9131-43B1-82F8-13103F5B17E7}" srcOrd="8" destOrd="0" presId="urn:microsoft.com/office/officeart/2005/8/layout/cycle5"/>
    <dgm:cxn modelId="{78DFA126-0900-4F57-972C-0DF91C495709}" type="presParOf" srcId="{290B837B-C338-4711-A151-CD90DF0A97EE}" destId="{88311300-4FC0-429F-86F7-CC1198B0C2E2}" srcOrd="9" destOrd="0" presId="urn:microsoft.com/office/officeart/2005/8/layout/cycle5"/>
    <dgm:cxn modelId="{2AECABA8-9506-414C-BCC5-F135FA00B61E}" type="presParOf" srcId="{290B837B-C338-4711-A151-CD90DF0A97EE}" destId="{63243970-6B12-4B4C-8A99-5FF5C895747B}" srcOrd="10" destOrd="0" presId="urn:microsoft.com/office/officeart/2005/8/layout/cycle5"/>
    <dgm:cxn modelId="{2EBB0789-3A46-4955-BA42-AEB961793A55}" type="presParOf" srcId="{290B837B-C338-4711-A151-CD90DF0A97EE}" destId="{92E5BD4C-108D-4B99-9C62-DB0952B72B57}" srcOrd="11" destOrd="0" presId="urn:microsoft.com/office/officeart/2005/8/layout/cycle5"/>
    <dgm:cxn modelId="{EB8C6893-4865-4AA0-BCF9-A90B9131E8C5}" type="presParOf" srcId="{290B837B-C338-4711-A151-CD90DF0A97EE}" destId="{6644CD62-A015-4A71-ADA1-F43B6D9B4D98}" srcOrd="12" destOrd="0" presId="urn:microsoft.com/office/officeart/2005/8/layout/cycle5"/>
    <dgm:cxn modelId="{DA98B0F7-3368-40E4-9C40-E5ABCF2F2402}" type="presParOf" srcId="{290B837B-C338-4711-A151-CD90DF0A97EE}" destId="{07173C4C-7A8F-41A7-B832-FFC725E8C749}" srcOrd="13" destOrd="0" presId="urn:microsoft.com/office/officeart/2005/8/layout/cycle5"/>
    <dgm:cxn modelId="{629B324B-EB93-4C30-9C22-085715A4313E}" type="presParOf" srcId="{290B837B-C338-4711-A151-CD90DF0A97EE}" destId="{86D45C50-D97C-4AFF-B489-E6F8EC8B9661}" srcOrd="14" destOrd="0" presId="urn:microsoft.com/office/officeart/2005/8/layout/cycle5"/>
    <dgm:cxn modelId="{C80148B4-2692-47E3-991B-4C702BB903C6}" type="presParOf" srcId="{290B837B-C338-4711-A151-CD90DF0A97EE}" destId="{0C0ECF5B-F5C0-412C-9200-75999783504F}" srcOrd="15" destOrd="0" presId="urn:microsoft.com/office/officeart/2005/8/layout/cycle5"/>
    <dgm:cxn modelId="{11383A75-D37C-418C-A2B8-C41FC12B4A86}" type="presParOf" srcId="{290B837B-C338-4711-A151-CD90DF0A97EE}" destId="{13257CB7-DA9B-4B17-998A-32027E63E49D}" srcOrd="16" destOrd="0" presId="urn:microsoft.com/office/officeart/2005/8/layout/cycle5"/>
    <dgm:cxn modelId="{02EED84D-C38F-444F-8782-EA75E8A3FD6B}" type="presParOf" srcId="{290B837B-C338-4711-A151-CD90DF0A97EE}" destId="{32B9B197-1C44-4F66-8E7A-5C3C71074315}" srcOrd="17" destOrd="0" presId="urn:microsoft.com/office/officeart/2005/8/layout/cycle5"/>
    <dgm:cxn modelId="{AAA0FA26-0F9E-4B83-8FE6-1C15698D21B4}" type="presParOf" srcId="{290B837B-C338-4711-A151-CD90DF0A97EE}" destId="{4940C8F2-2329-4B39-83CB-081E43E61C3E}" srcOrd="18" destOrd="0" presId="urn:microsoft.com/office/officeart/2005/8/layout/cycle5"/>
    <dgm:cxn modelId="{A74D2D97-9770-453A-B3F9-A2621AE3C39C}" type="presParOf" srcId="{290B837B-C338-4711-A151-CD90DF0A97EE}" destId="{AA5EB7F3-D92B-405F-88FA-C7C26A3CEF9B}" srcOrd="19" destOrd="0" presId="urn:microsoft.com/office/officeart/2005/8/layout/cycle5"/>
    <dgm:cxn modelId="{272A48B9-7F95-49B3-A5DA-6877ABBF034D}" type="presParOf" srcId="{290B837B-C338-4711-A151-CD90DF0A97EE}" destId="{5245385E-4171-460E-BAF6-7221351C8F82}" srcOrd="20"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D75154D8-382C-4AE8-A248-74D398A18AEB}"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ru-RU"/>
        </a:p>
      </dgm:t>
    </dgm:pt>
    <dgm:pt modelId="{8B716706-E420-4EA4-8BFF-A8B49523BAD5}">
      <dgm:prSet phldrT="[Текст]" custT="1"/>
      <dgm:spPr>
        <a:solidFill>
          <a:srgbClr val="92D050"/>
        </a:solidFill>
      </dgm:spPr>
      <dgm:t>
        <a:bodyPr/>
        <a:lstStyle/>
        <a:p>
          <a:pPr algn="ctr">
            <a:spcAft>
              <a:spcPts val="0"/>
            </a:spcAft>
          </a:pPr>
          <a:r>
            <a:rPr lang="ru-RU" sz="2000" b="1" dirty="0">
              <a:solidFill>
                <a:schemeClr val="tx1"/>
              </a:solidFill>
            </a:rPr>
            <a:t>Товар</a:t>
          </a:r>
        </a:p>
        <a:p>
          <a:pPr algn="l">
            <a:spcAft>
              <a:spcPts val="0"/>
            </a:spcAft>
          </a:pPr>
          <a:r>
            <a:rPr lang="ru-RU" sz="1700" b="1" dirty="0">
              <a:solidFill>
                <a:schemeClr val="tx1"/>
              </a:solidFill>
            </a:rPr>
            <a:t>Свойства: </a:t>
          </a:r>
          <a:r>
            <a:rPr lang="ru-RU" sz="1700" b="0" dirty="0">
              <a:solidFill>
                <a:schemeClr val="tx1"/>
              </a:solidFill>
            </a:rPr>
            <a:t>размещение активной вакансии на сайте на 30 дней;</a:t>
          </a:r>
        </a:p>
        <a:p>
          <a:pPr algn="l">
            <a:spcAft>
              <a:spcPts val="0"/>
            </a:spcAft>
          </a:pPr>
          <a:r>
            <a:rPr lang="ru-RU" sz="1700" b="1" dirty="0">
              <a:solidFill>
                <a:schemeClr val="tx1"/>
              </a:solidFill>
            </a:rPr>
            <a:t>Ассортимент:</a:t>
          </a:r>
          <a:r>
            <a:rPr lang="ru-RU" sz="1700" b="0" dirty="0">
              <a:solidFill>
                <a:schemeClr val="tx1"/>
              </a:solidFill>
            </a:rPr>
            <a:t> единый тариф;</a:t>
          </a:r>
        </a:p>
        <a:p>
          <a:pPr algn="l">
            <a:spcAft>
              <a:spcPts val="0"/>
            </a:spcAft>
          </a:pPr>
          <a:r>
            <a:rPr lang="ru-RU" sz="1700" b="1" dirty="0">
              <a:solidFill>
                <a:schemeClr val="tx1"/>
              </a:solidFill>
            </a:rPr>
            <a:t>Качество:</a:t>
          </a:r>
          <a:r>
            <a:rPr lang="ru-RU" sz="1700" b="0" dirty="0">
              <a:solidFill>
                <a:schemeClr val="tx1"/>
              </a:solidFill>
            </a:rPr>
            <a:t> автоматическое размещение вакансии после регистрации и оплаты;</a:t>
          </a:r>
        </a:p>
        <a:p>
          <a:pPr algn="l">
            <a:spcAft>
              <a:spcPts val="0"/>
            </a:spcAft>
          </a:pPr>
          <a:r>
            <a:rPr lang="ru-RU" sz="1700" b="1" dirty="0">
              <a:solidFill>
                <a:schemeClr val="tx1"/>
              </a:solidFill>
            </a:rPr>
            <a:t>Дизайн:</a:t>
          </a:r>
          <a:r>
            <a:rPr lang="ru-RU" sz="1700" b="0" dirty="0">
              <a:solidFill>
                <a:schemeClr val="tx1"/>
              </a:solidFill>
            </a:rPr>
            <a:t> удобный интерфейс сайта;</a:t>
          </a:r>
        </a:p>
        <a:p>
          <a:pPr algn="l">
            <a:spcAft>
              <a:spcPts val="0"/>
            </a:spcAft>
          </a:pPr>
          <a:r>
            <a:rPr lang="ru-RU" sz="1700" b="1" dirty="0">
              <a:solidFill>
                <a:schemeClr val="tx1"/>
              </a:solidFill>
            </a:rPr>
            <a:t>Сервис:</a:t>
          </a:r>
          <a:r>
            <a:rPr lang="ru-RU" sz="1700" b="0" dirty="0">
              <a:solidFill>
                <a:schemeClr val="tx1"/>
              </a:solidFill>
            </a:rPr>
            <a:t> онлайн-платформа, соцсети;</a:t>
          </a:r>
        </a:p>
      </dgm:t>
    </dgm:pt>
    <dgm:pt modelId="{259E7391-9AFD-4D7B-AA79-A09037A8B380}" type="parTrans" cxnId="{10A5D375-0DD8-419F-BE0A-6A7E8A0981D3}">
      <dgm:prSet/>
      <dgm:spPr/>
      <dgm:t>
        <a:bodyPr/>
        <a:lstStyle/>
        <a:p>
          <a:endParaRPr lang="ru-RU" b="1"/>
        </a:p>
      </dgm:t>
    </dgm:pt>
    <dgm:pt modelId="{A2124A31-9970-45A3-A17C-9A9F26CE2C3E}" type="sibTrans" cxnId="{10A5D375-0DD8-419F-BE0A-6A7E8A0981D3}">
      <dgm:prSet/>
      <dgm:spPr/>
      <dgm:t>
        <a:bodyPr/>
        <a:lstStyle/>
        <a:p>
          <a:endParaRPr lang="ru-RU" b="1"/>
        </a:p>
      </dgm:t>
    </dgm:pt>
    <dgm:pt modelId="{D3C9BBCA-B52E-4C92-B129-24285BD647FC}">
      <dgm:prSet phldrT="[Текст]" custT="1"/>
      <dgm:spPr>
        <a:solidFill>
          <a:srgbClr val="FFFF00"/>
        </a:solidFill>
      </dgm:spPr>
      <dgm:t>
        <a:bodyPr/>
        <a:lstStyle/>
        <a:p>
          <a:pPr algn="ctr">
            <a:lnSpc>
              <a:spcPct val="90000"/>
            </a:lnSpc>
            <a:spcAft>
              <a:spcPts val="0"/>
            </a:spcAft>
          </a:pPr>
          <a:r>
            <a:rPr lang="ru-RU" sz="2000" b="1" dirty="0">
              <a:solidFill>
                <a:schemeClr val="tx1"/>
              </a:solidFill>
            </a:rPr>
            <a:t>Цена</a:t>
          </a:r>
        </a:p>
        <a:p>
          <a:pPr algn="l">
            <a:lnSpc>
              <a:spcPct val="150000"/>
            </a:lnSpc>
            <a:spcAft>
              <a:spcPts val="0"/>
            </a:spcAft>
          </a:pPr>
          <a:r>
            <a:rPr lang="ru-RU" sz="1700" b="1" dirty="0">
              <a:solidFill>
                <a:schemeClr val="tx1"/>
              </a:solidFill>
            </a:rPr>
            <a:t>Цена: </a:t>
          </a:r>
          <a:r>
            <a:rPr lang="ru-RU" sz="1700" b="0" dirty="0">
              <a:solidFill>
                <a:schemeClr val="tx1"/>
              </a:solidFill>
            </a:rPr>
            <a:t>85 руб. </a:t>
          </a:r>
          <a:r>
            <a:rPr lang="en-US" sz="1700" b="0" dirty="0">
              <a:solidFill>
                <a:schemeClr val="tx1"/>
              </a:solidFill>
            </a:rPr>
            <a:t>/</a:t>
          </a:r>
          <a:r>
            <a:rPr lang="ru-RU" sz="1700" b="0" dirty="0">
              <a:solidFill>
                <a:schemeClr val="tx1"/>
              </a:solidFill>
            </a:rPr>
            <a:t> 30 дней;</a:t>
          </a:r>
        </a:p>
        <a:p>
          <a:pPr algn="l">
            <a:lnSpc>
              <a:spcPct val="150000"/>
            </a:lnSpc>
            <a:spcAft>
              <a:spcPts val="0"/>
            </a:spcAft>
          </a:pPr>
          <a:r>
            <a:rPr lang="ru-RU" sz="1700" b="1" dirty="0">
              <a:solidFill>
                <a:schemeClr val="tx1"/>
              </a:solidFill>
            </a:rPr>
            <a:t>Форма оплаты: </a:t>
          </a:r>
          <a:r>
            <a:rPr lang="ru-RU" sz="1700" b="0" dirty="0">
              <a:solidFill>
                <a:schemeClr val="tx1"/>
              </a:solidFill>
            </a:rPr>
            <a:t>электронная;</a:t>
          </a:r>
          <a:endParaRPr lang="en-US" sz="1700" b="0" dirty="0">
            <a:solidFill>
              <a:schemeClr val="tx1"/>
            </a:solidFill>
          </a:endParaRPr>
        </a:p>
        <a:p>
          <a:pPr algn="l">
            <a:lnSpc>
              <a:spcPct val="100000"/>
            </a:lnSpc>
            <a:spcAft>
              <a:spcPts val="0"/>
            </a:spcAft>
          </a:pPr>
          <a:r>
            <a:rPr lang="ru-RU" sz="1700" b="1" dirty="0">
              <a:solidFill>
                <a:schemeClr val="tx1"/>
              </a:solidFill>
            </a:rPr>
            <a:t>Сроки платежа: </a:t>
          </a:r>
          <a:r>
            <a:rPr lang="ru-RU" sz="1700" b="0" dirty="0">
              <a:solidFill>
                <a:schemeClr val="tx1"/>
              </a:solidFill>
            </a:rPr>
            <a:t>оплата 100% при размещении вакансии, по истечению 30 дней;</a:t>
          </a:r>
        </a:p>
        <a:p>
          <a:pPr algn="l">
            <a:lnSpc>
              <a:spcPct val="90000"/>
            </a:lnSpc>
            <a:spcAft>
              <a:spcPts val="0"/>
            </a:spcAft>
          </a:pPr>
          <a:endParaRPr lang="ru-RU" sz="1600" b="0" dirty="0">
            <a:solidFill>
              <a:schemeClr val="tx1"/>
            </a:solidFill>
          </a:endParaRPr>
        </a:p>
        <a:p>
          <a:pPr algn="l">
            <a:lnSpc>
              <a:spcPct val="90000"/>
            </a:lnSpc>
            <a:spcAft>
              <a:spcPts val="0"/>
            </a:spcAft>
          </a:pPr>
          <a:endParaRPr lang="ru-RU" sz="1600" b="0" dirty="0">
            <a:solidFill>
              <a:schemeClr val="tx1"/>
            </a:solidFill>
          </a:endParaRPr>
        </a:p>
      </dgm:t>
    </dgm:pt>
    <dgm:pt modelId="{F41DC2D2-909A-4425-979F-8AA044B26E68}" type="parTrans" cxnId="{EF2F5392-547B-420D-B3F9-85F7FC94C8EC}">
      <dgm:prSet/>
      <dgm:spPr/>
      <dgm:t>
        <a:bodyPr/>
        <a:lstStyle/>
        <a:p>
          <a:endParaRPr lang="ru-RU" b="1"/>
        </a:p>
      </dgm:t>
    </dgm:pt>
    <dgm:pt modelId="{C4126400-D43E-40F1-A499-1E6C5C873622}" type="sibTrans" cxnId="{EF2F5392-547B-420D-B3F9-85F7FC94C8EC}">
      <dgm:prSet/>
      <dgm:spPr/>
      <dgm:t>
        <a:bodyPr/>
        <a:lstStyle/>
        <a:p>
          <a:endParaRPr lang="ru-RU" b="1"/>
        </a:p>
      </dgm:t>
    </dgm:pt>
    <dgm:pt modelId="{273987D4-4A5A-461E-A225-71B0DB05AE3A}">
      <dgm:prSet phldrT="[Текст]" custT="1"/>
      <dgm:spPr>
        <a:solidFill>
          <a:srgbClr val="00B0F0"/>
        </a:solidFill>
      </dgm:spPr>
      <dgm:t>
        <a:bodyPr/>
        <a:lstStyle/>
        <a:p>
          <a:pPr algn="ctr">
            <a:spcAft>
              <a:spcPts val="0"/>
            </a:spcAft>
          </a:pPr>
          <a:r>
            <a:rPr lang="ru-RU" sz="2000" b="1" dirty="0">
              <a:solidFill>
                <a:schemeClr val="bg1"/>
              </a:solidFill>
            </a:rPr>
            <a:t>Место</a:t>
          </a:r>
        </a:p>
        <a:p>
          <a:pPr algn="l">
            <a:spcAft>
              <a:spcPts val="0"/>
            </a:spcAft>
          </a:pPr>
          <a:r>
            <a:rPr lang="ru-RU" sz="1700" b="1" dirty="0">
              <a:solidFill>
                <a:schemeClr val="bg1"/>
              </a:solidFill>
            </a:rPr>
            <a:t>Расположение: </a:t>
          </a:r>
        </a:p>
        <a:p>
          <a:pPr algn="l">
            <a:spcAft>
              <a:spcPts val="0"/>
            </a:spcAft>
          </a:pPr>
          <a:r>
            <a:rPr lang="ru-RU" sz="1700" b="0" dirty="0">
              <a:solidFill>
                <a:schemeClr val="bg1"/>
              </a:solidFill>
            </a:rPr>
            <a:t>-Интернет-сайт </a:t>
          </a:r>
        </a:p>
        <a:p>
          <a:pPr algn="l">
            <a:spcAft>
              <a:spcPts val="0"/>
            </a:spcAft>
          </a:pPr>
          <a:r>
            <a:rPr lang="ru-RU" sz="1700" b="0" dirty="0">
              <a:solidFill>
                <a:schemeClr val="bg1"/>
              </a:solidFill>
            </a:rPr>
            <a:t>-Социальная сеть в ВК</a:t>
          </a:r>
        </a:p>
        <a:p>
          <a:pPr algn="l">
            <a:spcAft>
              <a:spcPts val="0"/>
            </a:spcAft>
          </a:pPr>
          <a:endParaRPr lang="ru-RU" sz="2400" b="1" dirty="0">
            <a:solidFill>
              <a:schemeClr val="bg1"/>
            </a:solidFill>
          </a:endParaRPr>
        </a:p>
        <a:p>
          <a:pPr algn="l">
            <a:spcAft>
              <a:spcPts val="0"/>
            </a:spcAft>
          </a:pPr>
          <a:endParaRPr lang="ru-RU" sz="2400" b="1" dirty="0">
            <a:solidFill>
              <a:schemeClr val="bg1"/>
            </a:solidFill>
          </a:endParaRPr>
        </a:p>
      </dgm:t>
    </dgm:pt>
    <dgm:pt modelId="{3E8B3BE3-1C58-4ABE-8D32-A97F71D5BD15}" type="parTrans" cxnId="{5B55861F-CDB6-450F-974B-7C9979139CEF}">
      <dgm:prSet/>
      <dgm:spPr/>
      <dgm:t>
        <a:bodyPr/>
        <a:lstStyle/>
        <a:p>
          <a:endParaRPr lang="ru-RU" b="1"/>
        </a:p>
      </dgm:t>
    </dgm:pt>
    <dgm:pt modelId="{052865CE-8FE6-42FD-8030-90B765A5F2AA}" type="sibTrans" cxnId="{5B55861F-CDB6-450F-974B-7C9979139CEF}">
      <dgm:prSet/>
      <dgm:spPr/>
      <dgm:t>
        <a:bodyPr/>
        <a:lstStyle/>
        <a:p>
          <a:endParaRPr lang="ru-RU" b="1"/>
        </a:p>
      </dgm:t>
    </dgm:pt>
    <dgm:pt modelId="{9EA7A6B7-114D-4F00-BC24-84C816C3B6CF}">
      <dgm:prSet phldrT="[Текст]" custT="1"/>
      <dgm:spPr>
        <a:solidFill>
          <a:srgbClr val="FF0000"/>
        </a:solidFill>
      </dgm:spPr>
      <dgm:t>
        <a:bodyPr/>
        <a:lstStyle/>
        <a:p>
          <a:pPr algn="ctr">
            <a:lnSpc>
              <a:spcPct val="90000"/>
            </a:lnSpc>
            <a:spcAft>
              <a:spcPct val="35000"/>
            </a:spcAft>
          </a:pPr>
          <a:r>
            <a:rPr lang="ru-RU" sz="2000" b="1" dirty="0">
              <a:solidFill>
                <a:schemeClr val="bg1"/>
              </a:solidFill>
            </a:rPr>
            <a:t>Продвижение</a:t>
          </a:r>
        </a:p>
        <a:p>
          <a:pPr algn="l">
            <a:lnSpc>
              <a:spcPct val="90000"/>
            </a:lnSpc>
            <a:spcAft>
              <a:spcPct val="35000"/>
            </a:spcAft>
          </a:pPr>
          <a:r>
            <a:rPr lang="ru-RU" sz="1700" b="1" dirty="0">
              <a:solidFill>
                <a:schemeClr val="bg1"/>
              </a:solidFill>
            </a:rPr>
            <a:t>Реклама: </a:t>
          </a:r>
        </a:p>
        <a:p>
          <a:pPr algn="l">
            <a:lnSpc>
              <a:spcPct val="90000"/>
            </a:lnSpc>
            <a:spcAft>
              <a:spcPct val="35000"/>
            </a:spcAft>
          </a:pPr>
          <a:r>
            <a:rPr lang="ru-RU" sz="1700" b="0" dirty="0">
              <a:solidFill>
                <a:schemeClr val="bg1"/>
              </a:solidFill>
            </a:rPr>
            <a:t>таргетинг в городских сообществах ВКонтакте</a:t>
          </a:r>
        </a:p>
        <a:p>
          <a:pPr algn="ctr">
            <a:lnSpc>
              <a:spcPct val="90000"/>
            </a:lnSpc>
            <a:spcAft>
              <a:spcPct val="35000"/>
            </a:spcAft>
          </a:pPr>
          <a:endParaRPr lang="en-US" sz="2400" b="1" dirty="0">
            <a:solidFill>
              <a:schemeClr val="bg1"/>
            </a:solidFill>
          </a:endParaRPr>
        </a:p>
      </dgm:t>
    </dgm:pt>
    <dgm:pt modelId="{AF1561AA-3CEC-47A7-A0A4-00F468FF8DE1}" type="parTrans" cxnId="{B9252664-C3FF-417A-9DA8-0A8122429E26}">
      <dgm:prSet/>
      <dgm:spPr/>
      <dgm:t>
        <a:bodyPr/>
        <a:lstStyle/>
        <a:p>
          <a:endParaRPr lang="ru-RU" b="1"/>
        </a:p>
      </dgm:t>
    </dgm:pt>
    <dgm:pt modelId="{3B279D84-6B76-42D5-AA29-FDF2E5FABA51}" type="sibTrans" cxnId="{B9252664-C3FF-417A-9DA8-0A8122429E26}">
      <dgm:prSet/>
      <dgm:spPr/>
      <dgm:t>
        <a:bodyPr/>
        <a:lstStyle/>
        <a:p>
          <a:endParaRPr lang="ru-RU" b="1"/>
        </a:p>
      </dgm:t>
    </dgm:pt>
    <dgm:pt modelId="{4EFF42D5-C589-4A49-967D-A4B5412AA3BA}" type="pres">
      <dgm:prSet presAssocID="{D75154D8-382C-4AE8-A248-74D398A18AEB}" presName="diagram" presStyleCnt="0">
        <dgm:presLayoutVars>
          <dgm:dir/>
          <dgm:resizeHandles val="exact"/>
        </dgm:presLayoutVars>
      </dgm:prSet>
      <dgm:spPr/>
    </dgm:pt>
    <dgm:pt modelId="{0572FC42-A09D-4367-B7A3-F8E9EED95874}" type="pres">
      <dgm:prSet presAssocID="{8B716706-E420-4EA4-8BFF-A8B49523BAD5}" presName="node" presStyleLbl="node1" presStyleIdx="0" presStyleCnt="4" custScaleX="113003" custScaleY="105818">
        <dgm:presLayoutVars>
          <dgm:bulletEnabled val="1"/>
        </dgm:presLayoutVars>
      </dgm:prSet>
      <dgm:spPr/>
    </dgm:pt>
    <dgm:pt modelId="{23478B59-A0AA-4E20-8E35-B56E1D656EE6}" type="pres">
      <dgm:prSet presAssocID="{A2124A31-9970-45A3-A17C-9A9F26CE2C3E}" presName="sibTrans" presStyleCnt="0"/>
      <dgm:spPr/>
    </dgm:pt>
    <dgm:pt modelId="{CDBB5AA2-7B53-4086-955A-755622EF76A8}" type="pres">
      <dgm:prSet presAssocID="{D3C9BBCA-B52E-4C92-B129-24285BD647FC}" presName="node" presStyleLbl="node1" presStyleIdx="1" presStyleCnt="4" custScaleX="124069" custScaleY="105833">
        <dgm:presLayoutVars>
          <dgm:bulletEnabled val="1"/>
        </dgm:presLayoutVars>
      </dgm:prSet>
      <dgm:spPr/>
    </dgm:pt>
    <dgm:pt modelId="{F80F0D43-D9BA-484A-B9E7-07B18376771F}" type="pres">
      <dgm:prSet presAssocID="{C4126400-D43E-40F1-A499-1E6C5C873622}" presName="sibTrans" presStyleCnt="0"/>
      <dgm:spPr/>
    </dgm:pt>
    <dgm:pt modelId="{5C8D73ED-6CE7-4088-96C1-46CD550DC3C6}" type="pres">
      <dgm:prSet presAssocID="{273987D4-4A5A-461E-A225-71B0DB05AE3A}" presName="node" presStyleLbl="node1" presStyleIdx="2" presStyleCnt="4" custScaleX="113003" custScaleY="81714">
        <dgm:presLayoutVars>
          <dgm:bulletEnabled val="1"/>
        </dgm:presLayoutVars>
      </dgm:prSet>
      <dgm:spPr/>
    </dgm:pt>
    <dgm:pt modelId="{5C8D8505-FF21-464B-9EF4-4ACFEB0ED853}" type="pres">
      <dgm:prSet presAssocID="{052865CE-8FE6-42FD-8030-90B765A5F2AA}" presName="sibTrans" presStyleCnt="0"/>
      <dgm:spPr/>
    </dgm:pt>
    <dgm:pt modelId="{6729D077-B9B5-4AA4-93E8-CB90492CDAB8}" type="pres">
      <dgm:prSet presAssocID="{9EA7A6B7-114D-4F00-BC24-84C816C3B6CF}" presName="node" presStyleLbl="node1" presStyleIdx="3" presStyleCnt="4" custScaleX="124069" custScaleY="80206">
        <dgm:presLayoutVars>
          <dgm:bulletEnabled val="1"/>
        </dgm:presLayoutVars>
      </dgm:prSet>
      <dgm:spPr/>
    </dgm:pt>
  </dgm:ptLst>
  <dgm:cxnLst>
    <dgm:cxn modelId="{8D1A6B1B-28D4-489C-A319-2F7A8D883F4C}" type="presOf" srcId="{9EA7A6B7-114D-4F00-BC24-84C816C3B6CF}" destId="{6729D077-B9B5-4AA4-93E8-CB90492CDAB8}" srcOrd="0" destOrd="0" presId="urn:microsoft.com/office/officeart/2005/8/layout/default#1"/>
    <dgm:cxn modelId="{5B55861F-CDB6-450F-974B-7C9979139CEF}" srcId="{D75154D8-382C-4AE8-A248-74D398A18AEB}" destId="{273987D4-4A5A-461E-A225-71B0DB05AE3A}" srcOrd="2" destOrd="0" parTransId="{3E8B3BE3-1C58-4ABE-8D32-A97F71D5BD15}" sibTransId="{052865CE-8FE6-42FD-8030-90B765A5F2AA}"/>
    <dgm:cxn modelId="{B9252664-C3FF-417A-9DA8-0A8122429E26}" srcId="{D75154D8-382C-4AE8-A248-74D398A18AEB}" destId="{9EA7A6B7-114D-4F00-BC24-84C816C3B6CF}" srcOrd="3" destOrd="0" parTransId="{AF1561AA-3CEC-47A7-A0A4-00F468FF8DE1}" sibTransId="{3B279D84-6B76-42D5-AA29-FDF2E5FABA51}"/>
    <dgm:cxn modelId="{10A5D375-0DD8-419F-BE0A-6A7E8A0981D3}" srcId="{D75154D8-382C-4AE8-A248-74D398A18AEB}" destId="{8B716706-E420-4EA4-8BFF-A8B49523BAD5}" srcOrd="0" destOrd="0" parTransId="{259E7391-9AFD-4D7B-AA79-A09037A8B380}" sibTransId="{A2124A31-9970-45A3-A17C-9A9F26CE2C3E}"/>
    <dgm:cxn modelId="{3B55CB87-4A30-4C99-A735-24391157F330}" type="presOf" srcId="{273987D4-4A5A-461E-A225-71B0DB05AE3A}" destId="{5C8D73ED-6CE7-4088-96C1-46CD550DC3C6}" srcOrd="0" destOrd="0" presId="urn:microsoft.com/office/officeart/2005/8/layout/default#1"/>
    <dgm:cxn modelId="{EF2F5392-547B-420D-B3F9-85F7FC94C8EC}" srcId="{D75154D8-382C-4AE8-A248-74D398A18AEB}" destId="{D3C9BBCA-B52E-4C92-B129-24285BD647FC}" srcOrd="1" destOrd="0" parTransId="{F41DC2D2-909A-4425-979F-8AA044B26E68}" sibTransId="{C4126400-D43E-40F1-A499-1E6C5C873622}"/>
    <dgm:cxn modelId="{894BB699-335E-48B5-8C6D-795573E78746}" type="presOf" srcId="{D3C9BBCA-B52E-4C92-B129-24285BD647FC}" destId="{CDBB5AA2-7B53-4086-955A-755622EF76A8}" srcOrd="0" destOrd="0" presId="urn:microsoft.com/office/officeart/2005/8/layout/default#1"/>
    <dgm:cxn modelId="{6BD185C6-7539-4FB6-B26E-E4191B060E54}" type="presOf" srcId="{D75154D8-382C-4AE8-A248-74D398A18AEB}" destId="{4EFF42D5-C589-4A49-967D-A4B5412AA3BA}" srcOrd="0" destOrd="0" presId="urn:microsoft.com/office/officeart/2005/8/layout/default#1"/>
    <dgm:cxn modelId="{3C0C22FC-6712-4473-9F40-895B30D00489}" type="presOf" srcId="{8B716706-E420-4EA4-8BFF-A8B49523BAD5}" destId="{0572FC42-A09D-4367-B7A3-F8E9EED95874}" srcOrd="0" destOrd="0" presId="urn:microsoft.com/office/officeart/2005/8/layout/default#1"/>
    <dgm:cxn modelId="{1DDBE5CA-D345-4FD3-9194-241557CE633E}" type="presParOf" srcId="{4EFF42D5-C589-4A49-967D-A4B5412AA3BA}" destId="{0572FC42-A09D-4367-B7A3-F8E9EED95874}" srcOrd="0" destOrd="0" presId="urn:microsoft.com/office/officeart/2005/8/layout/default#1"/>
    <dgm:cxn modelId="{7ED15747-1854-42ED-AF6C-C1A125B6E8E6}" type="presParOf" srcId="{4EFF42D5-C589-4A49-967D-A4B5412AA3BA}" destId="{23478B59-A0AA-4E20-8E35-B56E1D656EE6}" srcOrd="1" destOrd="0" presId="urn:microsoft.com/office/officeart/2005/8/layout/default#1"/>
    <dgm:cxn modelId="{3D4E2D93-694B-463A-85DF-B877D6735A1B}" type="presParOf" srcId="{4EFF42D5-C589-4A49-967D-A4B5412AA3BA}" destId="{CDBB5AA2-7B53-4086-955A-755622EF76A8}" srcOrd="2" destOrd="0" presId="urn:microsoft.com/office/officeart/2005/8/layout/default#1"/>
    <dgm:cxn modelId="{7FB7B1E1-D425-43F3-A498-C718E863F75C}" type="presParOf" srcId="{4EFF42D5-C589-4A49-967D-A4B5412AA3BA}" destId="{F80F0D43-D9BA-484A-B9E7-07B18376771F}" srcOrd="3" destOrd="0" presId="urn:microsoft.com/office/officeart/2005/8/layout/default#1"/>
    <dgm:cxn modelId="{45E47EDB-7A2E-4CB3-B14D-6FF1C1576597}" type="presParOf" srcId="{4EFF42D5-C589-4A49-967D-A4B5412AA3BA}" destId="{5C8D73ED-6CE7-4088-96C1-46CD550DC3C6}" srcOrd="4" destOrd="0" presId="urn:microsoft.com/office/officeart/2005/8/layout/default#1"/>
    <dgm:cxn modelId="{21C9101A-51EA-48DA-8E60-893561C5F7DD}" type="presParOf" srcId="{4EFF42D5-C589-4A49-967D-A4B5412AA3BA}" destId="{5C8D8505-FF21-464B-9EF4-4ACFEB0ED853}" srcOrd="5" destOrd="0" presId="urn:microsoft.com/office/officeart/2005/8/layout/default#1"/>
    <dgm:cxn modelId="{2E0D4A28-167F-44BB-9EAE-6BF8C1BD9688}" type="presParOf" srcId="{4EFF42D5-C589-4A49-967D-A4B5412AA3BA}" destId="{6729D077-B9B5-4AA4-93E8-CB90492CDAB8}" srcOrd="6"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C70456-030A-40BE-860A-812AABCF75C9}">
      <dsp:nvSpPr>
        <dsp:cNvPr id="0" name=""/>
        <dsp:cNvSpPr/>
      </dsp:nvSpPr>
      <dsp:spPr>
        <a:xfrm rot="5400000">
          <a:off x="5706234" y="-2351927"/>
          <a:ext cx="1381097" cy="612932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ru-RU" sz="1800" kern="1200" dirty="0"/>
            <a:t>Многие студенты, желающие самореализоваться и подыскать себе удобный и регулярный способ заработка, обращаются к репетиторству.</a:t>
          </a:r>
        </a:p>
        <a:p>
          <a:pPr marL="171450" lvl="1" indent="-171450" algn="l" defTabSz="800100">
            <a:lnSpc>
              <a:spcPct val="90000"/>
            </a:lnSpc>
            <a:spcBef>
              <a:spcPct val="0"/>
            </a:spcBef>
            <a:spcAft>
              <a:spcPct val="15000"/>
            </a:spcAft>
            <a:buChar char="•"/>
          </a:pPr>
          <a:r>
            <a:rPr lang="ru-RU" sz="1800" b="1" kern="1200" dirty="0"/>
            <a:t>Однако где найти клиентов, когда ты только в начале пути?</a:t>
          </a:r>
        </a:p>
      </dsp:txBody>
      <dsp:txXfrm rot="-5400000">
        <a:off x="3332123" y="89604"/>
        <a:ext cx="6061900" cy="1246257"/>
      </dsp:txXfrm>
    </dsp:sp>
    <dsp:sp modelId="{6F21A4D1-6AD9-4A06-861A-2DFC938C30E5}">
      <dsp:nvSpPr>
        <dsp:cNvPr id="0" name=""/>
        <dsp:cNvSpPr/>
      </dsp:nvSpPr>
      <dsp:spPr>
        <a:xfrm>
          <a:off x="115620" y="138"/>
          <a:ext cx="3216502" cy="14251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ru-RU" sz="3600" kern="1200" dirty="0"/>
            <a:t>Студенты</a:t>
          </a:r>
        </a:p>
      </dsp:txBody>
      <dsp:txXfrm>
        <a:off x="185192" y="69710"/>
        <a:ext cx="3077358" cy="1286044"/>
      </dsp:txXfrm>
    </dsp:sp>
    <dsp:sp modelId="{D249FF9F-CDEE-4D72-A1F8-36CB32979636}">
      <dsp:nvSpPr>
        <dsp:cNvPr id="0" name=""/>
        <dsp:cNvSpPr/>
      </dsp:nvSpPr>
      <dsp:spPr>
        <a:xfrm rot="5400000">
          <a:off x="5666723" y="-862465"/>
          <a:ext cx="1381097" cy="612932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ru-RU" sz="1800" b="1" kern="1200" dirty="0"/>
            <a:t>Где найти не просто репетитора, а товарища, который еще недавно был в такой же ситуации и отлично понимает тебя</a:t>
          </a:r>
          <a:r>
            <a:rPr lang="en-US" sz="1800" b="1" kern="1200" dirty="0"/>
            <a:t>?</a:t>
          </a:r>
          <a:endParaRPr lang="ru-RU" sz="1800" b="1" kern="1200" dirty="0"/>
        </a:p>
      </dsp:txBody>
      <dsp:txXfrm rot="-5400000">
        <a:off x="3292612" y="1579066"/>
        <a:ext cx="6061900" cy="1246257"/>
      </dsp:txXfrm>
    </dsp:sp>
    <dsp:sp modelId="{8E9998AC-4351-40AC-AA42-928B858BB92B}">
      <dsp:nvSpPr>
        <dsp:cNvPr id="0" name=""/>
        <dsp:cNvSpPr/>
      </dsp:nvSpPr>
      <dsp:spPr>
        <a:xfrm>
          <a:off x="115620" y="1561287"/>
          <a:ext cx="3176991" cy="128181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ru-RU" sz="3600" kern="1200" dirty="0"/>
            <a:t>Школьники</a:t>
          </a:r>
        </a:p>
      </dsp:txBody>
      <dsp:txXfrm>
        <a:off x="178193" y="1623860"/>
        <a:ext cx="3051845" cy="1156667"/>
      </dsp:txXfrm>
    </dsp:sp>
    <dsp:sp modelId="{B8272470-C3B0-47A6-BDD0-46A680846452}">
      <dsp:nvSpPr>
        <dsp:cNvPr id="0" name=""/>
        <dsp:cNvSpPr/>
      </dsp:nvSpPr>
      <dsp:spPr>
        <a:xfrm rot="5400000">
          <a:off x="5666723" y="648454"/>
          <a:ext cx="1381097" cy="612932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ru-RU" sz="1800" b="1" kern="1200" dirty="0"/>
            <a:t>Где найти хорошего репетитора для своего ребенка по разумной цене</a:t>
          </a:r>
          <a:r>
            <a:rPr lang="en-US" sz="1800" b="1" kern="1200" dirty="0"/>
            <a:t>?</a:t>
          </a:r>
          <a:endParaRPr lang="ru-RU" sz="1800" b="1" kern="1200" dirty="0"/>
        </a:p>
      </dsp:txBody>
      <dsp:txXfrm rot="-5400000">
        <a:off x="3292612" y="3089985"/>
        <a:ext cx="6061900" cy="1246257"/>
      </dsp:txXfrm>
    </dsp:sp>
    <dsp:sp modelId="{2074DFE1-C8E1-4583-B860-AB4157F9FBA9}">
      <dsp:nvSpPr>
        <dsp:cNvPr id="0" name=""/>
        <dsp:cNvSpPr/>
      </dsp:nvSpPr>
      <dsp:spPr>
        <a:xfrm>
          <a:off x="115620" y="2979061"/>
          <a:ext cx="3176991" cy="146810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ru-RU" sz="3600" kern="1200" dirty="0"/>
            <a:t>Родитель</a:t>
          </a:r>
        </a:p>
      </dsp:txBody>
      <dsp:txXfrm>
        <a:off x="187287" y="3050728"/>
        <a:ext cx="3033657" cy="13247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F8E265-69C1-4EBC-94AE-AC282EBF41E5}">
      <dsp:nvSpPr>
        <dsp:cNvPr id="0" name=""/>
        <dsp:cNvSpPr/>
      </dsp:nvSpPr>
      <dsp:spPr>
        <a:xfrm>
          <a:off x="2752" y="506565"/>
          <a:ext cx="2684035" cy="831424"/>
        </a:xfrm>
        <a:prstGeom prst="rect">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ru-RU" sz="2100" kern="1200" dirty="0"/>
            <a:t>Конкурентные продукты</a:t>
          </a:r>
          <a:r>
            <a:rPr lang="en-US" sz="2100" kern="1200" dirty="0"/>
            <a:t>/</a:t>
          </a:r>
          <a:r>
            <a:rPr lang="ru-RU" sz="2100" kern="1200" dirty="0"/>
            <a:t>услуги</a:t>
          </a:r>
        </a:p>
      </dsp:txBody>
      <dsp:txXfrm>
        <a:off x="2752" y="506565"/>
        <a:ext cx="2684035" cy="831424"/>
      </dsp:txXfrm>
    </dsp:sp>
    <dsp:sp modelId="{20794851-9EA0-4351-8822-563D84F303C5}">
      <dsp:nvSpPr>
        <dsp:cNvPr id="0" name=""/>
        <dsp:cNvSpPr/>
      </dsp:nvSpPr>
      <dsp:spPr>
        <a:xfrm>
          <a:off x="2752" y="1337989"/>
          <a:ext cx="2684035" cy="2275682"/>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ru-RU" sz="2100" kern="1200" dirty="0"/>
            <a:t>Онлайн-занятия на платформах</a:t>
          </a:r>
        </a:p>
        <a:p>
          <a:pPr marL="228600" lvl="1" indent="-228600" algn="l" defTabSz="933450">
            <a:lnSpc>
              <a:spcPct val="90000"/>
            </a:lnSpc>
            <a:spcBef>
              <a:spcPct val="0"/>
            </a:spcBef>
            <a:spcAft>
              <a:spcPct val="15000"/>
            </a:spcAft>
            <a:buChar char="•"/>
          </a:pPr>
          <a:r>
            <a:rPr lang="ru-RU" sz="2100" kern="1200" dirty="0"/>
            <a:t>Массовые онлайн- курсы подготовки к ЕГЭ, ОГЭ и др.</a:t>
          </a:r>
        </a:p>
      </dsp:txBody>
      <dsp:txXfrm>
        <a:off x="2752" y="1337989"/>
        <a:ext cx="2684035" cy="2275682"/>
      </dsp:txXfrm>
    </dsp:sp>
    <dsp:sp modelId="{6A113FE2-8408-42D5-81A0-60071C763ABF}">
      <dsp:nvSpPr>
        <dsp:cNvPr id="0" name=""/>
        <dsp:cNvSpPr/>
      </dsp:nvSpPr>
      <dsp:spPr>
        <a:xfrm>
          <a:off x="3062553" y="506565"/>
          <a:ext cx="2684035" cy="831424"/>
        </a:xfrm>
        <a:prstGeom prst="rect">
          <a:avLst/>
        </a:prstGeom>
        <a:solidFill>
          <a:schemeClr val="accent4">
            <a:hueOff val="-2232385"/>
            <a:satOff val="13449"/>
            <a:lumOff val="1078"/>
            <a:alphaOff val="0"/>
          </a:schemeClr>
        </a:solidFill>
        <a:ln w="25400" cap="flat" cmpd="sng" algn="ctr">
          <a:solidFill>
            <a:schemeClr val="accent4">
              <a:hueOff val="-2232385"/>
              <a:satOff val="13449"/>
              <a:lumOff val="1078"/>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ru-RU" sz="2100" kern="1200" dirty="0"/>
            <a:t>Фирмы конкуренты</a:t>
          </a:r>
        </a:p>
        <a:p>
          <a:pPr marL="0" lvl="0" indent="0" algn="ctr" defTabSz="933450">
            <a:lnSpc>
              <a:spcPct val="90000"/>
            </a:lnSpc>
            <a:spcBef>
              <a:spcPct val="0"/>
            </a:spcBef>
            <a:spcAft>
              <a:spcPct val="35000"/>
            </a:spcAft>
            <a:buNone/>
          </a:pPr>
          <a:r>
            <a:rPr lang="ru-RU" sz="2100" kern="1200" dirty="0"/>
            <a:t>(Лидеры рынка)</a:t>
          </a:r>
        </a:p>
      </dsp:txBody>
      <dsp:txXfrm>
        <a:off x="3062553" y="506565"/>
        <a:ext cx="2684035" cy="831424"/>
      </dsp:txXfrm>
    </dsp:sp>
    <dsp:sp modelId="{FC224898-6455-4A0E-9F74-F2419CCA56C9}">
      <dsp:nvSpPr>
        <dsp:cNvPr id="0" name=""/>
        <dsp:cNvSpPr/>
      </dsp:nvSpPr>
      <dsp:spPr>
        <a:xfrm>
          <a:off x="3062553" y="1337989"/>
          <a:ext cx="2684035" cy="2275682"/>
        </a:xfrm>
        <a:prstGeom prst="rect">
          <a:avLst/>
        </a:prstGeom>
        <a:solidFill>
          <a:schemeClr val="accent4">
            <a:tint val="40000"/>
            <a:alpha val="90000"/>
            <a:hueOff val="-1972855"/>
            <a:satOff val="11079"/>
            <a:lumOff val="704"/>
            <a:alphaOff val="0"/>
          </a:schemeClr>
        </a:solidFill>
        <a:ln w="25400" cap="flat" cmpd="sng" algn="ctr">
          <a:solidFill>
            <a:schemeClr val="accent4">
              <a:tint val="40000"/>
              <a:alpha val="90000"/>
              <a:hueOff val="-1972855"/>
              <a:satOff val="11079"/>
              <a:lumOff val="704"/>
              <a:alphaOff val="0"/>
            </a:schemeClr>
          </a:solidFill>
          <a:prstDash val="solid"/>
          <a:miter/>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ru-RU" sz="2100" kern="1200" dirty="0" err="1"/>
            <a:t>Учи.ру</a:t>
          </a:r>
          <a:r>
            <a:rPr lang="ru-RU" sz="2100" kern="1200" dirty="0"/>
            <a:t> 3,3 млрд</a:t>
          </a:r>
          <a:r>
            <a:rPr lang="en-US" sz="2100" kern="1200" dirty="0"/>
            <a:t>/</a:t>
          </a:r>
          <a:r>
            <a:rPr lang="ru-RU" sz="2100" kern="1200" dirty="0"/>
            <a:t>год</a:t>
          </a:r>
        </a:p>
        <a:p>
          <a:pPr marL="228600" lvl="1" indent="-228600" algn="l" defTabSz="933450">
            <a:lnSpc>
              <a:spcPct val="90000"/>
            </a:lnSpc>
            <a:spcBef>
              <a:spcPct val="0"/>
            </a:spcBef>
            <a:spcAft>
              <a:spcPct val="15000"/>
            </a:spcAft>
            <a:buChar char="•"/>
          </a:pPr>
          <a:r>
            <a:rPr lang="ru-RU" sz="2100" kern="1200" dirty="0" err="1"/>
            <a:t>Умскул</a:t>
          </a:r>
          <a:r>
            <a:rPr lang="en-US" sz="2100" kern="1200" dirty="0"/>
            <a:t> 2,97 </a:t>
          </a:r>
          <a:r>
            <a:rPr lang="ru-RU" sz="2100" kern="1200" dirty="0"/>
            <a:t>млрд/год</a:t>
          </a:r>
        </a:p>
        <a:p>
          <a:pPr marL="228600" lvl="1" indent="-228600" algn="l" defTabSz="933450">
            <a:lnSpc>
              <a:spcPct val="90000"/>
            </a:lnSpc>
            <a:spcBef>
              <a:spcPct val="0"/>
            </a:spcBef>
            <a:spcAft>
              <a:spcPct val="15000"/>
            </a:spcAft>
            <a:buChar char="•"/>
          </a:pPr>
          <a:r>
            <a:rPr lang="ru-RU" sz="2100" kern="1200" dirty="0" err="1"/>
            <a:t>Фоксфорд</a:t>
          </a:r>
          <a:r>
            <a:rPr lang="ru-RU" sz="2100" kern="1200" dirty="0"/>
            <a:t> 2,86 млрд/год</a:t>
          </a:r>
          <a:r>
            <a:rPr lang="en-US" sz="2100" kern="1200" dirty="0"/>
            <a:t> </a:t>
          </a:r>
          <a:endParaRPr lang="ru-RU" sz="2100" kern="1200" dirty="0"/>
        </a:p>
      </dsp:txBody>
      <dsp:txXfrm>
        <a:off x="3062553" y="1337989"/>
        <a:ext cx="2684035" cy="2275682"/>
      </dsp:txXfrm>
    </dsp:sp>
    <dsp:sp modelId="{AEE9B33A-3BD6-4376-A275-E03CFD393384}">
      <dsp:nvSpPr>
        <dsp:cNvPr id="0" name=""/>
        <dsp:cNvSpPr/>
      </dsp:nvSpPr>
      <dsp:spPr>
        <a:xfrm>
          <a:off x="6122354" y="506565"/>
          <a:ext cx="2684035" cy="831424"/>
        </a:xfrm>
        <a:prstGeom prst="rect">
          <a:avLst/>
        </a:prstGeom>
        <a:solidFill>
          <a:schemeClr val="accent4">
            <a:hueOff val="-4464770"/>
            <a:satOff val="26899"/>
            <a:lumOff val="2156"/>
            <a:alphaOff val="0"/>
          </a:schemeClr>
        </a:solidFill>
        <a:ln w="25400" cap="flat" cmpd="sng" algn="ctr">
          <a:solidFill>
            <a:schemeClr val="accent4">
              <a:hueOff val="-4464770"/>
              <a:satOff val="26899"/>
              <a:lumOff val="2156"/>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ru-RU" sz="2100" kern="1200" dirty="0"/>
            <a:t>Наши особенности</a:t>
          </a:r>
        </a:p>
      </dsp:txBody>
      <dsp:txXfrm>
        <a:off x="6122354" y="506565"/>
        <a:ext cx="2684035" cy="831424"/>
      </dsp:txXfrm>
    </dsp:sp>
    <dsp:sp modelId="{237E9AA8-0E4D-41CC-B65A-11F53DE16F91}">
      <dsp:nvSpPr>
        <dsp:cNvPr id="0" name=""/>
        <dsp:cNvSpPr/>
      </dsp:nvSpPr>
      <dsp:spPr>
        <a:xfrm>
          <a:off x="6122354" y="1337989"/>
          <a:ext cx="2684035" cy="2275682"/>
        </a:xfrm>
        <a:prstGeom prst="rect">
          <a:avLst/>
        </a:prstGeom>
        <a:solidFill>
          <a:schemeClr val="accent4">
            <a:tint val="40000"/>
            <a:alpha val="90000"/>
            <a:hueOff val="-3945710"/>
            <a:satOff val="22157"/>
            <a:lumOff val="1408"/>
            <a:alphaOff val="0"/>
          </a:schemeClr>
        </a:solidFill>
        <a:ln w="25400" cap="flat" cmpd="sng" algn="ctr">
          <a:solidFill>
            <a:schemeClr val="accent4">
              <a:tint val="40000"/>
              <a:alpha val="90000"/>
              <a:hueOff val="-3945710"/>
              <a:satOff val="22157"/>
              <a:lumOff val="1408"/>
              <a:alphaOff val="0"/>
            </a:schemeClr>
          </a:solidFill>
          <a:prstDash val="solid"/>
          <a:miter/>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ru-RU" sz="2100" kern="1200" dirty="0"/>
            <a:t>специализация именно на репетиторах-студентах; реализация потенциала студентов</a:t>
          </a:r>
        </a:p>
      </dsp:txBody>
      <dsp:txXfrm>
        <a:off x="6122354" y="1337989"/>
        <a:ext cx="2684035" cy="22756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E8F0A8-CFFC-4234-8244-75D880AEF61C}">
      <dsp:nvSpPr>
        <dsp:cNvPr id="0" name=""/>
        <dsp:cNvSpPr/>
      </dsp:nvSpPr>
      <dsp:spPr>
        <a:xfrm>
          <a:off x="3801065" y="-144266"/>
          <a:ext cx="1584621" cy="874259"/>
        </a:xfrm>
        <a:prstGeom prst="roundRect">
          <a:avLst/>
        </a:prstGeom>
        <a:solidFill>
          <a:schemeClr val="lt1"/>
        </a:solidFill>
        <a:ln w="25400" cap="flat" cmpd="sng" algn="ctr">
          <a:solidFill>
            <a:schemeClr val="accent5"/>
          </a:solidFill>
          <a:prstDash val="solid"/>
          <a:miter/>
        </a:ln>
        <a:effectLst/>
      </dsp:spPr>
      <dsp:style>
        <a:lnRef idx="2">
          <a:schemeClr val="accent5"/>
        </a:lnRef>
        <a:fillRef idx="1">
          <a:schemeClr val="lt1"/>
        </a:fillRef>
        <a:effectRef idx="0">
          <a:schemeClr val="accent5"/>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ru-RU" sz="1600" kern="1200" dirty="0"/>
            <a:t>Привлечение клиента</a:t>
          </a:r>
        </a:p>
      </dsp:txBody>
      <dsp:txXfrm>
        <a:off x="3843743" y="-101588"/>
        <a:ext cx="1499265" cy="788903"/>
      </dsp:txXfrm>
    </dsp:sp>
    <dsp:sp modelId="{EA1E18AE-2D65-423A-979D-F1C2F525C5BF}">
      <dsp:nvSpPr>
        <dsp:cNvPr id="0" name=""/>
        <dsp:cNvSpPr/>
      </dsp:nvSpPr>
      <dsp:spPr>
        <a:xfrm>
          <a:off x="3605170" y="489737"/>
          <a:ext cx="3321016" cy="3321016"/>
        </a:xfrm>
        <a:custGeom>
          <a:avLst/>
          <a:gdLst/>
          <a:ahLst/>
          <a:cxnLst/>
          <a:rect l="0" t="0" r="0" b="0"/>
          <a:pathLst>
            <a:path>
              <a:moveTo>
                <a:pt x="1910085" y="18863"/>
              </a:moveTo>
              <a:arcTo wR="1660508" hR="1660508" stAng="16718665" swAng="818812"/>
            </a:path>
          </a:pathLst>
        </a:custGeom>
        <a:noFill/>
        <a:ln w="9525" cap="flat" cmpd="sng" algn="ctr">
          <a:solidFill>
            <a:schemeClr val="accent1">
              <a:hueOff val="0"/>
              <a:satOff val="0"/>
              <a:lumOff val="0"/>
              <a:alphaOff val="0"/>
            </a:schemeClr>
          </a:solidFill>
          <a:prstDash val="solid"/>
          <a:miter/>
          <a:tailEnd type="arrow"/>
        </a:ln>
        <a:effectLst/>
      </dsp:spPr>
      <dsp:style>
        <a:lnRef idx="1">
          <a:scrgbClr r="0" g="0" b="0"/>
        </a:lnRef>
        <a:fillRef idx="0">
          <a:scrgbClr r="0" g="0" b="0"/>
        </a:fillRef>
        <a:effectRef idx="0">
          <a:scrgbClr r="0" g="0" b="0"/>
        </a:effectRef>
        <a:fontRef idx="minor"/>
      </dsp:style>
    </dsp:sp>
    <dsp:sp modelId="{80A19BCA-153C-4FF2-BE85-961E5E4E0B91}">
      <dsp:nvSpPr>
        <dsp:cNvPr id="0" name=""/>
        <dsp:cNvSpPr/>
      </dsp:nvSpPr>
      <dsp:spPr>
        <a:xfrm>
          <a:off x="5416749" y="667984"/>
          <a:ext cx="1789088" cy="874259"/>
        </a:xfrm>
        <a:prstGeom prst="roundRect">
          <a:avLst/>
        </a:prstGeom>
        <a:solidFill>
          <a:schemeClr val="lt1"/>
        </a:solidFill>
        <a:ln w="25400" cap="flat" cmpd="sng" algn="ctr">
          <a:solidFill>
            <a:schemeClr val="accent5"/>
          </a:solidFill>
          <a:prstDash val="solid"/>
          <a:miter/>
        </a:ln>
        <a:effectLst/>
      </dsp:spPr>
      <dsp:style>
        <a:lnRef idx="2">
          <a:schemeClr val="accent5"/>
        </a:lnRef>
        <a:fillRef idx="1">
          <a:schemeClr val="lt1"/>
        </a:fillRef>
        <a:effectRef idx="0">
          <a:schemeClr val="accent5"/>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ru-RU" sz="1600" kern="1200" dirty="0"/>
            <a:t>Поиск подходящего репетитора</a:t>
          </a:r>
        </a:p>
      </dsp:txBody>
      <dsp:txXfrm>
        <a:off x="5459427" y="710662"/>
        <a:ext cx="1703732" cy="788903"/>
      </dsp:txXfrm>
    </dsp:sp>
    <dsp:sp modelId="{F5924ED3-CA99-45FF-8491-2AE4DD0876F3}">
      <dsp:nvSpPr>
        <dsp:cNvPr id="0" name=""/>
        <dsp:cNvSpPr/>
      </dsp:nvSpPr>
      <dsp:spPr>
        <a:xfrm>
          <a:off x="3157364" y="-331178"/>
          <a:ext cx="3321016" cy="3321016"/>
        </a:xfrm>
        <a:custGeom>
          <a:avLst/>
          <a:gdLst/>
          <a:ahLst/>
          <a:cxnLst/>
          <a:rect l="0" t="0" r="0" b="0"/>
          <a:pathLst>
            <a:path>
              <a:moveTo>
                <a:pt x="3299719" y="1925599"/>
              </a:moveTo>
              <a:arcTo wR="1660508" hR="1660508" stAng="551177" swAng="328064"/>
            </a:path>
          </a:pathLst>
        </a:custGeom>
        <a:noFill/>
        <a:ln w="9525" cap="flat" cmpd="sng" algn="ctr">
          <a:solidFill>
            <a:schemeClr val="accent1">
              <a:hueOff val="0"/>
              <a:satOff val="0"/>
              <a:lumOff val="0"/>
              <a:alphaOff val="0"/>
            </a:schemeClr>
          </a:solidFill>
          <a:prstDash val="solid"/>
          <a:miter/>
          <a:tailEnd type="arrow"/>
        </a:ln>
        <a:effectLst/>
      </dsp:spPr>
      <dsp:style>
        <a:lnRef idx="1">
          <a:scrgbClr r="0" g="0" b="0"/>
        </a:lnRef>
        <a:fillRef idx="0">
          <a:scrgbClr r="0" g="0" b="0"/>
        </a:fillRef>
        <a:effectRef idx="0">
          <a:scrgbClr r="0" g="0" b="0"/>
        </a:effectRef>
        <a:fontRef idx="minor"/>
      </dsp:style>
    </dsp:sp>
    <dsp:sp modelId="{F0CD1C0F-FD22-45D5-841E-0A78E3317288}">
      <dsp:nvSpPr>
        <dsp:cNvPr id="0" name=""/>
        <dsp:cNvSpPr/>
      </dsp:nvSpPr>
      <dsp:spPr>
        <a:xfrm>
          <a:off x="5643884" y="1800200"/>
          <a:ext cx="1501064" cy="874259"/>
        </a:xfrm>
        <a:prstGeom prst="roundRect">
          <a:avLst/>
        </a:prstGeom>
        <a:solidFill>
          <a:schemeClr val="lt1"/>
        </a:solidFill>
        <a:ln w="25400" cap="flat" cmpd="sng" algn="ctr">
          <a:solidFill>
            <a:schemeClr val="accent5"/>
          </a:solidFill>
          <a:prstDash val="solid"/>
          <a:miter/>
        </a:ln>
        <a:effectLst/>
      </dsp:spPr>
      <dsp:style>
        <a:lnRef idx="2">
          <a:schemeClr val="accent5"/>
        </a:lnRef>
        <a:fillRef idx="1">
          <a:schemeClr val="lt1"/>
        </a:fillRef>
        <a:effectRef idx="0">
          <a:schemeClr val="accent5"/>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ru-RU" sz="1600" kern="1200" dirty="0"/>
            <a:t>Связь с репетитором</a:t>
          </a:r>
        </a:p>
      </dsp:txBody>
      <dsp:txXfrm>
        <a:off x="5686562" y="1842878"/>
        <a:ext cx="1415708" cy="788903"/>
      </dsp:txXfrm>
    </dsp:sp>
    <dsp:sp modelId="{F8112C86-9131-43B1-82F8-13103F5B17E7}">
      <dsp:nvSpPr>
        <dsp:cNvPr id="0" name=""/>
        <dsp:cNvSpPr/>
      </dsp:nvSpPr>
      <dsp:spPr>
        <a:xfrm>
          <a:off x="3575501" y="-286915"/>
          <a:ext cx="3321016" cy="3321016"/>
        </a:xfrm>
        <a:custGeom>
          <a:avLst/>
          <a:gdLst/>
          <a:ahLst/>
          <a:cxnLst/>
          <a:rect l="0" t="0" r="0" b="0"/>
          <a:pathLst>
            <a:path>
              <a:moveTo>
                <a:pt x="2624123" y="3012814"/>
              </a:moveTo>
              <a:arcTo wR="1660508" hR="1660508" stAng="3271645" swAng="534023"/>
            </a:path>
          </a:pathLst>
        </a:custGeom>
        <a:noFill/>
        <a:ln w="9525" cap="flat" cmpd="sng" algn="ctr">
          <a:solidFill>
            <a:schemeClr val="accent1">
              <a:hueOff val="0"/>
              <a:satOff val="0"/>
              <a:lumOff val="0"/>
              <a:alphaOff val="0"/>
            </a:schemeClr>
          </a:solidFill>
          <a:prstDash val="solid"/>
          <a:miter/>
          <a:tailEnd type="arrow"/>
        </a:ln>
        <a:effectLst/>
      </dsp:spPr>
      <dsp:style>
        <a:lnRef idx="1">
          <a:scrgbClr r="0" g="0" b="0"/>
        </a:lnRef>
        <a:fillRef idx="0">
          <a:scrgbClr r="0" g="0" b="0"/>
        </a:fillRef>
        <a:effectRef idx="0">
          <a:scrgbClr r="0" g="0" b="0"/>
        </a:effectRef>
        <a:fontRef idx="minor"/>
      </dsp:style>
    </dsp:sp>
    <dsp:sp modelId="{88311300-4FC0-429F-86F7-CC1198B0C2E2}">
      <dsp:nvSpPr>
        <dsp:cNvPr id="0" name=""/>
        <dsp:cNvSpPr/>
      </dsp:nvSpPr>
      <dsp:spPr>
        <a:xfrm>
          <a:off x="4667953" y="2894998"/>
          <a:ext cx="1519807" cy="874259"/>
        </a:xfrm>
        <a:prstGeom prst="roundRect">
          <a:avLst/>
        </a:prstGeom>
        <a:solidFill>
          <a:schemeClr val="lt1"/>
        </a:solidFill>
        <a:ln w="25400" cap="flat" cmpd="sng" algn="ctr">
          <a:solidFill>
            <a:schemeClr val="accent5"/>
          </a:solidFill>
          <a:prstDash val="solid"/>
          <a:miter/>
        </a:ln>
        <a:effectLst/>
      </dsp:spPr>
      <dsp:style>
        <a:lnRef idx="2">
          <a:schemeClr val="accent5"/>
        </a:lnRef>
        <a:fillRef idx="1">
          <a:schemeClr val="lt1"/>
        </a:fillRef>
        <a:effectRef idx="0">
          <a:schemeClr val="accent5"/>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ru-RU" sz="1600" kern="1200" dirty="0"/>
            <a:t>Назначение времени занятия</a:t>
          </a:r>
        </a:p>
      </dsp:txBody>
      <dsp:txXfrm>
        <a:off x="4710631" y="2937676"/>
        <a:ext cx="1434451" cy="788903"/>
      </dsp:txXfrm>
    </dsp:sp>
    <dsp:sp modelId="{92E5BD4C-108D-4B99-9C62-DB0952B72B57}">
      <dsp:nvSpPr>
        <dsp:cNvPr id="0" name=""/>
        <dsp:cNvSpPr/>
      </dsp:nvSpPr>
      <dsp:spPr>
        <a:xfrm>
          <a:off x="2742046" y="263597"/>
          <a:ext cx="3321016" cy="3321016"/>
        </a:xfrm>
        <a:custGeom>
          <a:avLst/>
          <a:gdLst/>
          <a:ahLst/>
          <a:cxnLst/>
          <a:rect l="0" t="0" r="0" b="0"/>
          <a:pathLst>
            <a:path>
              <a:moveTo>
                <a:pt x="1889639" y="3305131"/>
              </a:moveTo>
              <a:arcTo wR="1660508" hR="1660508" stAng="4924112" swAng="227990"/>
            </a:path>
          </a:pathLst>
        </a:custGeom>
        <a:noFill/>
        <a:ln w="9525" cap="flat" cmpd="sng" algn="ctr">
          <a:solidFill>
            <a:schemeClr val="accent1">
              <a:hueOff val="0"/>
              <a:satOff val="0"/>
              <a:lumOff val="0"/>
              <a:alphaOff val="0"/>
            </a:schemeClr>
          </a:solidFill>
          <a:prstDash val="solid"/>
          <a:miter/>
          <a:tailEnd type="arrow"/>
        </a:ln>
        <a:effectLst/>
      </dsp:spPr>
      <dsp:style>
        <a:lnRef idx="1">
          <a:scrgbClr r="0" g="0" b="0"/>
        </a:lnRef>
        <a:fillRef idx="0">
          <a:scrgbClr r="0" g="0" b="0"/>
        </a:fillRef>
        <a:effectRef idx="0">
          <a:scrgbClr r="0" g="0" b="0"/>
        </a:effectRef>
        <a:fontRef idx="minor"/>
      </dsp:style>
    </dsp:sp>
    <dsp:sp modelId="{6644CD62-A015-4A71-ADA1-F43B6D9B4D98}">
      <dsp:nvSpPr>
        <dsp:cNvPr id="0" name=""/>
        <dsp:cNvSpPr/>
      </dsp:nvSpPr>
      <dsp:spPr>
        <a:xfrm>
          <a:off x="2900209" y="2878202"/>
          <a:ext cx="1585374" cy="874259"/>
        </a:xfrm>
        <a:prstGeom prst="roundRect">
          <a:avLst/>
        </a:prstGeom>
        <a:solidFill>
          <a:schemeClr val="lt1"/>
        </a:solidFill>
        <a:ln w="25400" cap="flat" cmpd="sng" algn="ctr">
          <a:solidFill>
            <a:schemeClr val="accent5"/>
          </a:solidFill>
          <a:prstDash val="solid"/>
          <a:miter/>
        </a:ln>
        <a:effectLst/>
      </dsp:spPr>
      <dsp:style>
        <a:lnRef idx="2">
          <a:schemeClr val="accent5"/>
        </a:lnRef>
        <a:fillRef idx="1">
          <a:schemeClr val="lt1"/>
        </a:fillRef>
        <a:effectRef idx="0">
          <a:schemeClr val="accent5"/>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ru-RU" sz="1600" kern="1200" dirty="0"/>
            <a:t>Оплата лично репетитору</a:t>
          </a:r>
        </a:p>
      </dsp:txBody>
      <dsp:txXfrm>
        <a:off x="2942887" y="2920880"/>
        <a:ext cx="1500018" cy="788903"/>
      </dsp:txXfrm>
    </dsp:sp>
    <dsp:sp modelId="{86D45C50-D97C-4AFF-B489-E6F8EC8B9661}">
      <dsp:nvSpPr>
        <dsp:cNvPr id="0" name=""/>
        <dsp:cNvSpPr/>
      </dsp:nvSpPr>
      <dsp:spPr>
        <a:xfrm>
          <a:off x="2443480" y="-205079"/>
          <a:ext cx="3321016" cy="3321016"/>
        </a:xfrm>
        <a:custGeom>
          <a:avLst/>
          <a:gdLst/>
          <a:ahLst/>
          <a:cxnLst/>
          <a:rect l="0" t="0" r="0" b="0"/>
          <a:pathLst>
            <a:path>
              <a:moveTo>
                <a:pt x="729495" y="3035463"/>
              </a:moveTo>
              <a:arcTo wR="1660508" hR="1660508" stAng="7446169" swAng="554519"/>
            </a:path>
          </a:pathLst>
        </a:custGeom>
        <a:noFill/>
        <a:ln w="9525" cap="flat" cmpd="sng" algn="ctr">
          <a:solidFill>
            <a:schemeClr val="accent1">
              <a:hueOff val="0"/>
              <a:satOff val="0"/>
              <a:lumOff val="0"/>
              <a:alphaOff val="0"/>
            </a:schemeClr>
          </a:solidFill>
          <a:prstDash val="solid"/>
          <a:miter/>
          <a:tailEnd type="arrow"/>
        </a:ln>
        <a:effectLst/>
      </dsp:spPr>
      <dsp:style>
        <a:lnRef idx="1">
          <a:scrgbClr r="0" g="0" b="0"/>
        </a:lnRef>
        <a:fillRef idx="0">
          <a:scrgbClr r="0" g="0" b="0"/>
        </a:fillRef>
        <a:effectRef idx="0">
          <a:scrgbClr r="0" g="0" b="0"/>
        </a:effectRef>
        <a:fontRef idx="minor"/>
      </dsp:style>
    </dsp:sp>
    <dsp:sp modelId="{0C0ECF5B-F5C0-412C-9200-75999783504F}">
      <dsp:nvSpPr>
        <dsp:cNvPr id="0" name=""/>
        <dsp:cNvSpPr/>
      </dsp:nvSpPr>
      <dsp:spPr>
        <a:xfrm>
          <a:off x="1929300" y="1726076"/>
          <a:ext cx="1729444" cy="874259"/>
        </a:xfrm>
        <a:prstGeom prst="roundRect">
          <a:avLst/>
        </a:prstGeom>
        <a:solidFill>
          <a:schemeClr val="lt1"/>
        </a:solidFill>
        <a:ln w="25400" cap="flat" cmpd="sng" algn="ctr">
          <a:solidFill>
            <a:schemeClr val="accent5"/>
          </a:solidFill>
          <a:prstDash val="solid"/>
          <a:miter/>
        </a:ln>
        <a:effectLst/>
      </dsp:spPr>
      <dsp:style>
        <a:lnRef idx="2">
          <a:schemeClr val="accent5"/>
        </a:lnRef>
        <a:fillRef idx="1">
          <a:schemeClr val="lt1"/>
        </a:fillRef>
        <a:effectRef idx="0">
          <a:schemeClr val="accent5"/>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ru-RU" sz="1600" kern="1200" dirty="0"/>
            <a:t>Проведение занятия</a:t>
          </a:r>
        </a:p>
      </dsp:txBody>
      <dsp:txXfrm>
        <a:off x="1971978" y="1768754"/>
        <a:ext cx="1644088" cy="788903"/>
      </dsp:txXfrm>
    </dsp:sp>
    <dsp:sp modelId="{32B9B197-1C44-4F66-8E7A-5C3C71074315}">
      <dsp:nvSpPr>
        <dsp:cNvPr id="0" name=""/>
        <dsp:cNvSpPr/>
      </dsp:nvSpPr>
      <dsp:spPr>
        <a:xfrm>
          <a:off x="2786749" y="-110818"/>
          <a:ext cx="3321016" cy="3321016"/>
        </a:xfrm>
        <a:custGeom>
          <a:avLst/>
          <a:gdLst/>
          <a:ahLst/>
          <a:cxnLst/>
          <a:rect l="0" t="0" r="0" b="0"/>
          <a:pathLst>
            <a:path>
              <a:moveTo>
                <a:pt x="4447" y="1781954"/>
              </a:moveTo>
              <a:arcTo wR="1660508" hR="1660508" stAng="10548345" swAng="343284"/>
            </a:path>
          </a:pathLst>
        </a:custGeom>
        <a:noFill/>
        <a:ln w="9525" cap="flat" cmpd="sng" algn="ctr">
          <a:solidFill>
            <a:schemeClr val="accent1">
              <a:hueOff val="0"/>
              <a:satOff val="0"/>
              <a:lumOff val="0"/>
              <a:alphaOff val="0"/>
            </a:schemeClr>
          </a:solidFill>
          <a:prstDash val="solid"/>
          <a:miter/>
          <a:tailEnd type="arrow"/>
        </a:ln>
        <a:effectLst/>
      </dsp:spPr>
      <dsp:style>
        <a:lnRef idx="1">
          <a:scrgbClr r="0" g="0" b="0"/>
        </a:lnRef>
        <a:fillRef idx="0">
          <a:scrgbClr r="0" g="0" b="0"/>
        </a:fillRef>
        <a:effectRef idx="0">
          <a:scrgbClr r="0" g="0" b="0"/>
        </a:effectRef>
        <a:fontRef idx="minor"/>
      </dsp:style>
    </dsp:sp>
    <dsp:sp modelId="{4940C8F2-2329-4B39-83CB-081E43E61C3E}">
      <dsp:nvSpPr>
        <dsp:cNvPr id="0" name=""/>
        <dsp:cNvSpPr/>
      </dsp:nvSpPr>
      <dsp:spPr>
        <a:xfrm>
          <a:off x="2325346" y="576065"/>
          <a:ext cx="1297367" cy="874259"/>
        </a:xfrm>
        <a:prstGeom prst="roundRect">
          <a:avLst/>
        </a:prstGeom>
        <a:solidFill>
          <a:schemeClr val="lt1"/>
        </a:solidFill>
        <a:ln w="25400" cap="flat" cmpd="sng" algn="ctr">
          <a:solidFill>
            <a:schemeClr val="accent5"/>
          </a:solidFill>
          <a:prstDash val="solid"/>
          <a:miter/>
        </a:ln>
        <a:effectLst/>
      </dsp:spPr>
      <dsp:style>
        <a:lnRef idx="2">
          <a:schemeClr val="accent5"/>
        </a:lnRef>
        <a:fillRef idx="1">
          <a:schemeClr val="lt1"/>
        </a:fillRef>
        <a:effectRef idx="0">
          <a:schemeClr val="accent5"/>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ru-RU" sz="1600" kern="1200" dirty="0"/>
            <a:t>Работа с отзывами о сайте</a:t>
          </a:r>
        </a:p>
      </dsp:txBody>
      <dsp:txXfrm>
        <a:off x="2368024" y="618743"/>
        <a:ext cx="1212011" cy="788903"/>
      </dsp:txXfrm>
    </dsp:sp>
    <dsp:sp modelId="{5245385E-4171-460E-BAF6-7221351C8F82}">
      <dsp:nvSpPr>
        <dsp:cNvPr id="0" name=""/>
        <dsp:cNvSpPr/>
      </dsp:nvSpPr>
      <dsp:spPr>
        <a:xfrm>
          <a:off x="2181144" y="493584"/>
          <a:ext cx="3321016" cy="3321016"/>
        </a:xfrm>
        <a:custGeom>
          <a:avLst/>
          <a:gdLst/>
          <a:ahLst/>
          <a:cxnLst/>
          <a:rect l="0" t="0" r="0" b="0"/>
          <a:pathLst>
            <a:path>
              <a:moveTo>
                <a:pt x="1236346" y="55087"/>
              </a:moveTo>
              <a:arcTo wR="1660508" hR="1660508" stAng="15312018" swAng="603852"/>
            </a:path>
          </a:pathLst>
        </a:custGeom>
        <a:noFill/>
        <a:ln w="9525" cap="flat" cmpd="sng" algn="ctr">
          <a:solidFill>
            <a:schemeClr val="accent1">
              <a:hueOff val="0"/>
              <a:satOff val="0"/>
              <a:lumOff val="0"/>
              <a:alphaOff val="0"/>
            </a:schemeClr>
          </a:solidFill>
          <a:prstDash val="solid"/>
          <a:miter/>
          <a:tailEnd type="arrow"/>
        </a:ln>
        <a:effectLst/>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72FC42-A09D-4367-B7A3-F8E9EED95874}">
      <dsp:nvSpPr>
        <dsp:cNvPr id="0" name=""/>
        <dsp:cNvSpPr/>
      </dsp:nvSpPr>
      <dsp:spPr>
        <a:xfrm>
          <a:off x="93609" y="390"/>
          <a:ext cx="4112226" cy="2310457"/>
        </a:xfrm>
        <a:prstGeom prst="rect">
          <a:avLst/>
        </a:prstGeom>
        <a:solidFill>
          <a:srgbClr val="92D050"/>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ts val="0"/>
            </a:spcAft>
            <a:buNone/>
          </a:pPr>
          <a:r>
            <a:rPr lang="ru-RU" sz="2000" b="1" kern="1200" dirty="0">
              <a:solidFill>
                <a:schemeClr val="tx1"/>
              </a:solidFill>
            </a:rPr>
            <a:t>Товар</a:t>
          </a:r>
        </a:p>
        <a:p>
          <a:pPr marL="0" lvl="0" indent="0" algn="l" defTabSz="889000">
            <a:lnSpc>
              <a:spcPct val="90000"/>
            </a:lnSpc>
            <a:spcBef>
              <a:spcPct val="0"/>
            </a:spcBef>
            <a:spcAft>
              <a:spcPts val="0"/>
            </a:spcAft>
            <a:buNone/>
          </a:pPr>
          <a:r>
            <a:rPr lang="ru-RU" sz="1700" b="1" kern="1200" dirty="0">
              <a:solidFill>
                <a:schemeClr val="tx1"/>
              </a:solidFill>
            </a:rPr>
            <a:t>Свойства: </a:t>
          </a:r>
          <a:r>
            <a:rPr lang="ru-RU" sz="1700" b="0" kern="1200" dirty="0">
              <a:solidFill>
                <a:schemeClr val="tx1"/>
              </a:solidFill>
            </a:rPr>
            <a:t>размещение активной вакансии на сайте на 30 дней;</a:t>
          </a:r>
        </a:p>
        <a:p>
          <a:pPr marL="0" lvl="0" indent="0" algn="l" defTabSz="889000">
            <a:lnSpc>
              <a:spcPct val="90000"/>
            </a:lnSpc>
            <a:spcBef>
              <a:spcPct val="0"/>
            </a:spcBef>
            <a:spcAft>
              <a:spcPts val="0"/>
            </a:spcAft>
            <a:buNone/>
          </a:pPr>
          <a:r>
            <a:rPr lang="ru-RU" sz="1700" b="1" kern="1200" dirty="0">
              <a:solidFill>
                <a:schemeClr val="tx1"/>
              </a:solidFill>
            </a:rPr>
            <a:t>Ассортимент:</a:t>
          </a:r>
          <a:r>
            <a:rPr lang="ru-RU" sz="1700" b="0" kern="1200" dirty="0">
              <a:solidFill>
                <a:schemeClr val="tx1"/>
              </a:solidFill>
            </a:rPr>
            <a:t> единый тариф;</a:t>
          </a:r>
        </a:p>
        <a:p>
          <a:pPr marL="0" lvl="0" indent="0" algn="l" defTabSz="889000">
            <a:lnSpc>
              <a:spcPct val="90000"/>
            </a:lnSpc>
            <a:spcBef>
              <a:spcPct val="0"/>
            </a:spcBef>
            <a:spcAft>
              <a:spcPts val="0"/>
            </a:spcAft>
            <a:buNone/>
          </a:pPr>
          <a:r>
            <a:rPr lang="ru-RU" sz="1700" b="1" kern="1200" dirty="0">
              <a:solidFill>
                <a:schemeClr val="tx1"/>
              </a:solidFill>
            </a:rPr>
            <a:t>Качество:</a:t>
          </a:r>
          <a:r>
            <a:rPr lang="ru-RU" sz="1700" b="0" kern="1200" dirty="0">
              <a:solidFill>
                <a:schemeClr val="tx1"/>
              </a:solidFill>
            </a:rPr>
            <a:t> автоматическое размещение вакансии после регистрации и оплаты;</a:t>
          </a:r>
        </a:p>
        <a:p>
          <a:pPr marL="0" lvl="0" indent="0" algn="l" defTabSz="889000">
            <a:lnSpc>
              <a:spcPct val="90000"/>
            </a:lnSpc>
            <a:spcBef>
              <a:spcPct val="0"/>
            </a:spcBef>
            <a:spcAft>
              <a:spcPts val="0"/>
            </a:spcAft>
            <a:buNone/>
          </a:pPr>
          <a:r>
            <a:rPr lang="ru-RU" sz="1700" b="1" kern="1200" dirty="0">
              <a:solidFill>
                <a:schemeClr val="tx1"/>
              </a:solidFill>
            </a:rPr>
            <a:t>Дизайн:</a:t>
          </a:r>
          <a:r>
            <a:rPr lang="ru-RU" sz="1700" b="0" kern="1200" dirty="0">
              <a:solidFill>
                <a:schemeClr val="tx1"/>
              </a:solidFill>
            </a:rPr>
            <a:t> удобный интерфейс сайта;</a:t>
          </a:r>
        </a:p>
        <a:p>
          <a:pPr marL="0" lvl="0" indent="0" algn="l" defTabSz="889000">
            <a:lnSpc>
              <a:spcPct val="90000"/>
            </a:lnSpc>
            <a:spcBef>
              <a:spcPct val="0"/>
            </a:spcBef>
            <a:spcAft>
              <a:spcPts val="0"/>
            </a:spcAft>
            <a:buNone/>
          </a:pPr>
          <a:r>
            <a:rPr lang="ru-RU" sz="1700" b="1" kern="1200" dirty="0">
              <a:solidFill>
                <a:schemeClr val="tx1"/>
              </a:solidFill>
            </a:rPr>
            <a:t>Сервис:</a:t>
          </a:r>
          <a:r>
            <a:rPr lang="ru-RU" sz="1700" b="0" kern="1200" dirty="0">
              <a:solidFill>
                <a:schemeClr val="tx1"/>
              </a:solidFill>
            </a:rPr>
            <a:t> онлайн-платформа, соцсети;</a:t>
          </a:r>
        </a:p>
      </dsp:txBody>
      <dsp:txXfrm>
        <a:off x="93609" y="390"/>
        <a:ext cx="4112226" cy="2310457"/>
      </dsp:txXfrm>
    </dsp:sp>
    <dsp:sp modelId="{CDBB5AA2-7B53-4086-955A-755622EF76A8}">
      <dsp:nvSpPr>
        <dsp:cNvPr id="0" name=""/>
        <dsp:cNvSpPr/>
      </dsp:nvSpPr>
      <dsp:spPr>
        <a:xfrm>
          <a:off x="4569740" y="227"/>
          <a:ext cx="4514923" cy="2310784"/>
        </a:xfrm>
        <a:prstGeom prst="rect">
          <a:avLst/>
        </a:prstGeom>
        <a:solidFill>
          <a:srgbClr val="FFFF00"/>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ts val="0"/>
            </a:spcAft>
            <a:buNone/>
          </a:pPr>
          <a:r>
            <a:rPr lang="ru-RU" sz="2000" b="1" kern="1200" dirty="0">
              <a:solidFill>
                <a:schemeClr val="tx1"/>
              </a:solidFill>
            </a:rPr>
            <a:t>Цена</a:t>
          </a:r>
        </a:p>
        <a:p>
          <a:pPr marL="0" lvl="0" indent="0" algn="l" defTabSz="889000">
            <a:lnSpc>
              <a:spcPct val="150000"/>
            </a:lnSpc>
            <a:spcBef>
              <a:spcPct val="0"/>
            </a:spcBef>
            <a:spcAft>
              <a:spcPts val="0"/>
            </a:spcAft>
            <a:buNone/>
          </a:pPr>
          <a:r>
            <a:rPr lang="ru-RU" sz="1700" b="1" kern="1200" dirty="0">
              <a:solidFill>
                <a:schemeClr val="tx1"/>
              </a:solidFill>
            </a:rPr>
            <a:t>Цена: </a:t>
          </a:r>
          <a:r>
            <a:rPr lang="ru-RU" sz="1700" b="0" kern="1200" dirty="0">
              <a:solidFill>
                <a:schemeClr val="tx1"/>
              </a:solidFill>
            </a:rPr>
            <a:t>85 руб. </a:t>
          </a:r>
          <a:r>
            <a:rPr lang="en-US" sz="1700" b="0" kern="1200" dirty="0">
              <a:solidFill>
                <a:schemeClr val="tx1"/>
              </a:solidFill>
            </a:rPr>
            <a:t>/</a:t>
          </a:r>
          <a:r>
            <a:rPr lang="ru-RU" sz="1700" b="0" kern="1200" dirty="0">
              <a:solidFill>
                <a:schemeClr val="tx1"/>
              </a:solidFill>
            </a:rPr>
            <a:t> 30 дней;</a:t>
          </a:r>
        </a:p>
        <a:p>
          <a:pPr marL="0" lvl="0" indent="0" algn="l" defTabSz="889000">
            <a:lnSpc>
              <a:spcPct val="150000"/>
            </a:lnSpc>
            <a:spcBef>
              <a:spcPct val="0"/>
            </a:spcBef>
            <a:spcAft>
              <a:spcPts val="0"/>
            </a:spcAft>
            <a:buNone/>
          </a:pPr>
          <a:r>
            <a:rPr lang="ru-RU" sz="1700" b="1" kern="1200" dirty="0">
              <a:solidFill>
                <a:schemeClr val="tx1"/>
              </a:solidFill>
            </a:rPr>
            <a:t>Форма оплаты: </a:t>
          </a:r>
          <a:r>
            <a:rPr lang="ru-RU" sz="1700" b="0" kern="1200" dirty="0">
              <a:solidFill>
                <a:schemeClr val="tx1"/>
              </a:solidFill>
            </a:rPr>
            <a:t>электронная;</a:t>
          </a:r>
          <a:endParaRPr lang="en-US" sz="1700" b="0" kern="1200" dirty="0">
            <a:solidFill>
              <a:schemeClr val="tx1"/>
            </a:solidFill>
          </a:endParaRPr>
        </a:p>
        <a:p>
          <a:pPr marL="0" lvl="0" indent="0" algn="l" defTabSz="889000">
            <a:lnSpc>
              <a:spcPct val="100000"/>
            </a:lnSpc>
            <a:spcBef>
              <a:spcPct val="0"/>
            </a:spcBef>
            <a:spcAft>
              <a:spcPts val="0"/>
            </a:spcAft>
            <a:buNone/>
          </a:pPr>
          <a:r>
            <a:rPr lang="ru-RU" sz="1700" b="1" kern="1200" dirty="0">
              <a:solidFill>
                <a:schemeClr val="tx1"/>
              </a:solidFill>
            </a:rPr>
            <a:t>Сроки платежа: </a:t>
          </a:r>
          <a:r>
            <a:rPr lang="ru-RU" sz="1700" b="0" kern="1200" dirty="0">
              <a:solidFill>
                <a:schemeClr val="tx1"/>
              </a:solidFill>
            </a:rPr>
            <a:t>оплата 100% при размещении вакансии, по истечению 30 дней;</a:t>
          </a:r>
        </a:p>
        <a:p>
          <a:pPr marL="0" lvl="0" indent="0" algn="l" defTabSz="889000">
            <a:lnSpc>
              <a:spcPct val="90000"/>
            </a:lnSpc>
            <a:spcBef>
              <a:spcPct val="0"/>
            </a:spcBef>
            <a:spcAft>
              <a:spcPts val="0"/>
            </a:spcAft>
            <a:buNone/>
          </a:pPr>
          <a:endParaRPr lang="ru-RU" sz="1600" b="0" kern="1200" dirty="0">
            <a:solidFill>
              <a:schemeClr val="tx1"/>
            </a:solidFill>
          </a:endParaRPr>
        </a:p>
        <a:p>
          <a:pPr marL="0" lvl="0" indent="0" algn="l" defTabSz="889000">
            <a:lnSpc>
              <a:spcPct val="90000"/>
            </a:lnSpc>
            <a:spcBef>
              <a:spcPct val="0"/>
            </a:spcBef>
            <a:spcAft>
              <a:spcPts val="0"/>
            </a:spcAft>
            <a:buNone/>
          </a:pPr>
          <a:endParaRPr lang="ru-RU" sz="1600" b="0" kern="1200" dirty="0">
            <a:solidFill>
              <a:schemeClr val="tx1"/>
            </a:solidFill>
          </a:endParaRPr>
        </a:p>
      </dsp:txBody>
      <dsp:txXfrm>
        <a:off x="4569740" y="227"/>
        <a:ext cx="4514923" cy="2310784"/>
      </dsp:txXfrm>
    </dsp:sp>
    <dsp:sp modelId="{5C8D73ED-6CE7-4088-96C1-46CD550DC3C6}">
      <dsp:nvSpPr>
        <dsp:cNvPr id="0" name=""/>
        <dsp:cNvSpPr/>
      </dsp:nvSpPr>
      <dsp:spPr>
        <a:xfrm>
          <a:off x="93609" y="2674915"/>
          <a:ext cx="4112226" cy="1784164"/>
        </a:xfrm>
        <a:prstGeom prst="rect">
          <a:avLst/>
        </a:prstGeom>
        <a:solidFill>
          <a:srgbClr val="00B0F0"/>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ts val="0"/>
            </a:spcAft>
            <a:buNone/>
          </a:pPr>
          <a:r>
            <a:rPr lang="ru-RU" sz="2000" b="1" kern="1200" dirty="0">
              <a:solidFill>
                <a:schemeClr val="bg1"/>
              </a:solidFill>
            </a:rPr>
            <a:t>Место</a:t>
          </a:r>
        </a:p>
        <a:p>
          <a:pPr marL="0" lvl="0" indent="0" algn="l" defTabSz="889000">
            <a:lnSpc>
              <a:spcPct val="90000"/>
            </a:lnSpc>
            <a:spcBef>
              <a:spcPct val="0"/>
            </a:spcBef>
            <a:spcAft>
              <a:spcPts val="0"/>
            </a:spcAft>
            <a:buNone/>
          </a:pPr>
          <a:r>
            <a:rPr lang="ru-RU" sz="1700" b="1" kern="1200" dirty="0">
              <a:solidFill>
                <a:schemeClr val="bg1"/>
              </a:solidFill>
            </a:rPr>
            <a:t>Расположение: </a:t>
          </a:r>
        </a:p>
        <a:p>
          <a:pPr marL="0" lvl="0" indent="0" algn="l" defTabSz="889000">
            <a:lnSpc>
              <a:spcPct val="90000"/>
            </a:lnSpc>
            <a:spcBef>
              <a:spcPct val="0"/>
            </a:spcBef>
            <a:spcAft>
              <a:spcPts val="0"/>
            </a:spcAft>
            <a:buNone/>
          </a:pPr>
          <a:r>
            <a:rPr lang="ru-RU" sz="1700" b="0" kern="1200" dirty="0">
              <a:solidFill>
                <a:schemeClr val="bg1"/>
              </a:solidFill>
            </a:rPr>
            <a:t>-Интернет-сайт </a:t>
          </a:r>
        </a:p>
        <a:p>
          <a:pPr marL="0" lvl="0" indent="0" algn="l" defTabSz="889000">
            <a:lnSpc>
              <a:spcPct val="90000"/>
            </a:lnSpc>
            <a:spcBef>
              <a:spcPct val="0"/>
            </a:spcBef>
            <a:spcAft>
              <a:spcPts val="0"/>
            </a:spcAft>
            <a:buNone/>
          </a:pPr>
          <a:r>
            <a:rPr lang="ru-RU" sz="1700" b="0" kern="1200" dirty="0">
              <a:solidFill>
                <a:schemeClr val="bg1"/>
              </a:solidFill>
            </a:rPr>
            <a:t>-Социальная сеть в ВК</a:t>
          </a:r>
        </a:p>
        <a:p>
          <a:pPr marL="0" lvl="0" indent="0" algn="l" defTabSz="889000">
            <a:lnSpc>
              <a:spcPct val="90000"/>
            </a:lnSpc>
            <a:spcBef>
              <a:spcPct val="0"/>
            </a:spcBef>
            <a:spcAft>
              <a:spcPts val="0"/>
            </a:spcAft>
            <a:buNone/>
          </a:pPr>
          <a:endParaRPr lang="ru-RU" sz="2400" b="1" kern="1200" dirty="0">
            <a:solidFill>
              <a:schemeClr val="bg1"/>
            </a:solidFill>
          </a:endParaRPr>
        </a:p>
        <a:p>
          <a:pPr marL="0" lvl="0" indent="0" algn="l" defTabSz="889000">
            <a:lnSpc>
              <a:spcPct val="90000"/>
            </a:lnSpc>
            <a:spcBef>
              <a:spcPct val="0"/>
            </a:spcBef>
            <a:spcAft>
              <a:spcPts val="0"/>
            </a:spcAft>
            <a:buNone/>
          </a:pPr>
          <a:endParaRPr lang="ru-RU" sz="2400" b="1" kern="1200" dirty="0">
            <a:solidFill>
              <a:schemeClr val="bg1"/>
            </a:solidFill>
          </a:endParaRPr>
        </a:p>
      </dsp:txBody>
      <dsp:txXfrm>
        <a:off x="93609" y="2674915"/>
        <a:ext cx="4112226" cy="1784164"/>
      </dsp:txXfrm>
    </dsp:sp>
    <dsp:sp modelId="{6729D077-B9B5-4AA4-93E8-CB90492CDAB8}">
      <dsp:nvSpPr>
        <dsp:cNvPr id="0" name=""/>
        <dsp:cNvSpPr/>
      </dsp:nvSpPr>
      <dsp:spPr>
        <a:xfrm>
          <a:off x="4569740" y="2691378"/>
          <a:ext cx="4514923" cy="1751238"/>
        </a:xfrm>
        <a:prstGeom prst="rect">
          <a:avLst/>
        </a:prstGeom>
        <a:solidFill>
          <a:srgbClr val="FF0000"/>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b="1" kern="1200" dirty="0">
              <a:solidFill>
                <a:schemeClr val="bg1"/>
              </a:solidFill>
            </a:rPr>
            <a:t>Продвижение</a:t>
          </a:r>
        </a:p>
        <a:p>
          <a:pPr marL="0" lvl="0" indent="0" algn="l" defTabSz="889000">
            <a:lnSpc>
              <a:spcPct val="90000"/>
            </a:lnSpc>
            <a:spcBef>
              <a:spcPct val="0"/>
            </a:spcBef>
            <a:spcAft>
              <a:spcPct val="35000"/>
            </a:spcAft>
            <a:buNone/>
          </a:pPr>
          <a:r>
            <a:rPr lang="ru-RU" sz="1700" b="1" kern="1200" dirty="0">
              <a:solidFill>
                <a:schemeClr val="bg1"/>
              </a:solidFill>
            </a:rPr>
            <a:t>Реклама: </a:t>
          </a:r>
        </a:p>
        <a:p>
          <a:pPr marL="0" lvl="0" indent="0" algn="l" defTabSz="889000">
            <a:lnSpc>
              <a:spcPct val="90000"/>
            </a:lnSpc>
            <a:spcBef>
              <a:spcPct val="0"/>
            </a:spcBef>
            <a:spcAft>
              <a:spcPct val="35000"/>
            </a:spcAft>
            <a:buNone/>
          </a:pPr>
          <a:r>
            <a:rPr lang="ru-RU" sz="1700" b="0" kern="1200" dirty="0">
              <a:solidFill>
                <a:schemeClr val="bg1"/>
              </a:solidFill>
            </a:rPr>
            <a:t>таргетинг в городских сообществах ВКонтакте</a:t>
          </a:r>
        </a:p>
        <a:p>
          <a:pPr marL="0" lvl="0" indent="0" algn="ctr" defTabSz="889000">
            <a:lnSpc>
              <a:spcPct val="90000"/>
            </a:lnSpc>
            <a:spcBef>
              <a:spcPct val="0"/>
            </a:spcBef>
            <a:spcAft>
              <a:spcPct val="35000"/>
            </a:spcAft>
            <a:buNone/>
          </a:pPr>
          <a:endParaRPr lang="en-US" sz="2400" b="1" kern="1200" dirty="0">
            <a:solidFill>
              <a:schemeClr val="bg1"/>
            </a:solidFill>
          </a:endParaRPr>
        </a:p>
      </dsp:txBody>
      <dsp:txXfrm>
        <a:off x="4569740" y="2691378"/>
        <a:ext cx="4514923" cy="1751238"/>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3" name="PlaceHolder 2"/>
          <p:cNvSpPr>
            <a:spLocks noGrp="1"/>
          </p:cNvSpPr>
          <p:nvPr>
            <p:ph type="subTitle"/>
          </p:nvPr>
        </p:nvSpPr>
        <p:spPr>
          <a:xfrm>
            <a:off x="504000" y="1326600"/>
            <a:ext cx="9072000" cy="3288600"/>
          </a:xfrm>
          <a:prstGeom prst="rect">
            <a:avLst/>
          </a:prstGeom>
        </p:spPr>
        <p:txBody>
          <a:bodyPr lIns="0" tIns="0" rIns="0" bIns="0" anchor="ctr">
            <a:noAutofit/>
          </a:bodyPr>
          <a:lstStyle/>
          <a:p>
            <a:pPr algn="ctr"/>
            <a:endParaRPr lang="ru-RU"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5" name="PlaceHolder 2"/>
          <p:cNvSpPr>
            <a:spLocks noGrp="1"/>
          </p:cNvSpPr>
          <p:nvPr>
            <p:ph type="body"/>
          </p:nvPr>
        </p:nvSpPr>
        <p:spPr>
          <a:xfrm>
            <a:off x="504000" y="1326600"/>
            <a:ext cx="9072000" cy="328860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7" name="PlaceHolder 2"/>
          <p:cNvSpPr>
            <a:spLocks noGrp="1"/>
          </p:cNvSpPr>
          <p:nvPr>
            <p:ph type="body"/>
          </p:nvPr>
        </p:nvSpPr>
        <p:spPr>
          <a:xfrm>
            <a:off x="504000" y="1326600"/>
            <a:ext cx="4426920" cy="3288600"/>
          </a:xfrm>
          <a:prstGeom prst="rect">
            <a:avLst/>
          </a:prstGeom>
        </p:spPr>
        <p:txBody>
          <a:bodyPr lIns="0" tIns="0" rIns="0" bIns="0">
            <a:normAutofit/>
          </a:bodyPr>
          <a:lstStyle/>
          <a:p>
            <a:endParaRPr lang="ru-RU" sz="3200" b="0" strike="noStrike" spc="-1">
              <a:latin typeface="Arial"/>
            </a:endParaRPr>
          </a:p>
        </p:txBody>
      </p:sp>
      <p:sp>
        <p:nvSpPr>
          <p:cNvPr id="8" name="PlaceHolder 3"/>
          <p:cNvSpPr>
            <a:spLocks noGrp="1"/>
          </p:cNvSpPr>
          <p:nvPr>
            <p:ph type="body"/>
          </p:nvPr>
        </p:nvSpPr>
        <p:spPr>
          <a:xfrm>
            <a:off x="5152680" y="1326600"/>
            <a:ext cx="4426920" cy="328860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504000" y="74160"/>
            <a:ext cx="9071280" cy="5795280"/>
          </a:xfrm>
          <a:prstGeom prst="rect">
            <a:avLst/>
          </a:prstGeom>
        </p:spPr>
        <p:txBody>
          <a:bodyPr lIns="0" tIns="0" rIns="0" bIns="0" anchor="ctr">
            <a:noAutofit/>
          </a:bodyPr>
          <a:lstStyle/>
          <a:p>
            <a:pPr algn="ctr"/>
            <a:endParaRPr lang="ru-RU"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2"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13" name="PlaceHolder 3"/>
          <p:cNvSpPr>
            <a:spLocks noGrp="1"/>
          </p:cNvSpPr>
          <p:nvPr>
            <p:ph type="body"/>
          </p:nvPr>
        </p:nvSpPr>
        <p:spPr>
          <a:xfrm>
            <a:off x="5152680" y="1326600"/>
            <a:ext cx="4426920" cy="3288600"/>
          </a:xfrm>
          <a:prstGeom prst="rect">
            <a:avLst/>
          </a:prstGeom>
        </p:spPr>
        <p:txBody>
          <a:bodyPr lIns="0" tIns="0" rIns="0" bIns="0">
            <a:normAutofit/>
          </a:bodyPr>
          <a:lstStyle/>
          <a:p>
            <a:endParaRPr lang="ru-RU" sz="3200" b="0" strike="noStrike" spc="-1">
              <a:latin typeface="Arial"/>
            </a:endParaRPr>
          </a:p>
        </p:txBody>
      </p:sp>
      <p:sp>
        <p:nvSpPr>
          <p:cNvPr id="14" name="PlaceHolder 4"/>
          <p:cNvSpPr>
            <a:spLocks noGrp="1"/>
          </p:cNvSpPr>
          <p:nvPr>
            <p:ph type="body"/>
          </p:nvPr>
        </p:nvSpPr>
        <p:spPr>
          <a:xfrm>
            <a:off x="50400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6" name="PlaceHolder 2"/>
          <p:cNvSpPr>
            <a:spLocks noGrp="1"/>
          </p:cNvSpPr>
          <p:nvPr>
            <p:ph type="body"/>
          </p:nvPr>
        </p:nvSpPr>
        <p:spPr>
          <a:xfrm>
            <a:off x="504000" y="1326600"/>
            <a:ext cx="4426920" cy="3288600"/>
          </a:xfrm>
          <a:prstGeom prst="rect">
            <a:avLst/>
          </a:prstGeom>
        </p:spPr>
        <p:txBody>
          <a:bodyPr lIns="0" tIns="0" rIns="0" bIns="0">
            <a:normAutofit/>
          </a:bodyPr>
          <a:lstStyle/>
          <a:p>
            <a:endParaRPr lang="ru-RU" sz="3200" b="0" strike="noStrike" spc="-1">
              <a:latin typeface="Arial"/>
            </a:endParaRPr>
          </a:p>
        </p:txBody>
      </p:sp>
      <p:sp>
        <p:nvSpPr>
          <p:cNvPr id="17"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18" name="PlaceHolder 4"/>
          <p:cNvSpPr>
            <a:spLocks noGrp="1"/>
          </p:cNvSpPr>
          <p:nvPr>
            <p:ph type="body"/>
          </p:nvPr>
        </p:nvSpPr>
        <p:spPr>
          <a:xfrm>
            <a:off x="515268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0"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21"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22" name="PlaceHolder 4"/>
          <p:cNvSpPr>
            <a:spLocks noGrp="1"/>
          </p:cNvSpPr>
          <p:nvPr>
            <p:ph type="body"/>
          </p:nvPr>
        </p:nvSpPr>
        <p:spPr>
          <a:xfrm>
            <a:off x="504000" y="3044520"/>
            <a:ext cx="907200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4" name="PlaceHolder 2"/>
          <p:cNvSpPr>
            <a:spLocks noGrp="1"/>
          </p:cNvSpPr>
          <p:nvPr>
            <p:ph type="body"/>
          </p:nvPr>
        </p:nvSpPr>
        <p:spPr>
          <a:xfrm>
            <a:off x="504000" y="1326600"/>
            <a:ext cx="9072000" cy="1568520"/>
          </a:xfrm>
          <a:prstGeom prst="rect">
            <a:avLst/>
          </a:prstGeom>
        </p:spPr>
        <p:txBody>
          <a:bodyPr lIns="0" tIns="0" rIns="0" bIns="0">
            <a:normAutofit/>
          </a:bodyPr>
          <a:lstStyle/>
          <a:p>
            <a:endParaRPr lang="ru-RU" sz="3200" b="0" strike="noStrike" spc="-1">
              <a:latin typeface="Arial"/>
            </a:endParaRPr>
          </a:p>
        </p:txBody>
      </p:sp>
      <p:sp>
        <p:nvSpPr>
          <p:cNvPr id="25" name="PlaceHolder 3"/>
          <p:cNvSpPr>
            <a:spLocks noGrp="1"/>
          </p:cNvSpPr>
          <p:nvPr>
            <p:ph type="body"/>
          </p:nvPr>
        </p:nvSpPr>
        <p:spPr>
          <a:xfrm>
            <a:off x="504000" y="3044520"/>
            <a:ext cx="907200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7"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28"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29" name="PlaceHolder 4"/>
          <p:cNvSpPr>
            <a:spLocks noGrp="1"/>
          </p:cNvSpPr>
          <p:nvPr>
            <p:ph type="body"/>
          </p:nvPr>
        </p:nvSpPr>
        <p:spPr>
          <a:xfrm>
            <a:off x="504000" y="3044520"/>
            <a:ext cx="4426920" cy="1568520"/>
          </a:xfrm>
          <a:prstGeom prst="rect">
            <a:avLst/>
          </a:prstGeom>
        </p:spPr>
        <p:txBody>
          <a:bodyPr lIns="0" tIns="0" rIns="0" bIns="0">
            <a:normAutofit/>
          </a:bodyPr>
          <a:lstStyle/>
          <a:p>
            <a:endParaRPr lang="ru-RU" sz="3200" b="0" strike="noStrike" spc="-1">
              <a:latin typeface="Arial"/>
            </a:endParaRPr>
          </a:p>
        </p:txBody>
      </p:sp>
      <p:sp>
        <p:nvSpPr>
          <p:cNvPr id="30" name="PlaceHolder 5"/>
          <p:cNvSpPr>
            <a:spLocks noGrp="1"/>
          </p:cNvSpPr>
          <p:nvPr>
            <p:ph type="body"/>
          </p:nvPr>
        </p:nvSpPr>
        <p:spPr>
          <a:xfrm>
            <a:off x="515268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32" name="PlaceHolder 2"/>
          <p:cNvSpPr>
            <a:spLocks noGrp="1"/>
          </p:cNvSpPr>
          <p:nvPr>
            <p:ph type="body"/>
          </p:nvPr>
        </p:nvSpPr>
        <p:spPr>
          <a:xfrm>
            <a:off x="50400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33" name="PlaceHolder 3"/>
          <p:cNvSpPr>
            <a:spLocks noGrp="1"/>
          </p:cNvSpPr>
          <p:nvPr>
            <p:ph type="body"/>
          </p:nvPr>
        </p:nvSpPr>
        <p:spPr>
          <a:xfrm>
            <a:off x="357156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34" name="PlaceHolder 4"/>
          <p:cNvSpPr>
            <a:spLocks noGrp="1"/>
          </p:cNvSpPr>
          <p:nvPr>
            <p:ph type="body"/>
          </p:nvPr>
        </p:nvSpPr>
        <p:spPr>
          <a:xfrm>
            <a:off x="663912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35" name="PlaceHolder 5"/>
          <p:cNvSpPr>
            <a:spLocks noGrp="1"/>
          </p:cNvSpPr>
          <p:nvPr>
            <p:ph type="body"/>
          </p:nvPr>
        </p:nvSpPr>
        <p:spPr>
          <a:xfrm>
            <a:off x="504000" y="304452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36" name="PlaceHolder 6"/>
          <p:cNvSpPr>
            <a:spLocks noGrp="1"/>
          </p:cNvSpPr>
          <p:nvPr>
            <p:ph type="body"/>
          </p:nvPr>
        </p:nvSpPr>
        <p:spPr>
          <a:xfrm>
            <a:off x="3571560" y="304452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37" name="PlaceHolder 7"/>
          <p:cNvSpPr>
            <a:spLocks noGrp="1"/>
          </p:cNvSpPr>
          <p:nvPr>
            <p:ph type="body"/>
          </p:nvPr>
        </p:nvSpPr>
        <p:spPr>
          <a:xfrm>
            <a:off x="6639120" y="3044520"/>
            <a:ext cx="2921040" cy="1568520"/>
          </a:xfrm>
          <a:prstGeom prst="rect">
            <a:avLst/>
          </a:prstGeom>
        </p:spPr>
        <p:txBody>
          <a:bodyPr lIns="0" tIns="0" rIns="0" bIns="0">
            <a:normAutofit fontScale="56000"/>
          </a:bodyPr>
          <a:lstStyle/>
          <a:p>
            <a:endParaRPr lang="ru-RU"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58"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59" name="PlaceHolder 2"/>
          <p:cNvSpPr>
            <a:spLocks noGrp="1"/>
          </p:cNvSpPr>
          <p:nvPr>
            <p:ph type="subTitle"/>
          </p:nvPr>
        </p:nvSpPr>
        <p:spPr>
          <a:xfrm>
            <a:off x="504000" y="1326600"/>
            <a:ext cx="9072000" cy="3288600"/>
          </a:xfrm>
          <a:prstGeom prst="rect">
            <a:avLst/>
          </a:prstGeom>
        </p:spPr>
        <p:txBody>
          <a:bodyPr lIns="0" tIns="0" rIns="0" bIns="0" anchor="ctr">
            <a:noAutofit/>
          </a:bodyPr>
          <a:lstStyle/>
          <a:p>
            <a:pPr algn="ctr"/>
            <a:endParaRPr lang="ru-RU"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60"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61" name="PlaceHolder 2"/>
          <p:cNvSpPr>
            <a:spLocks noGrp="1"/>
          </p:cNvSpPr>
          <p:nvPr>
            <p:ph type="body"/>
          </p:nvPr>
        </p:nvSpPr>
        <p:spPr>
          <a:xfrm>
            <a:off x="504000" y="1326600"/>
            <a:ext cx="9072000" cy="328860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62"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63" name="PlaceHolder 2"/>
          <p:cNvSpPr>
            <a:spLocks noGrp="1"/>
          </p:cNvSpPr>
          <p:nvPr>
            <p:ph type="body"/>
          </p:nvPr>
        </p:nvSpPr>
        <p:spPr>
          <a:xfrm>
            <a:off x="504000" y="1326600"/>
            <a:ext cx="4426920" cy="3288600"/>
          </a:xfrm>
          <a:prstGeom prst="rect">
            <a:avLst/>
          </a:prstGeom>
        </p:spPr>
        <p:txBody>
          <a:bodyPr lIns="0" tIns="0" rIns="0" bIns="0">
            <a:normAutofit/>
          </a:bodyPr>
          <a:lstStyle/>
          <a:p>
            <a:endParaRPr lang="ru-RU" sz="3200" b="0" strike="noStrike" spc="-1">
              <a:latin typeface="Arial"/>
            </a:endParaRPr>
          </a:p>
        </p:txBody>
      </p:sp>
      <p:sp>
        <p:nvSpPr>
          <p:cNvPr id="164" name="PlaceHolder 3"/>
          <p:cNvSpPr>
            <a:spLocks noGrp="1"/>
          </p:cNvSpPr>
          <p:nvPr>
            <p:ph type="body"/>
          </p:nvPr>
        </p:nvSpPr>
        <p:spPr>
          <a:xfrm>
            <a:off x="5152680" y="1326600"/>
            <a:ext cx="4426920" cy="328860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65"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66" name="PlaceHolder 1"/>
          <p:cNvSpPr>
            <a:spLocks noGrp="1"/>
          </p:cNvSpPr>
          <p:nvPr>
            <p:ph type="subTitle"/>
          </p:nvPr>
        </p:nvSpPr>
        <p:spPr>
          <a:xfrm>
            <a:off x="504000" y="74160"/>
            <a:ext cx="9071280" cy="5795280"/>
          </a:xfrm>
          <a:prstGeom prst="rect">
            <a:avLst/>
          </a:prstGeom>
        </p:spPr>
        <p:txBody>
          <a:bodyPr lIns="0" tIns="0" rIns="0" bIns="0" anchor="ctr">
            <a:noAutofit/>
          </a:bodyPr>
          <a:lstStyle/>
          <a:p>
            <a:pPr algn="ctr"/>
            <a:endParaRPr lang="ru-RU"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68"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169" name="PlaceHolder 3"/>
          <p:cNvSpPr>
            <a:spLocks noGrp="1"/>
          </p:cNvSpPr>
          <p:nvPr>
            <p:ph type="body"/>
          </p:nvPr>
        </p:nvSpPr>
        <p:spPr>
          <a:xfrm>
            <a:off x="5152680" y="1326600"/>
            <a:ext cx="4426920" cy="3288600"/>
          </a:xfrm>
          <a:prstGeom prst="rect">
            <a:avLst/>
          </a:prstGeom>
        </p:spPr>
        <p:txBody>
          <a:bodyPr lIns="0" tIns="0" rIns="0" bIns="0">
            <a:normAutofit/>
          </a:bodyPr>
          <a:lstStyle/>
          <a:p>
            <a:endParaRPr lang="ru-RU" sz="3200" b="0" strike="noStrike" spc="-1">
              <a:latin typeface="Arial"/>
            </a:endParaRPr>
          </a:p>
        </p:txBody>
      </p:sp>
      <p:sp>
        <p:nvSpPr>
          <p:cNvPr id="170" name="PlaceHolder 4"/>
          <p:cNvSpPr>
            <a:spLocks noGrp="1"/>
          </p:cNvSpPr>
          <p:nvPr>
            <p:ph type="body"/>
          </p:nvPr>
        </p:nvSpPr>
        <p:spPr>
          <a:xfrm>
            <a:off x="50400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71"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72" name="PlaceHolder 2"/>
          <p:cNvSpPr>
            <a:spLocks noGrp="1"/>
          </p:cNvSpPr>
          <p:nvPr>
            <p:ph type="body"/>
          </p:nvPr>
        </p:nvSpPr>
        <p:spPr>
          <a:xfrm>
            <a:off x="504000" y="1326600"/>
            <a:ext cx="4426920" cy="3288600"/>
          </a:xfrm>
          <a:prstGeom prst="rect">
            <a:avLst/>
          </a:prstGeom>
        </p:spPr>
        <p:txBody>
          <a:bodyPr lIns="0" tIns="0" rIns="0" bIns="0">
            <a:normAutofit/>
          </a:bodyPr>
          <a:lstStyle/>
          <a:p>
            <a:endParaRPr lang="ru-RU" sz="3200" b="0" strike="noStrike" spc="-1">
              <a:latin typeface="Arial"/>
            </a:endParaRPr>
          </a:p>
        </p:txBody>
      </p:sp>
      <p:sp>
        <p:nvSpPr>
          <p:cNvPr id="173"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174" name="PlaceHolder 4"/>
          <p:cNvSpPr>
            <a:spLocks noGrp="1"/>
          </p:cNvSpPr>
          <p:nvPr>
            <p:ph type="body"/>
          </p:nvPr>
        </p:nvSpPr>
        <p:spPr>
          <a:xfrm>
            <a:off x="515268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75"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76"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177"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178" name="PlaceHolder 4"/>
          <p:cNvSpPr>
            <a:spLocks noGrp="1"/>
          </p:cNvSpPr>
          <p:nvPr>
            <p:ph type="body"/>
          </p:nvPr>
        </p:nvSpPr>
        <p:spPr>
          <a:xfrm>
            <a:off x="504000" y="3044520"/>
            <a:ext cx="907200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79"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80" name="PlaceHolder 2"/>
          <p:cNvSpPr>
            <a:spLocks noGrp="1"/>
          </p:cNvSpPr>
          <p:nvPr>
            <p:ph type="body"/>
          </p:nvPr>
        </p:nvSpPr>
        <p:spPr>
          <a:xfrm>
            <a:off x="504000" y="1326600"/>
            <a:ext cx="9072000" cy="1568520"/>
          </a:xfrm>
          <a:prstGeom prst="rect">
            <a:avLst/>
          </a:prstGeom>
        </p:spPr>
        <p:txBody>
          <a:bodyPr lIns="0" tIns="0" rIns="0" bIns="0">
            <a:normAutofit/>
          </a:bodyPr>
          <a:lstStyle/>
          <a:p>
            <a:endParaRPr lang="ru-RU" sz="3200" b="0" strike="noStrike" spc="-1">
              <a:latin typeface="Arial"/>
            </a:endParaRPr>
          </a:p>
        </p:txBody>
      </p:sp>
      <p:sp>
        <p:nvSpPr>
          <p:cNvPr id="181" name="PlaceHolder 3"/>
          <p:cNvSpPr>
            <a:spLocks noGrp="1"/>
          </p:cNvSpPr>
          <p:nvPr>
            <p:ph type="body"/>
          </p:nvPr>
        </p:nvSpPr>
        <p:spPr>
          <a:xfrm>
            <a:off x="504000" y="3044520"/>
            <a:ext cx="907200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82"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83"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184"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185" name="PlaceHolder 4"/>
          <p:cNvSpPr>
            <a:spLocks noGrp="1"/>
          </p:cNvSpPr>
          <p:nvPr>
            <p:ph type="body"/>
          </p:nvPr>
        </p:nvSpPr>
        <p:spPr>
          <a:xfrm>
            <a:off x="504000" y="3044520"/>
            <a:ext cx="4426920" cy="1568520"/>
          </a:xfrm>
          <a:prstGeom prst="rect">
            <a:avLst/>
          </a:prstGeom>
        </p:spPr>
        <p:txBody>
          <a:bodyPr lIns="0" tIns="0" rIns="0" bIns="0">
            <a:normAutofit/>
          </a:bodyPr>
          <a:lstStyle/>
          <a:p>
            <a:endParaRPr lang="ru-RU" sz="3200" b="0" strike="noStrike" spc="-1">
              <a:latin typeface="Arial"/>
            </a:endParaRPr>
          </a:p>
        </p:txBody>
      </p:sp>
      <p:sp>
        <p:nvSpPr>
          <p:cNvPr id="186" name="PlaceHolder 5"/>
          <p:cNvSpPr>
            <a:spLocks noGrp="1"/>
          </p:cNvSpPr>
          <p:nvPr>
            <p:ph type="body"/>
          </p:nvPr>
        </p:nvSpPr>
        <p:spPr>
          <a:xfrm>
            <a:off x="515268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87"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88" name="PlaceHolder 2"/>
          <p:cNvSpPr>
            <a:spLocks noGrp="1"/>
          </p:cNvSpPr>
          <p:nvPr>
            <p:ph type="body"/>
          </p:nvPr>
        </p:nvSpPr>
        <p:spPr>
          <a:xfrm>
            <a:off x="50400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189" name="PlaceHolder 3"/>
          <p:cNvSpPr>
            <a:spLocks noGrp="1"/>
          </p:cNvSpPr>
          <p:nvPr>
            <p:ph type="body"/>
          </p:nvPr>
        </p:nvSpPr>
        <p:spPr>
          <a:xfrm>
            <a:off x="357156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190" name="PlaceHolder 4"/>
          <p:cNvSpPr>
            <a:spLocks noGrp="1"/>
          </p:cNvSpPr>
          <p:nvPr>
            <p:ph type="body"/>
          </p:nvPr>
        </p:nvSpPr>
        <p:spPr>
          <a:xfrm>
            <a:off x="663912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191" name="PlaceHolder 5"/>
          <p:cNvSpPr>
            <a:spLocks noGrp="1"/>
          </p:cNvSpPr>
          <p:nvPr>
            <p:ph type="body"/>
          </p:nvPr>
        </p:nvSpPr>
        <p:spPr>
          <a:xfrm>
            <a:off x="504000" y="304452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192" name="PlaceHolder 6"/>
          <p:cNvSpPr>
            <a:spLocks noGrp="1"/>
          </p:cNvSpPr>
          <p:nvPr>
            <p:ph type="body"/>
          </p:nvPr>
        </p:nvSpPr>
        <p:spPr>
          <a:xfrm>
            <a:off x="3571560" y="304452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193" name="PlaceHolder 7"/>
          <p:cNvSpPr>
            <a:spLocks noGrp="1"/>
          </p:cNvSpPr>
          <p:nvPr>
            <p:ph type="body"/>
          </p:nvPr>
        </p:nvSpPr>
        <p:spPr>
          <a:xfrm>
            <a:off x="6639120" y="3044520"/>
            <a:ext cx="2921040" cy="1568520"/>
          </a:xfrm>
          <a:prstGeom prst="rect">
            <a:avLst/>
          </a:prstGeom>
        </p:spPr>
        <p:txBody>
          <a:bodyPr lIns="0" tIns="0" rIns="0" bIns="0">
            <a:normAutofit fontScale="56000"/>
          </a:bodyPr>
          <a:lstStyle/>
          <a:p>
            <a:endParaRPr lang="ru-RU"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96"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97" name="PlaceHolder 2"/>
          <p:cNvSpPr>
            <a:spLocks noGrp="1"/>
          </p:cNvSpPr>
          <p:nvPr>
            <p:ph type="subTitle"/>
          </p:nvPr>
        </p:nvSpPr>
        <p:spPr>
          <a:xfrm>
            <a:off x="504000" y="1326600"/>
            <a:ext cx="9072000" cy="3288600"/>
          </a:xfrm>
          <a:prstGeom prst="rect">
            <a:avLst/>
          </a:prstGeom>
        </p:spPr>
        <p:txBody>
          <a:bodyPr lIns="0" tIns="0" rIns="0" bIns="0" anchor="ctr">
            <a:noAutofit/>
          </a:bodyPr>
          <a:lstStyle/>
          <a:p>
            <a:pPr algn="ctr"/>
            <a:endParaRPr lang="ru-RU"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98"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99" name="PlaceHolder 2"/>
          <p:cNvSpPr>
            <a:spLocks noGrp="1"/>
          </p:cNvSpPr>
          <p:nvPr>
            <p:ph type="body"/>
          </p:nvPr>
        </p:nvSpPr>
        <p:spPr>
          <a:xfrm>
            <a:off x="504000" y="1326600"/>
            <a:ext cx="9072000" cy="328860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00"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01" name="PlaceHolder 2"/>
          <p:cNvSpPr>
            <a:spLocks noGrp="1"/>
          </p:cNvSpPr>
          <p:nvPr>
            <p:ph type="body"/>
          </p:nvPr>
        </p:nvSpPr>
        <p:spPr>
          <a:xfrm>
            <a:off x="504000" y="1326600"/>
            <a:ext cx="4426920" cy="3288600"/>
          </a:xfrm>
          <a:prstGeom prst="rect">
            <a:avLst/>
          </a:prstGeom>
        </p:spPr>
        <p:txBody>
          <a:bodyPr lIns="0" tIns="0" rIns="0" bIns="0">
            <a:normAutofit/>
          </a:bodyPr>
          <a:lstStyle/>
          <a:p>
            <a:endParaRPr lang="ru-RU" sz="3200" b="0" strike="noStrike" spc="-1">
              <a:latin typeface="Arial"/>
            </a:endParaRPr>
          </a:p>
        </p:txBody>
      </p:sp>
      <p:sp>
        <p:nvSpPr>
          <p:cNvPr id="202" name="PlaceHolder 3"/>
          <p:cNvSpPr>
            <a:spLocks noGrp="1"/>
          </p:cNvSpPr>
          <p:nvPr>
            <p:ph type="body"/>
          </p:nvPr>
        </p:nvSpPr>
        <p:spPr>
          <a:xfrm>
            <a:off x="5152680" y="1326600"/>
            <a:ext cx="4426920" cy="328860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03"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04" name="PlaceHolder 1"/>
          <p:cNvSpPr>
            <a:spLocks noGrp="1"/>
          </p:cNvSpPr>
          <p:nvPr>
            <p:ph type="subTitle"/>
          </p:nvPr>
        </p:nvSpPr>
        <p:spPr>
          <a:xfrm>
            <a:off x="504000" y="74160"/>
            <a:ext cx="9071280" cy="5795280"/>
          </a:xfrm>
          <a:prstGeom prst="rect">
            <a:avLst/>
          </a:prstGeom>
        </p:spPr>
        <p:txBody>
          <a:bodyPr lIns="0" tIns="0" rIns="0" bIns="0" anchor="ctr">
            <a:noAutofit/>
          </a:bodyPr>
          <a:lstStyle/>
          <a:p>
            <a:pPr algn="ctr"/>
            <a:endParaRPr lang="ru-RU"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05"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06"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207" name="PlaceHolder 3"/>
          <p:cNvSpPr>
            <a:spLocks noGrp="1"/>
          </p:cNvSpPr>
          <p:nvPr>
            <p:ph type="body"/>
          </p:nvPr>
        </p:nvSpPr>
        <p:spPr>
          <a:xfrm>
            <a:off x="5152680" y="1326600"/>
            <a:ext cx="4426920" cy="3288600"/>
          </a:xfrm>
          <a:prstGeom prst="rect">
            <a:avLst/>
          </a:prstGeom>
        </p:spPr>
        <p:txBody>
          <a:bodyPr lIns="0" tIns="0" rIns="0" bIns="0">
            <a:normAutofit/>
          </a:bodyPr>
          <a:lstStyle/>
          <a:p>
            <a:endParaRPr lang="ru-RU" sz="3200" b="0" strike="noStrike" spc="-1">
              <a:latin typeface="Arial"/>
            </a:endParaRPr>
          </a:p>
        </p:txBody>
      </p:sp>
      <p:sp>
        <p:nvSpPr>
          <p:cNvPr id="208" name="PlaceHolder 4"/>
          <p:cNvSpPr>
            <a:spLocks noGrp="1"/>
          </p:cNvSpPr>
          <p:nvPr>
            <p:ph type="body"/>
          </p:nvPr>
        </p:nvSpPr>
        <p:spPr>
          <a:xfrm>
            <a:off x="50400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09"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10" name="PlaceHolder 2"/>
          <p:cNvSpPr>
            <a:spLocks noGrp="1"/>
          </p:cNvSpPr>
          <p:nvPr>
            <p:ph type="body"/>
          </p:nvPr>
        </p:nvSpPr>
        <p:spPr>
          <a:xfrm>
            <a:off x="504000" y="1326600"/>
            <a:ext cx="4426920" cy="3288600"/>
          </a:xfrm>
          <a:prstGeom prst="rect">
            <a:avLst/>
          </a:prstGeom>
        </p:spPr>
        <p:txBody>
          <a:bodyPr lIns="0" tIns="0" rIns="0" bIns="0">
            <a:normAutofit/>
          </a:bodyPr>
          <a:lstStyle/>
          <a:p>
            <a:endParaRPr lang="ru-RU" sz="3200" b="0" strike="noStrike" spc="-1">
              <a:latin typeface="Arial"/>
            </a:endParaRPr>
          </a:p>
        </p:txBody>
      </p:sp>
      <p:sp>
        <p:nvSpPr>
          <p:cNvPr id="211"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212" name="PlaceHolder 4"/>
          <p:cNvSpPr>
            <a:spLocks noGrp="1"/>
          </p:cNvSpPr>
          <p:nvPr>
            <p:ph type="body"/>
          </p:nvPr>
        </p:nvSpPr>
        <p:spPr>
          <a:xfrm>
            <a:off x="515268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13"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14"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215"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216" name="PlaceHolder 4"/>
          <p:cNvSpPr>
            <a:spLocks noGrp="1"/>
          </p:cNvSpPr>
          <p:nvPr>
            <p:ph type="body"/>
          </p:nvPr>
        </p:nvSpPr>
        <p:spPr>
          <a:xfrm>
            <a:off x="504000" y="3044520"/>
            <a:ext cx="907200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17"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18" name="PlaceHolder 2"/>
          <p:cNvSpPr>
            <a:spLocks noGrp="1"/>
          </p:cNvSpPr>
          <p:nvPr>
            <p:ph type="body"/>
          </p:nvPr>
        </p:nvSpPr>
        <p:spPr>
          <a:xfrm>
            <a:off x="504000" y="1326600"/>
            <a:ext cx="9072000" cy="1568520"/>
          </a:xfrm>
          <a:prstGeom prst="rect">
            <a:avLst/>
          </a:prstGeom>
        </p:spPr>
        <p:txBody>
          <a:bodyPr lIns="0" tIns="0" rIns="0" bIns="0">
            <a:normAutofit/>
          </a:bodyPr>
          <a:lstStyle/>
          <a:p>
            <a:endParaRPr lang="ru-RU" sz="3200" b="0" strike="noStrike" spc="-1">
              <a:latin typeface="Arial"/>
            </a:endParaRPr>
          </a:p>
        </p:txBody>
      </p:sp>
      <p:sp>
        <p:nvSpPr>
          <p:cNvPr id="219" name="PlaceHolder 3"/>
          <p:cNvSpPr>
            <a:spLocks noGrp="1"/>
          </p:cNvSpPr>
          <p:nvPr>
            <p:ph type="body"/>
          </p:nvPr>
        </p:nvSpPr>
        <p:spPr>
          <a:xfrm>
            <a:off x="504000" y="3044520"/>
            <a:ext cx="907200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20"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21"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222"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223" name="PlaceHolder 4"/>
          <p:cNvSpPr>
            <a:spLocks noGrp="1"/>
          </p:cNvSpPr>
          <p:nvPr>
            <p:ph type="body"/>
          </p:nvPr>
        </p:nvSpPr>
        <p:spPr>
          <a:xfrm>
            <a:off x="504000" y="3044520"/>
            <a:ext cx="4426920" cy="1568520"/>
          </a:xfrm>
          <a:prstGeom prst="rect">
            <a:avLst/>
          </a:prstGeom>
        </p:spPr>
        <p:txBody>
          <a:bodyPr lIns="0" tIns="0" rIns="0" bIns="0">
            <a:normAutofit/>
          </a:bodyPr>
          <a:lstStyle/>
          <a:p>
            <a:endParaRPr lang="ru-RU" sz="3200" b="0" strike="noStrike" spc="-1">
              <a:latin typeface="Arial"/>
            </a:endParaRPr>
          </a:p>
        </p:txBody>
      </p:sp>
      <p:sp>
        <p:nvSpPr>
          <p:cNvPr id="224" name="PlaceHolder 5"/>
          <p:cNvSpPr>
            <a:spLocks noGrp="1"/>
          </p:cNvSpPr>
          <p:nvPr>
            <p:ph type="body"/>
          </p:nvPr>
        </p:nvSpPr>
        <p:spPr>
          <a:xfrm>
            <a:off x="515268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25"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26" name="PlaceHolder 2"/>
          <p:cNvSpPr>
            <a:spLocks noGrp="1"/>
          </p:cNvSpPr>
          <p:nvPr>
            <p:ph type="body"/>
          </p:nvPr>
        </p:nvSpPr>
        <p:spPr>
          <a:xfrm>
            <a:off x="50400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227" name="PlaceHolder 3"/>
          <p:cNvSpPr>
            <a:spLocks noGrp="1"/>
          </p:cNvSpPr>
          <p:nvPr>
            <p:ph type="body"/>
          </p:nvPr>
        </p:nvSpPr>
        <p:spPr>
          <a:xfrm>
            <a:off x="357156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228" name="PlaceHolder 4"/>
          <p:cNvSpPr>
            <a:spLocks noGrp="1"/>
          </p:cNvSpPr>
          <p:nvPr>
            <p:ph type="body"/>
          </p:nvPr>
        </p:nvSpPr>
        <p:spPr>
          <a:xfrm>
            <a:off x="663912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229" name="PlaceHolder 5"/>
          <p:cNvSpPr>
            <a:spLocks noGrp="1"/>
          </p:cNvSpPr>
          <p:nvPr>
            <p:ph type="body"/>
          </p:nvPr>
        </p:nvSpPr>
        <p:spPr>
          <a:xfrm>
            <a:off x="504000" y="304452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230" name="PlaceHolder 6"/>
          <p:cNvSpPr>
            <a:spLocks noGrp="1"/>
          </p:cNvSpPr>
          <p:nvPr>
            <p:ph type="body"/>
          </p:nvPr>
        </p:nvSpPr>
        <p:spPr>
          <a:xfrm>
            <a:off x="3571560" y="304452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231" name="PlaceHolder 7"/>
          <p:cNvSpPr>
            <a:spLocks noGrp="1"/>
          </p:cNvSpPr>
          <p:nvPr>
            <p:ph type="body"/>
          </p:nvPr>
        </p:nvSpPr>
        <p:spPr>
          <a:xfrm>
            <a:off x="6639120" y="3044520"/>
            <a:ext cx="2921040" cy="1568520"/>
          </a:xfrm>
          <a:prstGeom prst="rect">
            <a:avLst/>
          </a:prstGeom>
        </p:spPr>
        <p:txBody>
          <a:bodyPr lIns="0" tIns="0" rIns="0" bIns="0">
            <a:normAutofit fontScale="56000"/>
          </a:bodyPr>
          <a:lstStyle/>
          <a:p>
            <a:endParaRPr lang="ru-RU"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74160"/>
            <a:ext cx="9071280" cy="1249920"/>
          </a:xfrm>
          <a:prstGeom prst="rect">
            <a:avLst/>
          </a:prstGeom>
        </p:spPr>
        <p:txBody>
          <a:bodyPr lIns="0" tIns="0" rIns="0" bIns="0" anchor="ctr">
            <a:noAutofit/>
          </a:bodyPr>
          <a:lstStyle/>
          <a:p>
            <a:r>
              <a:rPr lang="ru-RU" sz="1800" b="0" strike="noStrike" spc="-1">
                <a:latin typeface="Arial"/>
              </a:rPr>
              <a:t>Для правки текста заглавия щёлкните мышью</a:t>
            </a:r>
          </a:p>
        </p:txBody>
      </p:sp>
      <p:sp>
        <p:nvSpPr>
          <p:cNvPr id="3" name="PlaceHolder 2"/>
          <p:cNvSpPr>
            <a:spLocks noGrp="1"/>
          </p:cNvSpPr>
          <p:nvPr>
            <p:ph type="body"/>
          </p:nvPr>
        </p:nvSpPr>
        <p:spPr>
          <a:xfrm>
            <a:off x="504000" y="1326600"/>
            <a:ext cx="9072000" cy="328860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ru-RU" sz="3200" b="0" strike="noStrike" spc="-1">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2800" b="0" strike="noStrike" spc="-1">
                <a:latin typeface="Arial"/>
              </a:rPr>
              <a:t>Второй уровень структуры</a:t>
            </a:r>
          </a:p>
          <a:p>
            <a:pPr marL="1296000" lvl="2" indent="-288000">
              <a:spcBef>
                <a:spcPts val="850"/>
              </a:spcBef>
              <a:buClr>
                <a:srgbClr val="000000"/>
              </a:buClr>
              <a:buSzPct val="45000"/>
              <a:buFont typeface="Wingdings" charset="2"/>
              <a:buChar char=""/>
            </a:pPr>
            <a:r>
              <a:rPr lang="ru-RU" sz="2400" b="0" strike="noStrike" spc="-1">
                <a:latin typeface="Arial"/>
              </a:rPr>
              <a:t>Третий уровень структуры</a:t>
            </a:r>
          </a:p>
          <a:p>
            <a:pPr marL="1728000" lvl="3" indent="-216000">
              <a:spcBef>
                <a:spcPts val="567"/>
              </a:spcBef>
              <a:buClr>
                <a:srgbClr val="000000"/>
              </a:buClr>
              <a:buSzPct val="75000"/>
              <a:buFont typeface="Symbol" charset="2"/>
              <a:buChar char=""/>
            </a:pPr>
            <a:r>
              <a:rPr lang="ru-RU" sz="2000" b="0" strike="noStrike" spc="-1">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2000" b="0" strike="noStrike" spc="-1">
                <a:latin typeface="Arial"/>
              </a:rPr>
              <a:t>Пятый уровень структуры</a:t>
            </a:r>
          </a:p>
          <a:p>
            <a:pPr marL="2592000" lvl="5" indent="-216000">
              <a:spcBef>
                <a:spcPts val="283"/>
              </a:spcBef>
              <a:buClr>
                <a:srgbClr val="000000"/>
              </a:buClr>
              <a:buSzPct val="45000"/>
              <a:buFont typeface="Wingdings" charset="2"/>
              <a:buChar char=""/>
            </a:pPr>
            <a:r>
              <a:rPr lang="ru-RU" sz="2000" b="0" strike="noStrike" spc="-1">
                <a:latin typeface="Arial"/>
              </a:rPr>
              <a:t>Шестой уровень структуры</a:t>
            </a:r>
          </a:p>
          <a:p>
            <a:pPr marL="3024000" lvl="6" indent="-216000">
              <a:spcBef>
                <a:spcPts val="283"/>
              </a:spcBef>
              <a:buClr>
                <a:srgbClr val="000000"/>
              </a:buClr>
              <a:buSzPct val="45000"/>
              <a:buFont typeface="Wingdings" charset="2"/>
              <a:buChar char=""/>
            </a:pPr>
            <a:r>
              <a:rPr lang="ru-RU" sz="2000" b="0" strike="noStrike" spc="-1">
                <a:latin typeface="Arial"/>
              </a:rPr>
              <a:t>Седьмой уровень структуры</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4" name="PlaceHolder 1"/>
          <p:cNvSpPr>
            <a:spLocks noGrp="1"/>
          </p:cNvSpPr>
          <p:nvPr>
            <p:ph type="title"/>
          </p:nvPr>
        </p:nvSpPr>
        <p:spPr>
          <a:xfrm>
            <a:off x="504000" y="74160"/>
            <a:ext cx="9071280" cy="1249920"/>
          </a:xfrm>
          <a:prstGeom prst="rect">
            <a:avLst/>
          </a:prstGeom>
        </p:spPr>
        <p:txBody>
          <a:bodyPr lIns="0" tIns="0" rIns="0" bIns="0" anchor="ctr">
            <a:noAutofit/>
          </a:bodyPr>
          <a:lstStyle/>
          <a:p>
            <a:r>
              <a:rPr lang="ru-RU" sz="1800" b="0" strike="noStrike" spc="-1">
                <a:latin typeface="Arial"/>
              </a:rPr>
              <a:t>Для правки текста заглавия щёлкните мышью</a:t>
            </a:r>
          </a:p>
        </p:txBody>
      </p:sp>
      <p:sp>
        <p:nvSpPr>
          <p:cNvPr id="155" name="PlaceHolder 2"/>
          <p:cNvSpPr>
            <a:spLocks noGrp="1"/>
          </p:cNvSpPr>
          <p:nvPr>
            <p:ph type="body"/>
          </p:nvPr>
        </p:nvSpPr>
        <p:spPr>
          <a:xfrm>
            <a:off x="504000" y="1326600"/>
            <a:ext cx="4426560" cy="1567800"/>
          </a:xfrm>
          <a:prstGeom prst="rect">
            <a:avLst/>
          </a:prstGeom>
        </p:spPr>
        <p:txBody>
          <a:bodyPr lIns="0" tIns="0" rIns="0" bIns="0">
            <a:normAutofit fontScale="26000"/>
          </a:bodyPr>
          <a:lstStyle/>
          <a:p>
            <a:pPr marL="432000" indent="-324000">
              <a:spcBef>
                <a:spcPts val="1417"/>
              </a:spcBef>
              <a:buClr>
                <a:srgbClr val="000000"/>
              </a:buClr>
              <a:buSzPct val="45000"/>
              <a:buFont typeface="Wingdings" charset="2"/>
              <a:buChar char=""/>
            </a:pPr>
            <a:r>
              <a:rPr lang="ru-RU" sz="1800" b="0" strike="noStrike" spc="-1">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1800" b="0" strike="noStrike" spc="-1">
                <a:latin typeface="Arial"/>
              </a:rPr>
              <a:t>Второй уровень структуры</a:t>
            </a:r>
          </a:p>
          <a:p>
            <a:pPr marL="1296000" lvl="2" indent="-288000">
              <a:spcBef>
                <a:spcPts val="850"/>
              </a:spcBef>
              <a:buClr>
                <a:srgbClr val="000000"/>
              </a:buClr>
              <a:buSzPct val="45000"/>
              <a:buFont typeface="Wingdings" charset="2"/>
              <a:buChar char=""/>
            </a:pPr>
            <a:r>
              <a:rPr lang="ru-RU" sz="1800" b="0" strike="noStrike" spc="-1">
                <a:latin typeface="Arial"/>
              </a:rPr>
              <a:t>Третий уровень структуры</a:t>
            </a:r>
          </a:p>
          <a:p>
            <a:pPr marL="1728000" lvl="3" indent="-216000">
              <a:spcBef>
                <a:spcPts val="567"/>
              </a:spcBef>
              <a:buClr>
                <a:srgbClr val="000000"/>
              </a:buClr>
              <a:buSzPct val="75000"/>
              <a:buFont typeface="Symbol" charset="2"/>
              <a:buChar char=""/>
            </a:pPr>
            <a:r>
              <a:rPr lang="ru-RU" sz="1800" b="0" strike="noStrike" spc="-1">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1800" b="0" strike="noStrike" spc="-1">
                <a:latin typeface="Arial"/>
              </a:rPr>
              <a:t>Пятый уровень структуры</a:t>
            </a:r>
          </a:p>
          <a:p>
            <a:pPr marL="2592000" lvl="5" indent="-216000">
              <a:spcBef>
                <a:spcPts val="283"/>
              </a:spcBef>
              <a:buClr>
                <a:srgbClr val="000000"/>
              </a:buClr>
              <a:buSzPct val="45000"/>
              <a:buFont typeface="Wingdings" charset="2"/>
              <a:buChar char=""/>
            </a:pPr>
            <a:r>
              <a:rPr lang="ru-RU" sz="1800" b="0" strike="noStrike" spc="-1">
                <a:latin typeface="Arial"/>
              </a:rPr>
              <a:t>Шестой уровень структуры</a:t>
            </a:r>
          </a:p>
          <a:p>
            <a:pPr marL="3024000" lvl="6" indent="-216000">
              <a:spcBef>
                <a:spcPts val="283"/>
              </a:spcBef>
              <a:buClr>
                <a:srgbClr val="000000"/>
              </a:buClr>
              <a:buSzPct val="45000"/>
              <a:buFont typeface="Wingdings" charset="2"/>
              <a:buChar char=""/>
            </a:pPr>
            <a:r>
              <a:rPr lang="ru-RU" sz="1800" b="0" strike="noStrike" spc="-1">
                <a:latin typeface="Arial"/>
              </a:rPr>
              <a:t>Седьмой уровень структуры</a:t>
            </a:r>
          </a:p>
        </p:txBody>
      </p:sp>
      <p:sp>
        <p:nvSpPr>
          <p:cNvPr id="156" name="PlaceHolder 3"/>
          <p:cNvSpPr>
            <a:spLocks noGrp="1"/>
          </p:cNvSpPr>
          <p:nvPr>
            <p:ph type="body"/>
          </p:nvPr>
        </p:nvSpPr>
        <p:spPr>
          <a:xfrm>
            <a:off x="5152680" y="1326600"/>
            <a:ext cx="4426560" cy="1567800"/>
          </a:xfrm>
          <a:prstGeom prst="rect">
            <a:avLst/>
          </a:prstGeom>
        </p:spPr>
        <p:txBody>
          <a:bodyPr lIns="0" tIns="0" rIns="0" bIns="0">
            <a:normAutofit fontScale="26000"/>
          </a:bodyPr>
          <a:lstStyle/>
          <a:p>
            <a:pPr marL="432000" indent="-324000">
              <a:spcBef>
                <a:spcPts val="1417"/>
              </a:spcBef>
              <a:buClr>
                <a:srgbClr val="000000"/>
              </a:buClr>
              <a:buSzPct val="45000"/>
              <a:buFont typeface="Wingdings" charset="2"/>
              <a:buChar char=""/>
            </a:pPr>
            <a:r>
              <a:rPr lang="ru-RU" sz="1800" b="0" strike="noStrike" spc="-1">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1800" b="0" strike="noStrike" spc="-1">
                <a:latin typeface="Arial"/>
              </a:rPr>
              <a:t>Второй уровень структуры</a:t>
            </a:r>
          </a:p>
          <a:p>
            <a:pPr marL="1296000" lvl="2" indent="-288000">
              <a:spcBef>
                <a:spcPts val="850"/>
              </a:spcBef>
              <a:buClr>
                <a:srgbClr val="000000"/>
              </a:buClr>
              <a:buSzPct val="45000"/>
              <a:buFont typeface="Wingdings" charset="2"/>
              <a:buChar char=""/>
            </a:pPr>
            <a:r>
              <a:rPr lang="ru-RU" sz="1800" b="0" strike="noStrike" spc="-1">
                <a:latin typeface="Arial"/>
              </a:rPr>
              <a:t>Третий уровень структуры</a:t>
            </a:r>
          </a:p>
          <a:p>
            <a:pPr marL="1728000" lvl="3" indent="-216000">
              <a:spcBef>
                <a:spcPts val="567"/>
              </a:spcBef>
              <a:buClr>
                <a:srgbClr val="000000"/>
              </a:buClr>
              <a:buSzPct val="75000"/>
              <a:buFont typeface="Symbol" charset="2"/>
              <a:buChar char=""/>
            </a:pPr>
            <a:r>
              <a:rPr lang="ru-RU" sz="1800" b="0" strike="noStrike" spc="-1">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1800" b="0" strike="noStrike" spc="-1">
                <a:latin typeface="Arial"/>
              </a:rPr>
              <a:t>Пятый уровень структуры</a:t>
            </a:r>
          </a:p>
          <a:p>
            <a:pPr marL="2592000" lvl="5" indent="-216000">
              <a:spcBef>
                <a:spcPts val="283"/>
              </a:spcBef>
              <a:buClr>
                <a:srgbClr val="000000"/>
              </a:buClr>
              <a:buSzPct val="45000"/>
              <a:buFont typeface="Wingdings" charset="2"/>
              <a:buChar char=""/>
            </a:pPr>
            <a:r>
              <a:rPr lang="ru-RU" sz="1800" b="0" strike="noStrike" spc="-1">
                <a:latin typeface="Arial"/>
              </a:rPr>
              <a:t>Шестой уровень структуры</a:t>
            </a:r>
          </a:p>
          <a:p>
            <a:pPr marL="3024000" lvl="6" indent="-216000">
              <a:spcBef>
                <a:spcPts val="283"/>
              </a:spcBef>
              <a:buClr>
                <a:srgbClr val="000000"/>
              </a:buClr>
              <a:buSzPct val="45000"/>
              <a:buFont typeface="Wingdings" charset="2"/>
              <a:buChar char=""/>
            </a:pPr>
            <a:r>
              <a:rPr lang="ru-RU" sz="1800" b="0" strike="noStrike" spc="-1">
                <a:latin typeface="Arial"/>
              </a:rPr>
              <a:t>Седьмой уровень структуры</a:t>
            </a:r>
          </a:p>
        </p:txBody>
      </p:sp>
      <p:sp>
        <p:nvSpPr>
          <p:cNvPr id="157" name="PlaceHolder 4"/>
          <p:cNvSpPr>
            <a:spLocks noGrp="1"/>
          </p:cNvSpPr>
          <p:nvPr>
            <p:ph type="body"/>
          </p:nvPr>
        </p:nvSpPr>
        <p:spPr>
          <a:xfrm>
            <a:off x="504000" y="3044160"/>
            <a:ext cx="9071280" cy="1567800"/>
          </a:xfrm>
          <a:prstGeom prst="rect">
            <a:avLst/>
          </a:prstGeom>
        </p:spPr>
        <p:txBody>
          <a:bodyPr lIns="0" tIns="0" rIns="0" bIns="0">
            <a:normAutofit fontScale="56000"/>
          </a:bodyPr>
          <a:lstStyle/>
          <a:p>
            <a:pPr marL="432000" indent="-324000">
              <a:spcBef>
                <a:spcPts val="1417"/>
              </a:spcBef>
              <a:buClr>
                <a:srgbClr val="000000"/>
              </a:buClr>
              <a:buSzPct val="45000"/>
              <a:buFont typeface="Wingdings" charset="2"/>
              <a:buChar char=""/>
            </a:pPr>
            <a:r>
              <a:rPr lang="ru-RU" sz="1800" b="0" strike="noStrike" spc="-1">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1800" b="0" strike="noStrike" spc="-1">
                <a:latin typeface="Arial"/>
              </a:rPr>
              <a:t>Второй уровень структуры</a:t>
            </a:r>
          </a:p>
          <a:p>
            <a:pPr marL="1296000" lvl="2" indent="-288000">
              <a:spcBef>
                <a:spcPts val="850"/>
              </a:spcBef>
              <a:buClr>
                <a:srgbClr val="000000"/>
              </a:buClr>
              <a:buSzPct val="45000"/>
              <a:buFont typeface="Wingdings" charset="2"/>
              <a:buChar char=""/>
            </a:pPr>
            <a:r>
              <a:rPr lang="ru-RU" sz="1800" b="0" strike="noStrike" spc="-1">
                <a:latin typeface="Arial"/>
              </a:rPr>
              <a:t>Третий уровень структуры</a:t>
            </a:r>
          </a:p>
          <a:p>
            <a:pPr marL="1728000" lvl="3" indent="-216000">
              <a:spcBef>
                <a:spcPts val="567"/>
              </a:spcBef>
              <a:buClr>
                <a:srgbClr val="000000"/>
              </a:buClr>
              <a:buSzPct val="75000"/>
              <a:buFont typeface="Symbol" charset="2"/>
              <a:buChar char=""/>
            </a:pPr>
            <a:r>
              <a:rPr lang="ru-RU" sz="1800" b="0" strike="noStrike" spc="-1">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1800" b="0" strike="noStrike" spc="-1">
                <a:latin typeface="Arial"/>
              </a:rPr>
              <a:t>Пятый уровень структуры</a:t>
            </a:r>
          </a:p>
          <a:p>
            <a:pPr marL="2592000" lvl="5" indent="-216000">
              <a:spcBef>
                <a:spcPts val="283"/>
              </a:spcBef>
              <a:buClr>
                <a:srgbClr val="000000"/>
              </a:buClr>
              <a:buSzPct val="45000"/>
              <a:buFont typeface="Wingdings" charset="2"/>
              <a:buChar char=""/>
            </a:pPr>
            <a:r>
              <a:rPr lang="ru-RU" sz="1800" b="0" strike="noStrike" spc="-1">
                <a:latin typeface="Arial"/>
              </a:rPr>
              <a:t>Шестой уровень структуры</a:t>
            </a:r>
          </a:p>
          <a:p>
            <a:pPr marL="3024000" lvl="6" indent="-216000">
              <a:spcBef>
                <a:spcPts val="283"/>
              </a:spcBef>
              <a:buClr>
                <a:srgbClr val="000000"/>
              </a:buClr>
              <a:buSzPct val="45000"/>
              <a:buFont typeface="Wingdings" charset="2"/>
              <a:buChar char=""/>
            </a:pPr>
            <a:r>
              <a:rPr lang="ru-RU" sz="1800" b="0" strike="noStrike" spc="-1">
                <a:latin typeface="Arial"/>
              </a:rPr>
              <a:t>Седьмой уровень структуры</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4" name="PlaceHolder 1"/>
          <p:cNvSpPr>
            <a:spLocks noGrp="1"/>
          </p:cNvSpPr>
          <p:nvPr>
            <p:ph type="title"/>
          </p:nvPr>
        </p:nvSpPr>
        <p:spPr>
          <a:xfrm>
            <a:off x="504000" y="74160"/>
            <a:ext cx="9071280" cy="1249920"/>
          </a:xfrm>
          <a:prstGeom prst="rect">
            <a:avLst/>
          </a:prstGeom>
        </p:spPr>
        <p:txBody>
          <a:bodyPr lIns="0" tIns="0" rIns="0" bIns="0" anchor="ctr">
            <a:noAutofit/>
          </a:bodyPr>
          <a:lstStyle/>
          <a:p>
            <a:r>
              <a:rPr lang="ru-RU" sz="1800" b="0" strike="noStrike" spc="-1">
                <a:latin typeface="Arial"/>
              </a:rPr>
              <a:t>Для правки текста заглавия щёлкните мышью</a:t>
            </a:r>
          </a:p>
        </p:txBody>
      </p:sp>
      <p:sp>
        <p:nvSpPr>
          <p:cNvPr id="195" name="PlaceHolder 2"/>
          <p:cNvSpPr>
            <a:spLocks noGrp="1"/>
          </p:cNvSpPr>
          <p:nvPr>
            <p:ph type="body"/>
          </p:nvPr>
        </p:nvSpPr>
        <p:spPr>
          <a:xfrm>
            <a:off x="504000" y="1326600"/>
            <a:ext cx="9072000" cy="328860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ru-RU" sz="3200" b="0" strike="noStrike" spc="-1">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2800" b="0" strike="noStrike" spc="-1">
                <a:latin typeface="Arial"/>
              </a:rPr>
              <a:t>Второй уровень структуры</a:t>
            </a:r>
          </a:p>
          <a:p>
            <a:pPr marL="1296000" lvl="2" indent="-288000">
              <a:spcBef>
                <a:spcPts val="850"/>
              </a:spcBef>
              <a:buClr>
                <a:srgbClr val="000000"/>
              </a:buClr>
              <a:buSzPct val="45000"/>
              <a:buFont typeface="Wingdings" charset="2"/>
              <a:buChar char=""/>
            </a:pPr>
            <a:r>
              <a:rPr lang="ru-RU" sz="2400" b="0" strike="noStrike" spc="-1">
                <a:latin typeface="Arial"/>
              </a:rPr>
              <a:t>Третий уровень структуры</a:t>
            </a:r>
          </a:p>
          <a:p>
            <a:pPr marL="1728000" lvl="3" indent="-216000">
              <a:spcBef>
                <a:spcPts val="567"/>
              </a:spcBef>
              <a:buClr>
                <a:srgbClr val="000000"/>
              </a:buClr>
              <a:buSzPct val="75000"/>
              <a:buFont typeface="Symbol" charset="2"/>
              <a:buChar char=""/>
            </a:pPr>
            <a:r>
              <a:rPr lang="ru-RU" sz="2000" b="0" strike="noStrike" spc="-1">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2000" b="0" strike="noStrike" spc="-1">
                <a:latin typeface="Arial"/>
              </a:rPr>
              <a:t>Пятый уровень структуры</a:t>
            </a:r>
          </a:p>
          <a:p>
            <a:pPr marL="2592000" lvl="5" indent="-216000">
              <a:spcBef>
                <a:spcPts val="283"/>
              </a:spcBef>
              <a:buClr>
                <a:srgbClr val="000000"/>
              </a:buClr>
              <a:buSzPct val="45000"/>
              <a:buFont typeface="Wingdings" charset="2"/>
              <a:buChar char=""/>
            </a:pPr>
            <a:r>
              <a:rPr lang="ru-RU" sz="2000" b="0" strike="noStrike" spc="-1">
                <a:latin typeface="Arial"/>
              </a:rPr>
              <a:t>Шестой уровень структуры</a:t>
            </a:r>
          </a:p>
          <a:p>
            <a:pPr marL="3024000" lvl="6" indent="-216000">
              <a:spcBef>
                <a:spcPts val="283"/>
              </a:spcBef>
              <a:buClr>
                <a:srgbClr val="000000"/>
              </a:buClr>
              <a:buSzPct val="45000"/>
              <a:buFont typeface="Wingdings" charset="2"/>
              <a:buChar char=""/>
            </a:pPr>
            <a:r>
              <a:rPr lang="ru-RU" sz="2000" b="0" strike="noStrike" spc="-1">
                <a:latin typeface="Arial"/>
              </a:rPr>
              <a:t>Седьмой уровень структуры</a:t>
            </a: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21.xml"/><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jpeg"/><Relationship Id="rId1" Type="http://schemas.openxmlformats.org/officeDocument/2006/relationships/slideLayout" Target="../slideLayouts/slideLayout21.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2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jpeg"/><Relationship Id="rId1" Type="http://schemas.openxmlformats.org/officeDocument/2006/relationships/slideLayout" Target="../slideLayouts/slideLayout2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jpeg"/><Relationship Id="rId1" Type="http://schemas.openxmlformats.org/officeDocument/2006/relationships/slideLayout" Target="../slideLayouts/slideLayout2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21.xml"/><Relationship Id="rId4" Type="http://schemas.openxmlformats.org/officeDocument/2006/relationships/image" Target="../media/image13.jpeg"/></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32" name="Прямоугольник 231"/>
          <p:cNvSpPr/>
          <p:nvPr/>
        </p:nvSpPr>
        <p:spPr>
          <a:xfrm>
            <a:off x="504000" y="2181695"/>
            <a:ext cx="6731280" cy="1307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ru-RU" sz="4000" b="0" strike="noStrike" spc="-1" dirty="0"/>
              <a:t>Онлайн-платформа </a:t>
            </a:r>
            <a:r>
              <a:rPr lang="ru-RU" sz="4000" spc="-1" dirty="0"/>
              <a:t>студентов-репетиторов</a:t>
            </a:r>
          </a:p>
          <a:p>
            <a:pPr>
              <a:lnSpc>
                <a:spcPct val="100000"/>
              </a:lnSpc>
            </a:pPr>
            <a:r>
              <a:rPr lang="ru-RU" sz="4000" b="0" strike="noStrike" spc="-1" dirty="0">
                <a:latin typeface="Arial"/>
              </a:rPr>
              <a:t>«</a:t>
            </a:r>
            <a:r>
              <a:rPr lang="en-US" sz="4000" b="0" strike="noStrike" spc="-1" dirty="0" err="1">
                <a:latin typeface="Arial"/>
              </a:rPr>
              <a:t>StudTe</a:t>
            </a:r>
            <a:r>
              <a:rPr lang="en-US" sz="4000" spc="-1" dirty="0" err="1">
                <a:latin typeface="Arial"/>
              </a:rPr>
              <a:t>a</a:t>
            </a:r>
            <a:r>
              <a:rPr lang="en-US" sz="4000" b="0" strike="noStrike" spc="-1" dirty="0" err="1">
                <a:latin typeface="Arial"/>
              </a:rPr>
              <a:t>ch</a:t>
            </a:r>
            <a:r>
              <a:rPr lang="ru-RU" sz="4000" b="0" strike="noStrike" spc="-1" dirty="0">
                <a:latin typeface="Arial"/>
              </a:rPr>
              <a:t>»</a:t>
            </a:r>
            <a:endParaRPr lang="ru-RU" sz="4400" b="0" strike="noStrike" spc="-1" dirty="0">
              <a:latin typeface="Arial"/>
            </a:endParaRPr>
          </a:p>
        </p:txBody>
      </p:sp>
      <p:sp>
        <p:nvSpPr>
          <p:cNvPr id="233" name="Прямоугольник 232"/>
          <p:cNvSpPr/>
          <p:nvPr/>
        </p:nvSpPr>
        <p:spPr>
          <a:xfrm>
            <a:off x="504000" y="3780000"/>
            <a:ext cx="5435640" cy="882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ru-RU" sz="2500" b="0" strike="noStrike" spc="-1" dirty="0">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863848" y="355198"/>
            <a:ext cx="4885175" cy="945092"/>
          </a:xfrm>
        </p:spPr>
        <p:txBody>
          <a:bodyPr/>
          <a:lstStyle/>
          <a:p>
            <a:r>
              <a:rPr sz="4400" dirty="0" err="1">
                <a:ea typeface="MS Gothic" pitchFamily="49" charset="-128"/>
              </a:rPr>
              <a:t>Команда</a:t>
            </a:r>
            <a:r>
              <a:rPr sz="4400" dirty="0">
                <a:ea typeface="MS Gothic" pitchFamily="49" charset="-128"/>
              </a:rPr>
              <a:t> </a:t>
            </a:r>
            <a:r>
              <a:rPr sz="4400" dirty="0" err="1">
                <a:ea typeface="MS Gothic" pitchFamily="49" charset="-128"/>
              </a:rPr>
              <a:t>проекта</a:t>
            </a:r>
            <a:endParaRPr sz="4400" dirty="0">
              <a:ea typeface="MS Gothic" pitchFamily="49" charset="-128"/>
            </a:endParaRPr>
          </a:p>
        </p:txBody>
      </p:sp>
      <p:sp>
        <p:nvSpPr>
          <p:cNvPr id="5" name="Содержимое 2"/>
          <p:cNvSpPr txBox="1">
            <a:spLocks/>
          </p:cNvSpPr>
          <p:nvPr/>
        </p:nvSpPr>
        <p:spPr>
          <a:xfrm>
            <a:off x="789068" y="3459722"/>
            <a:ext cx="4251244" cy="2261656"/>
          </a:xfrm>
          <a:prstGeom prst="rect">
            <a:avLst/>
          </a:prstGeom>
        </p:spPr>
        <p:txBody>
          <a:bodyPr>
            <a:normAutofit/>
          </a:bodyPr>
          <a:lstStyle/>
          <a:p>
            <a:pPr marL="342900" marR="0" lvl="0" indent="-342900">
              <a:lnSpc>
                <a:spcPct val="80000"/>
              </a:lnSpc>
              <a:spcBef>
                <a:spcPts val="0"/>
              </a:spcBef>
              <a:buClrTx/>
              <a:buSzTx/>
              <a:buFont typeface="Arial" pitchFamily="34" charset="0"/>
              <a:buNone/>
              <a:tabLst/>
              <a:defRPr/>
            </a:pPr>
            <a:r>
              <a:rPr lang="ru-RU" sz="2400" b="1" dirty="0">
                <a:solidFill>
                  <a:srgbClr val="1B1464"/>
                </a:solidFill>
                <a:latin typeface="Futura PT"/>
              </a:rPr>
              <a:t>Ковальчук Алиса</a:t>
            </a:r>
          </a:p>
          <a:p>
            <a:pPr marL="342900" marR="0" lvl="0" indent="-342900">
              <a:lnSpc>
                <a:spcPct val="80000"/>
              </a:lnSpc>
              <a:spcBef>
                <a:spcPts val="0"/>
              </a:spcBef>
              <a:buClrTx/>
              <a:buSzTx/>
              <a:buFont typeface="Arial" pitchFamily="34" charset="0"/>
              <a:buChar char="•"/>
              <a:tabLst/>
              <a:defRPr/>
            </a:pPr>
            <a:r>
              <a:rPr lang="ru-RU" sz="2400" b="1" dirty="0">
                <a:solidFill>
                  <a:srgbClr val="1B1464"/>
                </a:solidFill>
                <a:latin typeface="Futura PT"/>
              </a:rPr>
              <a:t>Руководитель проекта</a:t>
            </a:r>
          </a:p>
          <a:p>
            <a:pPr marL="342900" marR="0" lvl="0" indent="-342900">
              <a:lnSpc>
                <a:spcPct val="80000"/>
              </a:lnSpc>
              <a:spcBef>
                <a:spcPts val="0"/>
              </a:spcBef>
              <a:buClrTx/>
              <a:buSzTx/>
              <a:buFont typeface="Arial" pitchFamily="34" charset="0"/>
              <a:buChar char="•"/>
              <a:tabLst/>
              <a:defRPr/>
            </a:pPr>
            <a:r>
              <a:rPr lang="ru-RU" sz="2400" b="1" dirty="0">
                <a:solidFill>
                  <a:srgbClr val="1B1464"/>
                </a:solidFill>
                <a:latin typeface="Futura PT"/>
              </a:rPr>
              <a:t>Генератор идей</a:t>
            </a:r>
          </a:p>
          <a:p>
            <a:pPr marL="342900" marR="0" lvl="0" indent="-342900" algn="ctr">
              <a:lnSpc>
                <a:spcPct val="80000"/>
              </a:lnSpc>
              <a:spcBef>
                <a:spcPts val="0"/>
              </a:spcBef>
              <a:buClrTx/>
              <a:buSzTx/>
              <a:buFont typeface="Arial" pitchFamily="34" charset="0"/>
              <a:buChar char="•"/>
              <a:tabLst/>
              <a:defRPr/>
            </a:pPr>
            <a:endParaRPr lang="ru-RU" sz="2400" b="1" dirty="0">
              <a:solidFill>
                <a:srgbClr val="1B1464"/>
              </a:solidFill>
              <a:latin typeface="Futura PT"/>
            </a:endParaRPr>
          </a:p>
        </p:txBody>
      </p:sp>
      <p:pic>
        <p:nvPicPr>
          <p:cNvPr id="3" name="Рисунок 2">
            <a:extLst>
              <a:ext uri="{FF2B5EF4-FFF2-40B4-BE49-F238E27FC236}">
                <a16:creationId xmlns:a16="http://schemas.microsoft.com/office/drawing/2014/main" id="{D90E3E14-1933-0CD9-2F04-63A65F855272}"/>
              </a:ext>
            </a:extLst>
          </p:cNvPr>
          <p:cNvPicPr>
            <a:picLocks noChangeAspect="1"/>
          </p:cNvPicPr>
          <p:nvPr/>
        </p:nvPicPr>
        <p:blipFill rotWithShape="1">
          <a:blip r:embed="rId3">
            <a:extLst>
              <a:ext uri="{28A0092B-C50C-407E-A947-70E740481C1C}">
                <a14:useLocalDpi xmlns:a14="http://schemas.microsoft.com/office/drawing/2010/main" val="0"/>
              </a:ext>
            </a:extLst>
          </a:blip>
          <a:srcRect l="14988" t="5806" r="14680" b="46532"/>
          <a:stretch/>
        </p:blipFill>
        <p:spPr>
          <a:xfrm>
            <a:off x="1080000" y="1467214"/>
            <a:ext cx="1728064" cy="170987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359792" y="181493"/>
            <a:ext cx="4885175" cy="945092"/>
          </a:xfrm>
        </p:spPr>
        <p:txBody>
          <a:bodyPr/>
          <a:lstStyle/>
          <a:p>
            <a:r>
              <a:rPr lang="ru-RU" sz="4400" dirty="0">
                <a:ea typeface="MS Gothic" pitchFamily="49" charset="-128"/>
              </a:rPr>
              <a:t>Проблема</a:t>
            </a:r>
            <a:endParaRPr sz="4400" dirty="0">
              <a:ea typeface="MS Gothic" pitchFamily="49" charset="-128"/>
            </a:endParaRPr>
          </a:p>
        </p:txBody>
      </p:sp>
      <p:graphicFrame>
        <p:nvGraphicFramePr>
          <p:cNvPr id="7" name="Схема 6">
            <a:extLst>
              <a:ext uri="{FF2B5EF4-FFF2-40B4-BE49-F238E27FC236}">
                <a16:creationId xmlns:a16="http://schemas.microsoft.com/office/drawing/2014/main" id="{6F500A86-170C-F9B0-E361-C3424251FA22}"/>
              </a:ext>
            </a:extLst>
          </p:cNvPr>
          <p:cNvGraphicFramePr/>
          <p:nvPr>
            <p:extLst>
              <p:ext uri="{D42A27DB-BD31-4B8C-83A1-F6EECF244321}">
                <p14:modId xmlns:p14="http://schemas.microsoft.com/office/powerpoint/2010/main" val="4259108167"/>
              </p:ext>
            </p:extLst>
          </p:nvPr>
        </p:nvGraphicFramePr>
        <p:xfrm>
          <a:off x="215776" y="1079999"/>
          <a:ext cx="9577063" cy="44473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220660" y="134908"/>
            <a:ext cx="4885175" cy="945092"/>
          </a:xfrm>
        </p:spPr>
        <p:txBody>
          <a:bodyPr/>
          <a:lstStyle/>
          <a:p>
            <a:r>
              <a:rPr lang="ru-RU" sz="4400" dirty="0">
                <a:ea typeface="MS Gothic" pitchFamily="49" charset="-128"/>
              </a:rPr>
              <a:t>Суть проекта</a:t>
            </a:r>
            <a:endParaRPr sz="4400" dirty="0">
              <a:ea typeface="MS Gothic" pitchFamily="49" charset="-128"/>
            </a:endParaRPr>
          </a:p>
        </p:txBody>
      </p:sp>
      <p:sp>
        <p:nvSpPr>
          <p:cNvPr id="5" name="Содержимое 2"/>
          <p:cNvSpPr txBox="1">
            <a:spLocks/>
          </p:cNvSpPr>
          <p:nvPr/>
        </p:nvSpPr>
        <p:spPr>
          <a:xfrm>
            <a:off x="791840" y="2121206"/>
            <a:ext cx="8890243" cy="2500555"/>
          </a:xfrm>
          <a:prstGeom prst="rect">
            <a:avLst/>
          </a:prstGeom>
        </p:spPr>
        <p:txBody>
          <a:bodyPr lIns="0" tIns="0" rIns="0" bIns="0">
            <a:normAutofit fontScale="93500"/>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ru-RU" sz="3200" b="0" i="0" u="none" strike="noStrike" kern="0" cap="none" spc="0" normalizeH="0" baseline="0" noProof="0" dirty="0">
              <a:ln>
                <a:noFill/>
              </a:ln>
              <a:solidFill>
                <a:sysClr val="windowText" lastClr="000000"/>
              </a:solidFill>
              <a:effectLst/>
              <a:uLnTx/>
              <a:uFillTx/>
              <a:ea typeface="MS Gothic" pitchFamily="49" charset="-128"/>
            </a:endParaRPr>
          </a:p>
        </p:txBody>
      </p:sp>
      <p:sp>
        <p:nvSpPr>
          <p:cNvPr id="2" name="TextBox 1">
            <a:extLst>
              <a:ext uri="{FF2B5EF4-FFF2-40B4-BE49-F238E27FC236}">
                <a16:creationId xmlns:a16="http://schemas.microsoft.com/office/drawing/2014/main" id="{823BC91F-0B5A-CEB1-82C0-54F2DC9A1B25}"/>
              </a:ext>
            </a:extLst>
          </p:cNvPr>
          <p:cNvSpPr txBox="1"/>
          <p:nvPr/>
        </p:nvSpPr>
        <p:spPr>
          <a:xfrm>
            <a:off x="190675" y="988615"/>
            <a:ext cx="9639305" cy="4801314"/>
          </a:xfrm>
          <a:prstGeom prst="rect">
            <a:avLst/>
          </a:prstGeom>
          <a:noFill/>
        </p:spPr>
        <p:txBody>
          <a:bodyPr wrap="square" rtlCol="0">
            <a:spAutoFit/>
          </a:bodyPr>
          <a:lstStyle/>
          <a:p>
            <a:r>
              <a:rPr lang="ru-RU" dirty="0"/>
              <a:t>Многие студенты уже на втором-третьем курсе задумываются о подработке. По профилю пока не возьмут, да и время ограничено, а имеющиеся знания уже хочется использовать. Тогда студенты решают заняться школьным репетиторством. </a:t>
            </a:r>
          </a:p>
          <a:p>
            <a:r>
              <a:rPr lang="ru-RU" b="1" dirty="0"/>
              <a:t>И онлайн-платформа «</a:t>
            </a:r>
            <a:r>
              <a:rPr lang="en-US" b="1" dirty="0" err="1"/>
              <a:t>StudTeach</a:t>
            </a:r>
            <a:r>
              <a:rPr lang="en-US" b="1" dirty="0"/>
              <a:t>»</a:t>
            </a:r>
            <a:r>
              <a:rPr lang="ru-RU" b="1" dirty="0"/>
              <a:t> поможет начать профессиональный путь – отыскать клиентов.</a:t>
            </a:r>
          </a:p>
          <a:p>
            <a:endParaRPr lang="ru-RU" dirty="0"/>
          </a:p>
          <a:p>
            <a:r>
              <a:rPr lang="ru-RU" dirty="0"/>
              <a:t>Многие школьники и их родители желают заниматься именно у начинающих студентов-репетиторов сразу по нескольким причинам: небольшая разница в возрасте, а значит общий язык, свежие воспоминания студента о ЕГЭ и поступлении, ну и конечно относительно небольшая стоимость.</a:t>
            </a:r>
          </a:p>
          <a:p>
            <a:r>
              <a:rPr lang="ru-RU" b="1" dirty="0"/>
              <a:t>И онлайн-платформа «StudTech» поможет отыскать именно такого репетитора.</a:t>
            </a:r>
          </a:p>
          <a:p>
            <a:endParaRPr lang="ru-RU" dirty="0"/>
          </a:p>
          <a:p>
            <a:pPr marL="285750" indent="-285750">
              <a:buFont typeface="Arial" panose="020B0604020202020204" pitchFamily="34" charset="0"/>
              <a:buChar char="•"/>
            </a:pPr>
            <a:r>
              <a:rPr lang="ru-RU" dirty="0"/>
              <a:t>Студент заполняет анкету и выставляет вакансию на онлайн-платформе.</a:t>
            </a:r>
          </a:p>
          <a:p>
            <a:pPr marL="285750" indent="-285750">
              <a:buFont typeface="Arial" panose="020B0604020202020204" pitchFamily="34" charset="0"/>
              <a:buChar char="•"/>
            </a:pPr>
            <a:r>
              <a:rPr lang="ru-RU" dirty="0"/>
              <a:t>Дети и родители, благодаря фильтрам, выбирают наиболее подходящую анкету и связываются со студентом, не покидая онлайн-платформу.</a:t>
            </a:r>
          </a:p>
          <a:p>
            <a:endParaRPr lang="en-US" dirty="0"/>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863848" y="355198"/>
            <a:ext cx="4885175" cy="945092"/>
          </a:xfrm>
        </p:spPr>
        <p:txBody>
          <a:bodyPr/>
          <a:lstStyle/>
          <a:p>
            <a:r>
              <a:rPr lang="ru-RU" sz="4400" dirty="0">
                <a:ea typeface="MS Gothic" pitchFamily="49" charset="-128"/>
              </a:rPr>
              <a:t>Цель проекта</a:t>
            </a:r>
            <a:endParaRPr sz="4400" dirty="0">
              <a:ea typeface="MS Gothic" pitchFamily="49" charset="-128"/>
            </a:endParaRPr>
          </a:p>
        </p:txBody>
      </p:sp>
      <p:sp>
        <p:nvSpPr>
          <p:cNvPr id="5" name="Содержимое 2"/>
          <p:cNvSpPr txBox="1">
            <a:spLocks/>
          </p:cNvSpPr>
          <p:nvPr/>
        </p:nvSpPr>
        <p:spPr>
          <a:xfrm>
            <a:off x="575816" y="1755155"/>
            <a:ext cx="9178275" cy="2500555"/>
          </a:xfrm>
          <a:prstGeom prst="rect">
            <a:avLst/>
          </a:prstGeom>
        </p:spPr>
        <p:txBody>
          <a:bodyPr lIns="0" tIns="0" rIns="0" bIns="0">
            <a:normAutofit fontScale="86000" lnSpcReduction="10000"/>
          </a:bodyPr>
          <a:lstStyle/>
          <a:p>
            <a:pPr lvl="0"/>
            <a:r>
              <a:rPr kumimoji="0" lang="ru-RU" sz="3200" b="1" i="1" u="none" strike="noStrike" kern="0" cap="none" spc="0" normalizeH="0" baseline="0" noProof="0" dirty="0">
                <a:ln>
                  <a:noFill/>
                </a:ln>
                <a:solidFill>
                  <a:sysClr val="windowText" lastClr="000000"/>
                </a:solidFill>
                <a:effectLst/>
                <a:uLnTx/>
                <a:uFillTx/>
                <a:ea typeface="MS Gothic" pitchFamily="49" charset="-128"/>
              </a:rPr>
              <a:t>К началу следующего учебного года ( 01.09.2023г.) подготовить платформу</a:t>
            </a:r>
            <a:r>
              <a:rPr lang="ru-RU" sz="3200" b="1" i="1" kern="0" dirty="0">
                <a:solidFill>
                  <a:sysClr val="windowText" lastClr="000000"/>
                </a:solidFill>
                <a:ea typeface="MS Gothic" pitchFamily="49" charset="-128"/>
              </a:rPr>
              <a:t>, привлечь не менее 50 студентов-репетиторов и оповестить школьников и их родителей о новой онлайн-платформе, используя рекламу в городских сообществах ВКонтакте.</a:t>
            </a:r>
            <a:endParaRPr kumimoji="0" lang="ru-RU" sz="3200" b="0" i="0" u="none" strike="noStrike" kern="0" cap="none" spc="0" normalizeH="0" baseline="0" noProof="0" dirty="0">
              <a:ln>
                <a:noFill/>
              </a:ln>
              <a:solidFill>
                <a:sysClr val="windowText" lastClr="000000"/>
              </a:solidFill>
              <a:effectLst/>
              <a:uLnTx/>
              <a:uFillTx/>
              <a:ea typeface="MS Gothic" pitchFamily="49" charset="-128"/>
            </a:endParaRPr>
          </a:p>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ru-RU" sz="3200" b="0" i="0" u="none" strike="noStrike" kern="0" cap="none" spc="0" normalizeH="0" baseline="0" noProof="0" dirty="0">
              <a:ln>
                <a:noFill/>
              </a:ln>
              <a:solidFill>
                <a:sysClr val="windowText" lastClr="000000"/>
              </a:solidFill>
              <a:effectLst/>
              <a:uLnTx/>
              <a:uFillTx/>
              <a:ea typeface="MS Gothic" pitchFamily="49"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359792" y="195194"/>
            <a:ext cx="8208912" cy="945092"/>
          </a:xfrm>
        </p:spPr>
        <p:txBody>
          <a:bodyPr/>
          <a:lstStyle/>
          <a:p>
            <a:r>
              <a:rPr lang="ru-RU" sz="2800" dirty="0">
                <a:ea typeface="MS Gothic" pitchFamily="49" charset="-128"/>
              </a:rPr>
              <a:t>Роль проекта в обеспечении </a:t>
            </a:r>
            <a:br>
              <a:rPr lang="ru-RU" sz="2800" dirty="0">
                <a:ea typeface="MS Gothic" pitchFamily="49" charset="-128"/>
              </a:rPr>
            </a:br>
            <a:r>
              <a:rPr lang="ru-RU" sz="2800" dirty="0">
                <a:ea typeface="MS Gothic" pitchFamily="49" charset="-128"/>
              </a:rPr>
              <a:t>технологического суверенитета страны</a:t>
            </a:r>
            <a:endParaRPr sz="2800" dirty="0">
              <a:ea typeface="MS Gothic" pitchFamily="49" charset="-128"/>
            </a:endParaRPr>
          </a:p>
        </p:txBody>
      </p:sp>
      <p:graphicFrame>
        <p:nvGraphicFramePr>
          <p:cNvPr id="7" name="Таблица 7">
            <a:extLst>
              <a:ext uri="{FF2B5EF4-FFF2-40B4-BE49-F238E27FC236}">
                <a16:creationId xmlns:a16="http://schemas.microsoft.com/office/drawing/2014/main" id="{48F33521-BD3D-1E89-6DF9-036706AC42BE}"/>
              </a:ext>
            </a:extLst>
          </p:cNvPr>
          <p:cNvGraphicFramePr>
            <a:graphicFrameLocks noGrp="1"/>
          </p:cNvGraphicFramePr>
          <p:nvPr>
            <p:extLst>
              <p:ext uri="{D42A27DB-BD31-4B8C-83A1-F6EECF244321}">
                <p14:modId xmlns:p14="http://schemas.microsoft.com/office/powerpoint/2010/main" val="1699958281"/>
              </p:ext>
            </p:extLst>
          </p:nvPr>
        </p:nvGraphicFramePr>
        <p:xfrm>
          <a:off x="575816" y="1255133"/>
          <a:ext cx="8928992" cy="4220117"/>
        </p:xfrm>
        <a:graphic>
          <a:graphicData uri="http://schemas.openxmlformats.org/drawingml/2006/table">
            <a:tbl>
              <a:tblPr firstRow="1" bandRow="1">
                <a:tableStyleId>{7DF18680-E054-41AD-8BC1-D1AEF772440D}</a:tableStyleId>
              </a:tblPr>
              <a:tblGrid>
                <a:gridCol w="3240360">
                  <a:extLst>
                    <a:ext uri="{9D8B030D-6E8A-4147-A177-3AD203B41FA5}">
                      <a16:colId xmlns:a16="http://schemas.microsoft.com/office/drawing/2014/main" val="3124375229"/>
                    </a:ext>
                  </a:extLst>
                </a:gridCol>
                <a:gridCol w="5688632">
                  <a:extLst>
                    <a:ext uri="{9D8B030D-6E8A-4147-A177-3AD203B41FA5}">
                      <a16:colId xmlns:a16="http://schemas.microsoft.com/office/drawing/2014/main" val="1212739260"/>
                    </a:ext>
                  </a:extLst>
                </a:gridCol>
              </a:tblGrid>
              <a:tr h="428091">
                <a:tc>
                  <a:txBody>
                    <a:bodyPr/>
                    <a:lstStyle/>
                    <a:p>
                      <a:r>
                        <a:rPr lang="ru-RU" dirty="0"/>
                        <a:t>Роль</a:t>
                      </a:r>
                    </a:p>
                  </a:txBody>
                  <a:tcPr/>
                </a:tc>
                <a:tc>
                  <a:txBody>
                    <a:bodyPr/>
                    <a:lstStyle/>
                    <a:p>
                      <a:r>
                        <a:rPr lang="ru-RU" dirty="0"/>
                        <a:t>Оценка</a:t>
                      </a:r>
                    </a:p>
                  </a:txBody>
                  <a:tcPr/>
                </a:tc>
                <a:extLst>
                  <a:ext uri="{0D108BD9-81ED-4DB2-BD59-A6C34878D82A}">
                    <a16:rowId xmlns:a16="http://schemas.microsoft.com/office/drawing/2014/main" val="898083440"/>
                  </a:ext>
                </a:extLst>
              </a:tr>
              <a:tr h="428091">
                <a:tc>
                  <a:txBody>
                    <a:bodyPr/>
                    <a:lstStyle/>
                    <a:p>
                      <a:r>
                        <a:rPr lang="ru-RU" dirty="0"/>
                        <a:t>Инновационность</a:t>
                      </a:r>
                    </a:p>
                  </a:txBody>
                  <a:tcPr/>
                </a:tc>
                <a:tc>
                  <a:txBody>
                    <a:bodyPr/>
                    <a:lstStyle/>
                    <a:p>
                      <a:r>
                        <a:rPr lang="ru-RU" dirty="0"/>
                        <a:t>нет (на рынке уже находится большое кол-во конкурентов) </a:t>
                      </a:r>
                    </a:p>
                  </a:txBody>
                  <a:tcPr/>
                </a:tc>
                <a:extLst>
                  <a:ext uri="{0D108BD9-81ED-4DB2-BD59-A6C34878D82A}">
                    <a16:rowId xmlns:a16="http://schemas.microsoft.com/office/drawing/2014/main" val="1810733594"/>
                  </a:ext>
                </a:extLst>
              </a:tr>
              <a:tr h="1372236">
                <a:tc>
                  <a:txBody>
                    <a:bodyPr/>
                    <a:lstStyle/>
                    <a:p>
                      <a:r>
                        <a:rPr lang="ru-RU" dirty="0"/>
                        <a:t>Рынок НТИ</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800" dirty="0">
                          <a:solidFill>
                            <a:schemeClr val="dk1"/>
                          </a:solidFill>
                          <a:effectLst/>
                          <a:latin typeface="+mn-lt"/>
                          <a:ea typeface="+mn-ea"/>
                          <a:cs typeface="+mn-cs"/>
                        </a:rPr>
                        <a:t>TechNet</a:t>
                      </a:r>
                      <a:endParaRPr lang="ru-RU" sz="1800" dirty="0">
                        <a:solidFill>
                          <a:schemeClr val="dk1"/>
                        </a:solidFill>
                        <a:effectLst/>
                        <a:latin typeface="+mn-lt"/>
                        <a:ea typeface="+mn-ea"/>
                        <a:cs typeface="+mn-cs"/>
                      </a:endParaRPr>
                    </a:p>
                    <a:p>
                      <a:r>
                        <a:rPr lang="en-US" dirty="0" err="1"/>
                        <a:t>EduNet</a:t>
                      </a:r>
                      <a:r>
                        <a:rPr lang="en-US" dirty="0"/>
                        <a:t> </a:t>
                      </a:r>
                    </a:p>
                    <a:p>
                      <a:r>
                        <a:rPr lang="ru-RU" dirty="0"/>
                        <a:t>(Рынок продуктов и сервисов, которые вовлекают человека в развитие и реализацию своего потенциала)</a:t>
                      </a:r>
                    </a:p>
                  </a:txBody>
                  <a:tcPr/>
                </a:tc>
                <a:extLst>
                  <a:ext uri="{0D108BD9-81ED-4DB2-BD59-A6C34878D82A}">
                    <a16:rowId xmlns:a16="http://schemas.microsoft.com/office/drawing/2014/main" val="1960591438"/>
                  </a:ext>
                </a:extLst>
              </a:tr>
              <a:tr h="1688906">
                <a:tc>
                  <a:txBody>
                    <a:bodyPr/>
                    <a:lstStyle/>
                    <a:p>
                      <a:r>
                        <a:rPr lang="ru-RU" dirty="0"/>
                        <a:t>Сквозные технологии</a:t>
                      </a:r>
                    </a:p>
                  </a:txBody>
                  <a:tcPr/>
                </a:tc>
                <a:tc>
                  <a:txBody>
                    <a:bodyPr/>
                    <a:lstStyle/>
                    <a:p>
                      <a:r>
                        <a:rPr lang="ru-RU" dirty="0"/>
                        <a:t>Технологии беспроводной связи</a:t>
                      </a:r>
                    </a:p>
                    <a:p>
                      <a:r>
                        <a:rPr lang="ru-RU" dirty="0"/>
                        <a:t>(Передача данных без использования проводов, это </a:t>
                      </a:r>
                      <a:r>
                        <a:rPr lang="en-US" dirty="0"/>
                        <a:t>Bluetooth</a:t>
                      </a:r>
                      <a:r>
                        <a:rPr lang="ru-RU" dirty="0"/>
                        <a:t>, </a:t>
                      </a:r>
                      <a:r>
                        <a:rPr lang="en-US" dirty="0"/>
                        <a:t>Wi-Fi</a:t>
                      </a:r>
                      <a:r>
                        <a:rPr lang="ru-RU" dirty="0"/>
                        <a:t> и просто сотовая мобильная связь – онлайн-среда)</a:t>
                      </a:r>
                    </a:p>
                  </a:txBody>
                  <a:tcPr/>
                </a:tc>
                <a:extLst>
                  <a:ext uri="{0D108BD9-81ED-4DB2-BD59-A6C34878D82A}">
                    <a16:rowId xmlns:a16="http://schemas.microsoft.com/office/drawing/2014/main" val="3781460584"/>
                  </a:ext>
                </a:extLst>
              </a:tr>
            </a:tbl>
          </a:graphicData>
        </a:graphic>
      </p:graphicFrame>
    </p:spTree>
    <p:extLst>
      <p:ext uri="{BB962C8B-B14F-4D97-AF65-F5344CB8AC3E}">
        <p14:creationId xmlns:p14="http://schemas.microsoft.com/office/powerpoint/2010/main" val="3794171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305559" y="43256"/>
            <a:ext cx="6120680" cy="945092"/>
          </a:xfrm>
        </p:spPr>
        <p:txBody>
          <a:bodyPr/>
          <a:lstStyle/>
          <a:p>
            <a:r>
              <a:rPr lang="ru-RU" sz="4400" dirty="0">
                <a:ea typeface="MS Gothic" pitchFamily="49" charset="-128"/>
              </a:rPr>
              <a:t>Портрет потребителя</a:t>
            </a:r>
            <a:endParaRPr sz="4400" dirty="0">
              <a:ea typeface="MS Gothic" pitchFamily="49" charset="-128"/>
            </a:endParaRPr>
          </a:p>
        </p:txBody>
      </p:sp>
      <p:sp>
        <p:nvSpPr>
          <p:cNvPr id="5" name="Содержимое 2"/>
          <p:cNvSpPr txBox="1">
            <a:spLocks/>
          </p:cNvSpPr>
          <p:nvPr/>
        </p:nvSpPr>
        <p:spPr>
          <a:xfrm>
            <a:off x="791840" y="2121206"/>
            <a:ext cx="8890243" cy="2500555"/>
          </a:xfrm>
          <a:prstGeom prst="rect">
            <a:avLst/>
          </a:prstGeom>
        </p:spPr>
        <p:txBody>
          <a:bodyPr lIns="0" tIns="0" rIns="0" bIns="0">
            <a:normAutofit fontScale="93500"/>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ru-RU" sz="3200" b="0" i="0" u="none" strike="noStrike" kern="0" cap="none" spc="0" normalizeH="0" baseline="0" noProof="0" dirty="0">
              <a:ln>
                <a:noFill/>
              </a:ln>
              <a:solidFill>
                <a:sysClr val="windowText" lastClr="000000"/>
              </a:solidFill>
              <a:effectLst/>
              <a:uLnTx/>
              <a:uFillTx/>
              <a:ea typeface="MS Gothic" pitchFamily="49" charset="-128"/>
            </a:endParaRPr>
          </a:p>
        </p:txBody>
      </p:sp>
      <p:pic>
        <p:nvPicPr>
          <p:cNvPr id="3" name="Рисунок 2">
            <a:extLst>
              <a:ext uri="{FF2B5EF4-FFF2-40B4-BE49-F238E27FC236}">
                <a16:creationId xmlns:a16="http://schemas.microsoft.com/office/drawing/2014/main" id="{F8BA75E5-50EC-5FB3-2C2E-C3DEAA0ED2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7557" y="1142835"/>
            <a:ext cx="4032448" cy="2689643"/>
          </a:xfrm>
          <a:prstGeom prst="rect">
            <a:avLst/>
          </a:prstGeom>
          <a:ln w="28575">
            <a:solidFill>
              <a:schemeClr val="accent5"/>
            </a:solidFill>
          </a:ln>
        </p:spPr>
      </p:pic>
      <p:sp>
        <p:nvSpPr>
          <p:cNvPr id="17" name="TextBox 16">
            <a:extLst>
              <a:ext uri="{FF2B5EF4-FFF2-40B4-BE49-F238E27FC236}">
                <a16:creationId xmlns:a16="http://schemas.microsoft.com/office/drawing/2014/main" id="{C00DD362-9988-8A4A-76DA-43A805BF6BA9}"/>
              </a:ext>
            </a:extLst>
          </p:cNvPr>
          <p:cNvSpPr txBox="1"/>
          <p:nvPr/>
        </p:nvSpPr>
        <p:spPr>
          <a:xfrm>
            <a:off x="577557" y="4099036"/>
            <a:ext cx="4090114" cy="92333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ru-RU" dirty="0"/>
              <a:t>По различным оценкам, на текущий момент рынок репетиторских услуг составляет больше 30 млрд рублей.</a:t>
            </a:r>
          </a:p>
        </p:txBody>
      </p:sp>
      <p:sp>
        <p:nvSpPr>
          <p:cNvPr id="19" name="TextBox 18">
            <a:extLst>
              <a:ext uri="{FF2B5EF4-FFF2-40B4-BE49-F238E27FC236}">
                <a16:creationId xmlns:a16="http://schemas.microsoft.com/office/drawing/2014/main" id="{51AC269C-52D1-7DB8-9EB9-CBA232A1E7D0}"/>
              </a:ext>
            </a:extLst>
          </p:cNvPr>
          <p:cNvSpPr txBox="1"/>
          <p:nvPr/>
        </p:nvSpPr>
        <p:spPr>
          <a:xfrm>
            <a:off x="4898165" y="1117074"/>
            <a:ext cx="4758102" cy="3693319"/>
          </a:xfrm>
          <a:prstGeom prst="rect">
            <a:avLst/>
          </a:prstGeom>
          <a:ln/>
        </p:spPr>
        <p:style>
          <a:lnRef idx="2">
            <a:schemeClr val="accent5"/>
          </a:lnRef>
          <a:fillRef idx="1">
            <a:schemeClr val="lt1"/>
          </a:fillRef>
          <a:effectRef idx="0">
            <a:schemeClr val="accent5"/>
          </a:effectRef>
          <a:fontRef idx="minor">
            <a:schemeClr val="dk1"/>
          </a:fontRef>
        </p:style>
        <p:txBody>
          <a:bodyPr wrap="square">
            <a:spAutoFit/>
          </a:bodyPr>
          <a:lstStyle/>
          <a:p>
            <a:r>
              <a:rPr lang="ru-RU" dirty="0"/>
              <a:t>- Школьники в возрасте от 7 до 18 лет, любят узнавать что-то новое, извлекая информацию из Интернета. </a:t>
            </a:r>
          </a:p>
          <a:p>
            <a:r>
              <a:rPr lang="ru-RU" dirty="0"/>
              <a:t>Проявляют падение доверия к авторитетам (учителя и др.) и скептицизм к традиционным методам преподавания, желают обрести в лице репетитора друга. </a:t>
            </a:r>
          </a:p>
          <a:p>
            <a:r>
              <a:rPr lang="ru-RU" dirty="0"/>
              <a:t>Желают не тратить большое количество времени на поиск преподавателя </a:t>
            </a:r>
          </a:p>
          <a:p>
            <a:r>
              <a:rPr lang="ru-RU" dirty="0">
                <a:highlight>
                  <a:srgbClr val="00FFFF"/>
                </a:highlight>
              </a:rPr>
              <a:t>- Студенты в возрасте 18-25 лет, желающие найти удобную и регулярную подработку, использовать полученные знания во благо.</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pic>
        <p:nvPicPr>
          <p:cNvPr id="20" name="Рисунок 19">
            <a:extLst>
              <a:ext uri="{FF2B5EF4-FFF2-40B4-BE49-F238E27FC236}">
                <a16:creationId xmlns:a16="http://schemas.microsoft.com/office/drawing/2014/main" id="{8338CDE9-5260-8F0B-C883-E6A905EDDAE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026"/>
          <a:stretch/>
        </p:blipFill>
        <p:spPr>
          <a:xfrm>
            <a:off x="17500" y="819051"/>
            <a:ext cx="3510644" cy="4756128"/>
          </a:xfrm>
          <a:prstGeom prst="rect">
            <a:avLst/>
          </a:prstGeom>
          <a:ln>
            <a:solidFill>
              <a:schemeClr val="accent1"/>
            </a:solidFill>
          </a:ln>
        </p:spPr>
      </p:pic>
      <p:pic>
        <p:nvPicPr>
          <p:cNvPr id="22" name="Рисунок 21">
            <a:extLst>
              <a:ext uri="{FF2B5EF4-FFF2-40B4-BE49-F238E27FC236}">
                <a16:creationId xmlns:a16="http://schemas.microsoft.com/office/drawing/2014/main" id="{89F5367D-D979-8E7E-0B89-A6DB3FF444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28144" y="91919"/>
            <a:ext cx="3364942" cy="5486712"/>
          </a:xfrm>
          <a:prstGeom prst="rect">
            <a:avLst/>
          </a:prstGeom>
          <a:ln>
            <a:solidFill>
              <a:schemeClr val="accent1"/>
            </a:solidFill>
          </a:ln>
        </p:spPr>
      </p:pic>
      <p:pic>
        <p:nvPicPr>
          <p:cNvPr id="24" name="Рисунок 23">
            <a:extLst>
              <a:ext uri="{FF2B5EF4-FFF2-40B4-BE49-F238E27FC236}">
                <a16:creationId xmlns:a16="http://schemas.microsoft.com/office/drawing/2014/main" id="{AA6D1347-FAC2-5231-4455-FE2D2417D4F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93086" y="91919"/>
            <a:ext cx="3170039" cy="5477416"/>
          </a:xfrm>
          <a:prstGeom prst="rect">
            <a:avLst/>
          </a:prstGeom>
          <a:ln>
            <a:solidFill>
              <a:schemeClr val="accent1"/>
            </a:solidFill>
          </a:ln>
        </p:spPr>
      </p:pic>
      <p:sp>
        <p:nvSpPr>
          <p:cNvPr id="25" name="TextBox 24">
            <a:extLst>
              <a:ext uri="{FF2B5EF4-FFF2-40B4-BE49-F238E27FC236}">
                <a16:creationId xmlns:a16="http://schemas.microsoft.com/office/drawing/2014/main" id="{FEF920F1-CEFC-76DC-3134-6019C3EB8720}"/>
              </a:ext>
            </a:extLst>
          </p:cNvPr>
          <p:cNvSpPr txBox="1"/>
          <p:nvPr/>
        </p:nvSpPr>
        <p:spPr>
          <a:xfrm>
            <a:off x="121075" y="193875"/>
            <a:ext cx="3303494" cy="52322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ru-RU" sz="1400" dirty="0"/>
              <a:t>Онлайн-опросник для студентов:</a:t>
            </a:r>
          </a:p>
          <a:p>
            <a:r>
              <a:rPr lang="en-US" sz="1400" dirty="0"/>
              <a:t>https://survey.questionstar.ru/d3dd19aa</a:t>
            </a:r>
            <a:endParaRPr lang="ru-RU" sz="1400" dirty="0"/>
          </a:p>
        </p:txBody>
      </p:sp>
    </p:spTree>
    <p:extLst>
      <p:ext uri="{BB962C8B-B14F-4D97-AF65-F5344CB8AC3E}">
        <p14:creationId xmlns:p14="http://schemas.microsoft.com/office/powerpoint/2010/main" val="980048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graphicFrame>
        <p:nvGraphicFramePr>
          <p:cNvPr id="14" name="Диаграмма 13">
            <a:extLst>
              <a:ext uri="{FF2B5EF4-FFF2-40B4-BE49-F238E27FC236}">
                <a16:creationId xmlns:a16="http://schemas.microsoft.com/office/drawing/2014/main" id="{AF228B59-7767-B4D0-56F8-2A7F9DF4D82E}"/>
              </a:ext>
            </a:extLst>
          </p:cNvPr>
          <p:cNvGraphicFramePr/>
          <p:nvPr>
            <p:extLst>
              <p:ext uri="{D42A27DB-BD31-4B8C-83A1-F6EECF244321}">
                <p14:modId xmlns:p14="http://schemas.microsoft.com/office/powerpoint/2010/main" val="740849244"/>
              </p:ext>
            </p:extLst>
          </p:nvPr>
        </p:nvGraphicFramePr>
        <p:xfrm>
          <a:off x="71760" y="-157989"/>
          <a:ext cx="6624736" cy="30243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Диаграмма 16">
            <a:extLst>
              <a:ext uri="{FF2B5EF4-FFF2-40B4-BE49-F238E27FC236}">
                <a16:creationId xmlns:a16="http://schemas.microsoft.com/office/drawing/2014/main" id="{A140A3D3-5FD0-8A5A-BA9A-AF626DB65396}"/>
              </a:ext>
            </a:extLst>
          </p:cNvPr>
          <p:cNvGraphicFramePr/>
          <p:nvPr>
            <p:extLst>
              <p:ext uri="{D42A27DB-BD31-4B8C-83A1-F6EECF244321}">
                <p14:modId xmlns:p14="http://schemas.microsoft.com/office/powerpoint/2010/main" val="3057543565"/>
              </p:ext>
            </p:extLst>
          </p:nvPr>
        </p:nvGraphicFramePr>
        <p:xfrm>
          <a:off x="67179" y="2835275"/>
          <a:ext cx="9941686" cy="2736304"/>
        </p:xfrm>
        <a:graphic>
          <a:graphicData uri="http://schemas.openxmlformats.org/drawingml/2006/chart">
            <c:chart xmlns:c="http://schemas.openxmlformats.org/drawingml/2006/chart" xmlns:r="http://schemas.openxmlformats.org/officeDocument/2006/relationships" r:id="rId4"/>
          </a:graphicData>
        </a:graphic>
      </p:graphicFrame>
      <p:sp>
        <p:nvSpPr>
          <p:cNvPr id="18" name="TextBox 17">
            <a:extLst>
              <a:ext uri="{FF2B5EF4-FFF2-40B4-BE49-F238E27FC236}">
                <a16:creationId xmlns:a16="http://schemas.microsoft.com/office/drawing/2014/main" id="{A4981602-992B-AB81-AAF0-E033EA5CB459}"/>
              </a:ext>
            </a:extLst>
          </p:cNvPr>
          <p:cNvSpPr txBox="1"/>
          <p:nvPr/>
        </p:nvSpPr>
        <p:spPr>
          <a:xfrm>
            <a:off x="7272560" y="1763336"/>
            <a:ext cx="2534608" cy="9233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ru-RU" dirty="0"/>
              <a:t>72 студента прошли онлайн-опрос по ссылке</a:t>
            </a:r>
          </a:p>
        </p:txBody>
      </p:sp>
    </p:spTree>
    <p:extLst>
      <p:ext uri="{BB962C8B-B14F-4D97-AF65-F5344CB8AC3E}">
        <p14:creationId xmlns:p14="http://schemas.microsoft.com/office/powerpoint/2010/main" val="598139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5" name="Содержимое 2"/>
          <p:cNvSpPr txBox="1">
            <a:spLocks/>
          </p:cNvSpPr>
          <p:nvPr/>
        </p:nvSpPr>
        <p:spPr>
          <a:xfrm>
            <a:off x="791840" y="2121206"/>
            <a:ext cx="8890243" cy="2500555"/>
          </a:xfrm>
          <a:prstGeom prst="rect">
            <a:avLst/>
          </a:prstGeom>
        </p:spPr>
        <p:txBody>
          <a:bodyPr lIns="0" tIns="0" rIns="0" bIns="0">
            <a:normAutofit fontScale="93500"/>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ru-RU" sz="3200" b="0" i="0" u="none" strike="noStrike" kern="0" cap="none" spc="0" normalizeH="0" baseline="0" noProof="0" dirty="0">
              <a:ln>
                <a:noFill/>
              </a:ln>
              <a:solidFill>
                <a:sysClr val="windowText" lastClr="000000"/>
              </a:solidFill>
              <a:effectLst/>
              <a:uLnTx/>
              <a:uFillTx/>
              <a:ea typeface="MS Gothic" pitchFamily="49" charset="-128"/>
            </a:endParaRPr>
          </a:p>
        </p:txBody>
      </p:sp>
      <p:pic>
        <p:nvPicPr>
          <p:cNvPr id="6" name="Рисунок 5">
            <a:extLst>
              <a:ext uri="{FF2B5EF4-FFF2-40B4-BE49-F238E27FC236}">
                <a16:creationId xmlns:a16="http://schemas.microsoft.com/office/drawing/2014/main" id="{DBD46059-7414-2723-77DB-395ECE4300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453" y="170978"/>
            <a:ext cx="6930091" cy="5300911"/>
          </a:xfrm>
          <a:prstGeom prst="rect">
            <a:avLst/>
          </a:prstGeom>
        </p:spPr>
      </p:pic>
      <p:sp>
        <p:nvSpPr>
          <p:cNvPr id="7" name="Прямоугольник 6">
            <a:extLst>
              <a:ext uri="{FF2B5EF4-FFF2-40B4-BE49-F238E27FC236}">
                <a16:creationId xmlns:a16="http://schemas.microsoft.com/office/drawing/2014/main" id="{E96BA89D-915F-843C-3759-9397B538AE2F}"/>
              </a:ext>
            </a:extLst>
          </p:cNvPr>
          <p:cNvSpPr/>
          <p:nvPr/>
        </p:nvSpPr>
        <p:spPr>
          <a:xfrm>
            <a:off x="287784" y="1048789"/>
            <a:ext cx="3312368" cy="346326"/>
          </a:xfrm>
          <a:prstGeom prst="rect">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
        <p:nvSpPr>
          <p:cNvPr id="8" name="TextBox 7">
            <a:extLst>
              <a:ext uri="{FF2B5EF4-FFF2-40B4-BE49-F238E27FC236}">
                <a16:creationId xmlns:a16="http://schemas.microsoft.com/office/drawing/2014/main" id="{7ABB4B23-4D11-C4BA-E514-9DBBC4E4F011}"/>
              </a:ext>
            </a:extLst>
          </p:cNvPr>
          <p:cNvSpPr txBox="1"/>
          <p:nvPr/>
        </p:nvSpPr>
        <p:spPr>
          <a:xfrm>
            <a:off x="7205614" y="3684032"/>
            <a:ext cx="2664296" cy="1631216"/>
          </a:xfrm>
          <a:prstGeom prst="rect">
            <a:avLst/>
          </a:prstGeom>
          <a:noFill/>
        </p:spPr>
        <p:txBody>
          <a:bodyPr wrap="square" rtlCol="0">
            <a:spAutoFit/>
          </a:bodyPr>
          <a:lstStyle/>
          <a:p>
            <a:r>
              <a:rPr lang="ru-RU" sz="2000" dirty="0"/>
              <a:t>Более </a:t>
            </a:r>
            <a:r>
              <a:rPr lang="ru-RU" sz="2000" b="1" dirty="0"/>
              <a:t>600 тыс. </a:t>
            </a:r>
            <a:r>
              <a:rPr lang="ru-RU" sz="2000" dirty="0"/>
              <a:t>запросов со словом «репетитор» в месяц по статистике запросов </a:t>
            </a:r>
            <a:r>
              <a:rPr lang="ru-RU" sz="2000" b="1" dirty="0"/>
              <a:t>Яндекс</a:t>
            </a:r>
          </a:p>
        </p:txBody>
      </p:sp>
    </p:spTree>
    <p:extLst>
      <p:ext uri="{BB962C8B-B14F-4D97-AF65-F5344CB8AC3E}">
        <p14:creationId xmlns:p14="http://schemas.microsoft.com/office/powerpoint/2010/main" val="689322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5" name="Содержимое 2"/>
          <p:cNvSpPr txBox="1">
            <a:spLocks/>
          </p:cNvSpPr>
          <p:nvPr/>
        </p:nvSpPr>
        <p:spPr>
          <a:xfrm>
            <a:off x="791840" y="2121206"/>
            <a:ext cx="8890243" cy="2500555"/>
          </a:xfrm>
          <a:prstGeom prst="rect">
            <a:avLst/>
          </a:prstGeom>
        </p:spPr>
        <p:txBody>
          <a:bodyPr lIns="0" tIns="0" rIns="0" bIns="0">
            <a:normAutofit fontScale="93500"/>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ru-RU" sz="3200" b="0" i="0" u="none" strike="noStrike" kern="0" cap="none" spc="0" normalizeH="0" baseline="0" noProof="0" dirty="0">
              <a:ln>
                <a:noFill/>
              </a:ln>
              <a:solidFill>
                <a:sysClr val="windowText" lastClr="000000"/>
              </a:solidFill>
              <a:effectLst/>
              <a:uLnTx/>
              <a:uFillTx/>
              <a:ea typeface="MS Gothic" pitchFamily="49" charset="-128"/>
            </a:endParaRPr>
          </a:p>
        </p:txBody>
      </p:sp>
      <p:sp>
        <p:nvSpPr>
          <p:cNvPr id="8" name="TextBox 7">
            <a:extLst>
              <a:ext uri="{FF2B5EF4-FFF2-40B4-BE49-F238E27FC236}">
                <a16:creationId xmlns:a16="http://schemas.microsoft.com/office/drawing/2014/main" id="{7ABB4B23-4D11-C4BA-E514-9DBBC4E4F011}"/>
              </a:ext>
            </a:extLst>
          </p:cNvPr>
          <p:cNvSpPr txBox="1"/>
          <p:nvPr/>
        </p:nvSpPr>
        <p:spPr>
          <a:xfrm>
            <a:off x="470423" y="336085"/>
            <a:ext cx="8530202" cy="2277547"/>
          </a:xfrm>
          <a:prstGeom prst="rect">
            <a:avLst/>
          </a:prstGeom>
          <a:noFill/>
        </p:spPr>
        <p:txBody>
          <a:bodyPr wrap="square" rtlCol="0">
            <a:spAutoFit/>
          </a:bodyPr>
          <a:lstStyle/>
          <a:p>
            <a:r>
              <a:rPr lang="ru-RU" sz="2000" b="1" dirty="0"/>
              <a:t>Анализ конкурентов (рынок школьного онлайн-образования)</a:t>
            </a:r>
          </a:p>
          <a:p>
            <a:r>
              <a:rPr lang="ru-RU" dirty="0"/>
              <a:t>На рынке представлено большое кол-во репетиторских онлайн-платформ, и школ, но они не обладают особенностью </a:t>
            </a:r>
            <a:r>
              <a:rPr lang="en-US" dirty="0"/>
              <a:t>«</a:t>
            </a:r>
            <a:r>
              <a:rPr lang="en-US" dirty="0" err="1"/>
              <a:t>StudTeach</a:t>
            </a:r>
            <a:r>
              <a:rPr lang="en-US" dirty="0"/>
              <a:t>»</a:t>
            </a:r>
            <a:r>
              <a:rPr lang="ru-RU" dirty="0"/>
              <a:t> -специализацией именно на репетиторах-студентах.</a:t>
            </a:r>
          </a:p>
          <a:p>
            <a:r>
              <a:rPr lang="ru-RU" b="1" dirty="0"/>
              <a:t> </a:t>
            </a:r>
            <a:r>
              <a:rPr lang="ru-RU" sz="1400" b="1" dirty="0"/>
              <a:t>P. S. </a:t>
            </a:r>
            <a:r>
              <a:rPr lang="ru-RU" sz="1400" dirty="0"/>
              <a:t>Основной целью деятельности данного проекта является оказание услуг социальной направленности, а не извлечение крупной прибыли</a:t>
            </a:r>
            <a:endParaRPr lang="ru-RU" dirty="0"/>
          </a:p>
          <a:p>
            <a:endParaRPr lang="en-US" dirty="0"/>
          </a:p>
          <a:p>
            <a:endParaRPr lang="ru-RU" dirty="0"/>
          </a:p>
        </p:txBody>
      </p:sp>
      <p:graphicFrame>
        <p:nvGraphicFramePr>
          <p:cNvPr id="2" name="Схема 1">
            <a:extLst>
              <a:ext uri="{FF2B5EF4-FFF2-40B4-BE49-F238E27FC236}">
                <a16:creationId xmlns:a16="http://schemas.microsoft.com/office/drawing/2014/main" id="{959D3901-3D86-C154-5D52-08F67AD95E15}"/>
              </a:ext>
            </a:extLst>
          </p:cNvPr>
          <p:cNvGraphicFramePr/>
          <p:nvPr>
            <p:extLst>
              <p:ext uri="{D42A27DB-BD31-4B8C-83A1-F6EECF244321}">
                <p14:modId xmlns:p14="http://schemas.microsoft.com/office/powerpoint/2010/main" val="2381398866"/>
              </p:ext>
            </p:extLst>
          </p:nvPr>
        </p:nvGraphicFramePr>
        <p:xfrm>
          <a:off x="498993" y="1827163"/>
          <a:ext cx="8809143" cy="41202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9452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5" name="Содержимое 2"/>
          <p:cNvSpPr txBox="1">
            <a:spLocks/>
          </p:cNvSpPr>
          <p:nvPr/>
        </p:nvSpPr>
        <p:spPr>
          <a:xfrm>
            <a:off x="791840" y="2121206"/>
            <a:ext cx="8890243" cy="2500555"/>
          </a:xfrm>
          <a:prstGeom prst="rect">
            <a:avLst/>
          </a:prstGeom>
        </p:spPr>
        <p:txBody>
          <a:bodyPr lIns="0" tIns="0" rIns="0" bIns="0">
            <a:normAutofit fontScale="93500"/>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ru-RU" sz="3200" b="0" i="0" u="none" strike="noStrike" kern="0" cap="none" spc="0" normalizeH="0" baseline="0" noProof="0" dirty="0">
              <a:ln>
                <a:noFill/>
              </a:ln>
              <a:solidFill>
                <a:sysClr val="windowText" lastClr="000000"/>
              </a:solidFill>
              <a:effectLst/>
              <a:uLnTx/>
              <a:uFillTx/>
              <a:ea typeface="MS Gothic" pitchFamily="49" charset="-128"/>
            </a:endParaRPr>
          </a:p>
        </p:txBody>
      </p:sp>
      <p:pic>
        <p:nvPicPr>
          <p:cNvPr id="6" name="Рисунок 5">
            <a:extLst>
              <a:ext uri="{FF2B5EF4-FFF2-40B4-BE49-F238E27FC236}">
                <a16:creationId xmlns:a16="http://schemas.microsoft.com/office/drawing/2014/main" id="{611C79BE-0A1D-1669-113B-19578668B49D}"/>
              </a:ext>
            </a:extLst>
          </p:cNvPr>
          <p:cNvPicPr>
            <a:picLocks noChangeAspect="1"/>
          </p:cNvPicPr>
          <p:nvPr/>
        </p:nvPicPr>
        <p:blipFill>
          <a:blip r:embed="rId3"/>
          <a:stretch>
            <a:fillRect/>
          </a:stretch>
        </p:blipFill>
        <p:spPr>
          <a:xfrm>
            <a:off x="0" y="891059"/>
            <a:ext cx="5401524" cy="4444369"/>
          </a:xfrm>
          <a:prstGeom prst="rect">
            <a:avLst/>
          </a:prstGeom>
        </p:spPr>
      </p:pic>
      <p:sp>
        <p:nvSpPr>
          <p:cNvPr id="7" name="TextBox 6">
            <a:extLst>
              <a:ext uri="{FF2B5EF4-FFF2-40B4-BE49-F238E27FC236}">
                <a16:creationId xmlns:a16="http://schemas.microsoft.com/office/drawing/2014/main" id="{CFD8C5D2-784F-8161-1716-A1F957CFCA04}"/>
              </a:ext>
            </a:extLst>
          </p:cNvPr>
          <p:cNvSpPr txBox="1"/>
          <p:nvPr/>
        </p:nvSpPr>
        <p:spPr>
          <a:xfrm>
            <a:off x="791840" y="280261"/>
            <a:ext cx="3369192" cy="369332"/>
          </a:xfrm>
          <a:prstGeom prst="rect">
            <a:avLst/>
          </a:prstGeom>
          <a:noFill/>
        </p:spPr>
        <p:txBody>
          <a:bodyPr wrap="none" rtlCol="0">
            <a:spAutoFit/>
          </a:bodyPr>
          <a:lstStyle/>
          <a:p>
            <a:r>
              <a:rPr lang="ru-RU"/>
              <a:t>Потенциальный объем рынка</a:t>
            </a:r>
            <a:endParaRPr lang="ru-RU" dirty="0"/>
          </a:p>
        </p:txBody>
      </p:sp>
      <p:sp>
        <p:nvSpPr>
          <p:cNvPr id="9" name="TextBox 8">
            <a:extLst>
              <a:ext uri="{FF2B5EF4-FFF2-40B4-BE49-F238E27FC236}">
                <a16:creationId xmlns:a16="http://schemas.microsoft.com/office/drawing/2014/main" id="{5CA0EA01-0034-41A3-D3BA-1D6B0A9D0927}"/>
              </a:ext>
            </a:extLst>
          </p:cNvPr>
          <p:cNvSpPr txBox="1"/>
          <p:nvPr/>
        </p:nvSpPr>
        <p:spPr>
          <a:xfrm>
            <a:off x="4896296" y="891059"/>
            <a:ext cx="5164741" cy="4616648"/>
          </a:xfrm>
          <a:prstGeom prst="rect">
            <a:avLst/>
          </a:prstGeom>
          <a:noFill/>
        </p:spPr>
        <p:txBody>
          <a:bodyPr wrap="square" rtlCol="0">
            <a:spAutoFit/>
          </a:bodyPr>
          <a:lstStyle/>
          <a:p>
            <a:pPr marL="285750" indent="-285750">
              <a:buFont typeface="Arial" panose="020B0604020202020204" pitchFamily="34" charset="0"/>
              <a:buChar char="•"/>
            </a:pPr>
            <a:r>
              <a:rPr lang="ru-RU" sz="1400" dirty="0"/>
              <a:t>Оценивая потенциальный объем рынка (PAM), следует отталкиваться от данных о количестве населения России: 146 </a:t>
            </a:r>
            <a:r>
              <a:rPr lang="ru-RU" sz="1400" dirty="0" err="1"/>
              <a:t>млн.чел</a:t>
            </a:r>
            <a:r>
              <a:rPr lang="ru-RU" sz="1400" dirty="0"/>
              <a:t>. Средний чек примерно 5655 руб. </a:t>
            </a:r>
            <a:r>
              <a:rPr lang="en-US" sz="1400" b="1" dirty="0"/>
              <a:t>PAM</a:t>
            </a:r>
            <a:r>
              <a:rPr lang="ru-RU" sz="1400" b="1" dirty="0"/>
              <a:t>=825,6 млрд. </a:t>
            </a:r>
            <a:r>
              <a:rPr lang="ru-RU" sz="1400" b="1" dirty="0" err="1"/>
              <a:t>руб</a:t>
            </a:r>
            <a:endParaRPr lang="ru-RU" sz="1400" b="1" dirty="0"/>
          </a:p>
          <a:p>
            <a:pPr marL="285750" indent="-285750">
              <a:buFont typeface="Arial" panose="020B0604020202020204" pitchFamily="34" charset="0"/>
              <a:buChar char="•"/>
            </a:pPr>
            <a:r>
              <a:rPr lang="ru-RU" sz="1400" dirty="0"/>
              <a:t>Для определения общего целевого объема рынка (TAM) образования России будем отталкиваться от примерной численности населения в целевом (активном) возрастном диапазоне от 7 до 25 лет (школьники+ студенты) -32,6 </a:t>
            </a:r>
            <a:r>
              <a:rPr lang="ru-RU" sz="1400" dirty="0" err="1"/>
              <a:t>млн.чел</a:t>
            </a:r>
            <a:r>
              <a:rPr lang="ru-RU" sz="1400" dirty="0"/>
              <a:t>. </a:t>
            </a:r>
            <a:r>
              <a:rPr lang="en-US" sz="1400" b="1" dirty="0"/>
              <a:t>TAM</a:t>
            </a:r>
            <a:r>
              <a:rPr lang="ru-RU" sz="1400" b="1" dirty="0"/>
              <a:t>=184,3 млрд. </a:t>
            </a:r>
            <a:r>
              <a:rPr lang="ru-RU" sz="1400" b="1" dirty="0" err="1"/>
              <a:t>руб</a:t>
            </a:r>
            <a:endParaRPr lang="ru-RU" sz="1400" b="1" dirty="0"/>
          </a:p>
          <a:p>
            <a:pPr marL="285750" indent="-285750">
              <a:buFont typeface="Arial" panose="020B0604020202020204" pitchFamily="34" charset="0"/>
              <a:buChar char="•"/>
            </a:pPr>
            <a:r>
              <a:rPr lang="ru-RU" sz="1400" dirty="0"/>
              <a:t>SAM Уменьшим целевой возрастной диапазон потенциальных обучающихся, взяв за основу количество населения с 15 до 25 лет (наиболее целевой диапазон в рамках тренда онлайн-подготовки к экзаменам) -14,3 </a:t>
            </a:r>
            <a:r>
              <a:rPr lang="ru-RU" sz="1400" dirty="0" err="1"/>
              <a:t>млн.чел</a:t>
            </a:r>
            <a:r>
              <a:rPr lang="ru-RU" sz="1400" dirty="0"/>
              <a:t>. </a:t>
            </a:r>
            <a:r>
              <a:rPr lang="en-US" sz="1400" b="1" dirty="0"/>
              <a:t>SAM</a:t>
            </a:r>
            <a:r>
              <a:rPr lang="ru-RU" sz="1400" b="1" dirty="0"/>
              <a:t>=80,8 млрд. </a:t>
            </a:r>
            <a:r>
              <a:rPr lang="ru-RU" sz="1400" b="1" dirty="0" err="1"/>
              <a:t>руб</a:t>
            </a:r>
            <a:endParaRPr lang="ru-RU" sz="1400" b="1" dirty="0"/>
          </a:p>
          <a:p>
            <a:pPr marL="285750" indent="-285750">
              <a:buFont typeface="Arial" panose="020B0604020202020204" pitchFamily="34" charset="0"/>
              <a:buChar char="•"/>
            </a:pPr>
            <a:r>
              <a:rPr lang="ru-RU" sz="1400" dirty="0"/>
              <a:t>Используем данные о количестве населения в диапазоне от 15 до 25 лет (32,6 млн чел.), учитывая, что только 25% пользователей готовы оплачивать данные услуги (данным из открытых источников)-8,15 млн чел. </a:t>
            </a:r>
            <a:r>
              <a:rPr lang="en-US" sz="1400" b="1" dirty="0"/>
              <a:t>SOM=46,1 </a:t>
            </a:r>
            <a:r>
              <a:rPr lang="ru-RU" sz="1400" b="1" dirty="0"/>
              <a:t>млрд. </a:t>
            </a:r>
            <a:r>
              <a:rPr lang="ru-RU" sz="1400" b="1" dirty="0" err="1"/>
              <a:t>руб</a:t>
            </a:r>
            <a:endParaRPr lang="ru-RU" sz="1400" b="1" dirty="0"/>
          </a:p>
          <a:p>
            <a:pPr marL="285750" indent="-285750">
              <a:buFont typeface="Arial" panose="020B0604020202020204" pitchFamily="34" charset="0"/>
              <a:buChar char="•"/>
            </a:pPr>
            <a:endParaRPr lang="ru-RU" sz="1400" dirty="0"/>
          </a:p>
          <a:p>
            <a:endParaRPr lang="ru-RU" sz="1400" dirty="0"/>
          </a:p>
        </p:txBody>
      </p:sp>
    </p:spTree>
    <p:extLst>
      <p:ext uri="{BB962C8B-B14F-4D97-AF65-F5344CB8AC3E}">
        <p14:creationId xmlns:p14="http://schemas.microsoft.com/office/powerpoint/2010/main" val="2908971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5" name="Содержимое 2"/>
          <p:cNvSpPr txBox="1">
            <a:spLocks/>
          </p:cNvSpPr>
          <p:nvPr/>
        </p:nvSpPr>
        <p:spPr>
          <a:xfrm>
            <a:off x="791840" y="2121206"/>
            <a:ext cx="8890243" cy="2500555"/>
          </a:xfrm>
          <a:prstGeom prst="rect">
            <a:avLst/>
          </a:prstGeom>
        </p:spPr>
        <p:txBody>
          <a:bodyPr lIns="0" tIns="0" rIns="0" bIns="0">
            <a:normAutofit fontScale="93500"/>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ru-RU" sz="3200" b="0" i="0" u="none" strike="noStrike" kern="0" cap="none" spc="0" normalizeH="0" baseline="0" noProof="0" dirty="0">
              <a:ln>
                <a:noFill/>
              </a:ln>
              <a:solidFill>
                <a:sysClr val="windowText" lastClr="000000"/>
              </a:solidFill>
              <a:effectLst/>
              <a:uLnTx/>
              <a:uFillTx/>
              <a:ea typeface="MS Gothic" pitchFamily="49" charset="-128"/>
            </a:endParaRPr>
          </a:p>
        </p:txBody>
      </p:sp>
      <p:sp>
        <p:nvSpPr>
          <p:cNvPr id="8" name="TextBox 7">
            <a:extLst>
              <a:ext uri="{FF2B5EF4-FFF2-40B4-BE49-F238E27FC236}">
                <a16:creationId xmlns:a16="http://schemas.microsoft.com/office/drawing/2014/main" id="{7ABB4B23-4D11-C4BA-E514-9DBBC4E4F011}"/>
              </a:ext>
            </a:extLst>
          </p:cNvPr>
          <p:cNvSpPr txBox="1"/>
          <p:nvPr/>
        </p:nvSpPr>
        <p:spPr>
          <a:xfrm>
            <a:off x="470423" y="336085"/>
            <a:ext cx="8530202" cy="369332"/>
          </a:xfrm>
          <a:prstGeom prst="rect">
            <a:avLst/>
          </a:prstGeom>
          <a:noFill/>
        </p:spPr>
        <p:txBody>
          <a:bodyPr wrap="square" rtlCol="0">
            <a:spAutoFit/>
          </a:bodyPr>
          <a:lstStyle/>
          <a:p>
            <a:r>
              <a:rPr lang="ru-RU"/>
              <a:t>Бизнес-модель</a:t>
            </a:r>
            <a:endParaRPr lang="ru-RU" dirty="0"/>
          </a:p>
        </p:txBody>
      </p:sp>
      <p:pic>
        <p:nvPicPr>
          <p:cNvPr id="3" name="table">
            <a:extLst>
              <a:ext uri="{FF2B5EF4-FFF2-40B4-BE49-F238E27FC236}">
                <a16:creationId xmlns:a16="http://schemas.microsoft.com/office/drawing/2014/main" id="{D2EF9878-4388-04CF-03CB-4CE33C2612AC}"/>
              </a:ext>
            </a:extLst>
          </p:cNvPr>
          <p:cNvPicPr>
            <a:picLocks noChangeAspect="1"/>
          </p:cNvPicPr>
          <p:nvPr/>
        </p:nvPicPr>
        <p:blipFill>
          <a:blip r:embed="rId3"/>
          <a:stretch>
            <a:fillRect/>
          </a:stretch>
        </p:blipFill>
        <p:spPr>
          <a:xfrm>
            <a:off x="17149" y="891059"/>
            <a:ext cx="10080626" cy="4640271"/>
          </a:xfrm>
          <a:prstGeom prst="rect">
            <a:avLst/>
          </a:prstGeom>
        </p:spPr>
      </p:pic>
      <p:sp>
        <p:nvSpPr>
          <p:cNvPr id="4" name="TextBox 3">
            <a:extLst>
              <a:ext uri="{FF2B5EF4-FFF2-40B4-BE49-F238E27FC236}">
                <a16:creationId xmlns:a16="http://schemas.microsoft.com/office/drawing/2014/main" id="{71DF37AC-82C1-3AAB-4DC9-1CFC4A8F2E1F}"/>
              </a:ext>
            </a:extLst>
          </p:cNvPr>
          <p:cNvSpPr txBox="1"/>
          <p:nvPr/>
        </p:nvSpPr>
        <p:spPr>
          <a:xfrm>
            <a:off x="134009" y="4376035"/>
            <a:ext cx="3379515" cy="307777"/>
          </a:xfrm>
          <a:prstGeom prst="rect">
            <a:avLst/>
          </a:prstGeom>
          <a:noFill/>
        </p:spPr>
        <p:txBody>
          <a:bodyPr wrap="none" rtlCol="0">
            <a:spAutoFit/>
          </a:bodyPr>
          <a:lstStyle/>
          <a:p>
            <a:r>
              <a:rPr lang="ru-RU" sz="1400" dirty="0"/>
              <a:t>рекламный бюджет; регистрация АНО</a:t>
            </a:r>
          </a:p>
        </p:txBody>
      </p:sp>
      <p:sp>
        <p:nvSpPr>
          <p:cNvPr id="6" name="TextBox 5">
            <a:extLst>
              <a:ext uri="{FF2B5EF4-FFF2-40B4-BE49-F238E27FC236}">
                <a16:creationId xmlns:a16="http://schemas.microsoft.com/office/drawing/2014/main" id="{E790D823-1AA5-E8D4-231C-216FBE3FAB5E}"/>
              </a:ext>
            </a:extLst>
          </p:cNvPr>
          <p:cNvSpPr txBox="1"/>
          <p:nvPr/>
        </p:nvSpPr>
        <p:spPr>
          <a:xfrm>
            <a:off x="5132791" y="4329621"/>
            <a:ext cx="4813826" cy="523220"/>
          </a:xfrm>
          <a:prstGeom prst="rect">
            <a:avLst/>
          </a:prstGeom>
          <a:noFill/>
        </p:spPr>
        <p:txBody>
          <a:bodyPr wrap="square" rtlCol="0">
            <a:spAutoFit/>
          </a:bodyPr>
          <a:lstStyle/>
          <a:p>
            <a:r>
              <a:rPr lang="ru-RU" sz="1400" dirty="0"/>
              <a:t>ежемесячное размещении вакансий на онлайн-платформе</a:t>
            </a:r>
          </a:p>
        </p:txBody>
      </p:sp>
      <p:sp>
        <p:nvSpPr>
          <p:cNvPr id="7" name="TextBox 6">
            <a:extLst>
              <a:ext uri="{FF2B5EF4-FFF2-40B4-BE49-F238E27FC236}">
                <a16:creationId xmlns:a16="http://schemas.microsoft.com/office/drawing/2014/main" id="{511B28CB-33DF-C611-A7C2-0BA91591975F}"/>
              </a:ext>
            </a:extLst>
          </p:cNvPr>
          <p:cNvSpPr txBox="1"/>
          <p:nvPr/>
        </p:nvSpPr>
        <p:spPr>
          <a:xfrm>
            <a:off x="6120432" y="1520065"/>
            <a:ext cx="1728192" cy="738664"/>
          </a:xfrm>
          <a:prstGeom prst="rect">
            <a:avLst/>
          </a:prstGeom>
          <a:noFill/>
        </p:spPr>
        <p:txBody>
          <a:bodyPr wrap="square" rtlCol="0">
            <a:spAutoFit/>
          </a:bodyPr>
          <a:lstStyle/>
          <a:p>
            <a:r>
              <a:rPr lang="ru-RU" sz="1400" dirty="0"/>
              <a:t>ответы на вопросы в чате сайта</a:t>
            </a:r>
          </a:p>
        </p:txBody>
      </p:sp>
      <p:sp>
        <p:nvSpPr>
          <p:cNvPr id="9" name="TextBox 8">
            <a:extLst>
              <a:ext uri="{FF2B5EF4-FFF2-40B4-BE49-F238E27FC236}">
                <a16:creationId xmlns:a16="http://schemas.microsoft.com/office/drawing/2014/main" id="{FF816FFA-125D-48FE-1285-1F1E18876DBB}"/>
              </a:ext>
            </a:extLst>
          </p:cNvPr>
          <p:cNvSpPr txBox="1"/>
          <p:nvPr/>
        </p:nvSpPr>
        <p:spPr>
          <a:xfrm>
            <a:off x="8142972" y="1445003"/>
            <a:ext cx="1728192" cy="2462213"/>
          </a:xfrm>
          <a:prstGeom prst="rect">
            <a:avLst/>
          </a:prstGeom>
          <a:noFill/>
        </p:spPr>
        <p:txBody>
          <a:bodyPr wrap="square" rtlCol="0">
            <a:spAutoFit/>
          </a:bodyPr>
          <a:lstStyle/>
          <a:p>
            <a:r>
              <a:rPr lang="ru-RU" sz="1400" dirty="0"/>
              <a:t>-Студенты в возрасте 18-25 лет, желающие найти удобную и регулярную подработку;</a:t>
            </a:r>
          </a:p>
          <a:p>
            <a:endParaRPr lang="ru-RU" sz="1400" dirty="0"/>
          </a:p>
          <a:p>
            <a:r>
              <a:rPr lang="ru-RU" sz="1400" dirty="0"/>
              <a:t>-Родители и школьники выпускных классов</a:t>
            </a:r>
          </a:p>
        </p:txBody>
      </p:sp>
      <p:sp>
        <p:nvSpPr>
          <p:cNvPr id="10" name="TextBox 9">
            <a:extLst>
              <a:ext uri="{FF2B5EF4-FFF2-40B4-BE49-F238E27FC236}">
                <a16:creationId xmlns:a16="http://schemas.microsoft.com/office/drawing/2014/main" id="{7679E363-BFD8-593B-22A1-F832EDEB6B81}"/>
              </a:ext>
            </a:extLst>
          </p:cNvPr>
          <p:cNvSpPr txBox="1"/>
          <p:nvPr/>
        </p:nvSpPr>
        <p:spPr>
          <a:xfrm>
            <a:off x="6095676" y="2786708"/>
            <a:ext cx="1968972" cy="307777"/>
          </a:xfrm>
          <a:prstGeom prst="rect">
            <a:avLst/>
          </a:prstGeom>
          <a:noFill/>
        </p:spPr>
        <p:txBody>
          <a:bodyPr wrap="square" rtlCol="0">
            <a:spAutoFit/>
          </a:bodyPr>
          <a:lstStyle/>
          <a:p>
            <a:r>
              <a:rPr lang="ru-RU" sz="1400" dirty="0"/>
              <a:t>интернет продажи</a:t>
            </a:r>
          </a:p>
        </p:txBody>
      </p:sp>
      <p:sp>
        <p:nvSpPr>
          <p:cNvPr id="11" name="TextBox 10">
            <a:extLst>
              <a:ext uri="{FF2B5EF4-FFF2-40B4-BE49-F238E27FC236}">
                <a16:creationId xmlns:a16="http://schemas.microsoft.com/office/drawing/2014/main" id="{631580F2-483F-57A8-4ADF-DF13F89E8A26}"/>
              </a:ext>
            </a:extLst>
          </p:cNvPr>
          <p:cNvSpPr txBox="1"/>
          <p:nvPr/>
        </p:nvSpPr>
        <p:spPr>
          <a:xfrm>
            <a:off x="4101699" y="1404768"/>
            <a:ext cx="1754199" cy="2739211"/>
          </a:xfrm>
          <a:prstGeom prst="rect">
            <a:avLst/>
          </a:prstGeom>
          <a:noFill/>
        </p:spPr>
        <p:txBody>
          <a:bodyPr wrap="square" rtlCol="0">
            <a:spAutoFit/>
          </a:bodyPr>
          <a:lstStyle/>
          <a:p>
            <a:r>
              <a:rPr lang="ru-RU" sz="1400" dirty="0"/>
              <a:t>-Студент-репетитор находит клиентскую базу;</a:t>
            </a:r>
          </a:p>
          <a:p>
            <a:r>
              <a:rPr lang="ru-RU" sz="1400" dirty="0"/>
              <a:t>-Школьник проходит эффективную и интересную подготовку к экзаменам;</a:t>
            </a:r>
          </a:p>
          <a:p>
            <a:r>
              <a:rPr lang="ru-RU" sz="1400" dirty="0"/>
              <a:t>-родители экономят деньги</a:t>
            </a:r>
          </a:p>
          <a:p>
            <a:endParaRPr lang="ru-RU" dirty="0"/>
          </a:p>
        </p:txBody>
      </p:sp>
      <p:sp>
        <p:nvSpPr>
          <p:cNvPr id="12" name="TextBox 11">
            <a:extLst>
              <a:ext uri="{FF2B5EF4-FFF2-40B4-BE49-F238E27FC236}">
                <a16:creationId xmlns:a16="http://schemas.microsoft.com/office/drawing/2014/main" id="{93096F1B-A073-A1F7-C58C-32C11AC58260}"/>
              </a:ext>
            </a:extLst>
          </p:cNvPr>
          <p:cNvSpPr txBox="1"/>
          <p:nvPr/>
        </p:nvSpPr>
        <p:spPr>
          <a:xfrm>
            <a:off x="2048068" y="2710012"/>
            <a:ext cx="1942702" cy="954107"/>
          </a:xfrm>
          <a:prstGeom prst="rect">
            <a:avLst/>
          </a:prstGeom>
          <a:noFill/>
        </p:spPr>
        <p:txBody>
          <a:bodyPr wrap="square" rtlCol="0">
            <a:spAutoFit/>
          </a:bodyPr>
          <a:lstStyle/>
          <a:p>
            <a:r>
              <a:rPr lang="ru-RU" sz="1400" dirty="0"/>
              <a:t>интернет;</a:t>
            </a:r>
          </a:p>
          <a:p>
            <a:r>
              <a:rPr lang="ru-RU" sz="1400" dirty="0"/>
              <a:t>готовая онлайн-платформа;</a:t>
            </a:r>
          </a:p>
          <a:p>
            <a:r>
              <a:rPr lang="ru-RU" sz="1400" dirty="0"/>
              <a:t>соцсети</a:t>
            </a:r>
          </a:p>
        </p:txBody>
      </p:sp>
      <p:sp>
        <p:nvSpPr>
          <p:cNvPr id="13" name="TextBox 12">
            <a:extLst>
              <a:ext uri="{FF2B5EF4-FFF2-40B4-BE49-F238E27FC236}">
                <a16:creationId xmlns:a16="http://schemas.microsoft.com/office/drawing/2014/main" id="{71D689ED-37FA-2543-501D-97885CC7FEE5}"/>
              </a:ext>
            </a:extLst>
          </p:cNvPr>
          <p:cNvSpPr txBox="1"/>
          <p:nvPr/>
        </p:nvSpPr>
        <p:spPr>
          <a:xfrm>
            <a:off x="1987957" y="1474876"/>
            <a:ext cx="1849208" cy="523220"/>
          </a:xfrm>
          <a:prstGeom prst="rect">
            <a:avLst/>
          </a:prstGeom>
          <a:noFill/>
        </p:spPr>
        <p:txBody>
          <a:bodyPr wrap="square" rtlCol="0">
            <a:spAutoFit/>
          </a:bodyPr>
          <a:lstStyle/>
          <a:p>
            <a:r>
              <a:rPr lang="ru-RU" sz="1400" dirty="0"/>
              <a:t>Онлайн-занятия с репетиторами</a:t>
            </a:r>
          </a:p>
        </p:txBody>
      </p:sp>
      <p:sp>
        <p:nvSpPr>
          <p:cNvPr id="14" name="TextBox 13">
            <a:extLst>
              <a:ext uri="{FF2B5EF4-FFF2-40B4-BE49-F238E27FC236}">
                <a16:creationId xmlns:a16="http://schemas.microsoft.com/office/drawing/2014/main" id="{070D2FEA-47A1-385B-99E5-2057DB8430BE}"/>
              </a:ext>
            </a:extLst>
          </p:cNvPr>
          <p:cNvSpPr txBox="1"/>
          <p:nvPr/>
        </p:nvSpPr>
        <p:spPr>
          <a:xfrm>
            <a:off x="77917" y="1586627"/>
            <a:ext cx="1861309" cy="1600438"/>
          </a:xfrm>
          <a:prstGeom prst="rect">
            <a:avLst/>
          </a:prstGeom>
          <a:noFill/>
        </p:spPr>
        <p:txBody>
          <a:bodyPr wrap="square" rtlCol="0">
            <a:spAutoFit/>
          </a:bodyPr>
          <a:lstStyle/>
          <a:p>
            <a:r>
              <a:rPr lang="ru-RU" sz="1400" dirty="0"/>
              <a:t>Проект выполняется одним человеком, выполняющим роль разработчика, дизайнера и </a:t>
            </a:r>
            <a:r>
              <a:rPr lang="en-US" sz="1400" dirty="0"/>
              <a:t>SMM-</a:t>
            </a:r>
            <a:r>
              <a:rPr lang="ru-RU" sz="1400" dirty="0"/>
              <a:t>специалиста</a:t>
            </a:r>
          </a:p>
        </p:txBody>
      </p:sp>
    </p:spTree>
    <p:extLst>
      <p:ext uri="{BB962C8B-B14F-4D97-AF65-F5344CB8AC3E}">
        <p14:creationId xmlns:p14="http://schemas.microsoft.com/office/powerpoint/2010/main" val="1210440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215776" y="192460"/>
            <a:ext cx="7704856" cy="945092"/>
          </a:xfrm>
        </p:spPr>
        <p:txBody>
          <a:bodyPr/>
          <a:lstStyle/>
          <a:p>
            <a:r>
              <a:rPr lang="ru-RU" sz="3600" dirty="0">
                <a:ea typeface="MS Gothic" pitchFamily="49" charset="-128"/>
              </a:rPr>
              <a:t>Процесс производства товара (оказания услуги)</a:t>
            </a:r>
            <a:endParaRPr sz="3600" dirty="0">
              <a:ea typeface="MS Gothic" pitchFamily="49" charset="-128"/>
            </a:endParaRPr>
          </a:p>
        </p:txBody>
      </p:sp>
      <p:sp>
        <p:nvSpPr>
          <p:cNvPr id="5" name="Содержимое 2"/>
          <p:cNvSpPr txBox="1">
            <a:spLocks/>
          </p:cNvSpPr>
          <p:nvPr/>
        </p:nvSpPr>
        <p:spPr>
          <a:xfrm>
            <a:off x="791840" y="2121206"/>
            <a:ext cx="8890243" cy="2500555"/>
          </a:xfrm>
          <a:prstGeom prst="rect">
            <a:avLst/>
          </a:prstGeom>
        </p:spPr>
        <p:txBody>
          <a:bodyPr lIns="0" tIns="0" rIns="0" bIns="0">
            <a:normAutofit fontScale="93500"/>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ru-RU" sz="3200" b="0" i="0" u="none" strike="noStrike" kern="0" cap="none" spc="0" normalizeH="0" baseline="0" noProof="0" dirty="0">
              <a:ln>
                <a:noFill/>
              </a:ln>
              <a:solidFill>
                <a:sysClr val="windowText" lastClr="000000"/>
              </a:solidFill>
              <a:effectLst/>
              <a:uLnTx/>
              <a:uFillTx/>
              <a:ea typeface="MS Gothic" pitchFamily="49" charset="-128"/>
            </a:endParaRPr>
          </a:p>
        </p:txBody>
      </p:sp>
      <p:graphicFrame>
        <p:nvGraphicFramePr>
          <p:cNvPr id="3" name="Содержимое 3">
            <a:extLst>
              <a:ext uri="{FF2B5EF4-FFF2-40B4-BE49-F238E27FC236}">
                <a16:creationId xmlns:a16="http://schemas.microsoft.com/office/drawing/2014/main" id="{77AF2F4E-6AC0-DD2A-D426-66F0BA6E5CA4}"/>
              </a:ext>
            </a:extLst>
          </p:cNvPr>
          <p:cNvGraphicFramePr>
            <a:graphicFrameLocks/>
          </p:cNvGraphicFramePr>
          <p:nvPr>
            <p:extLst>
              <p:ext uri="{D42A27DB-BD31-4B8C-83A1-F6EECF244321}">
                <p14:modId xmlns:p14="http://schemas.microsoft.com/office/powerpoint/2010/main" val="2624994426"/>
              </p:ext>
            </p:extLst>
          </p:nvPr>
        </p:nvGraphicFramePr>
        <p:xfrm>
          <a:off x="220706" y="1467123"/>
          <a:ext cx="9072563" cy="37423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503808" y="1539131"/>
            <a:ext cx="9289032"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10000"/>
          </a:bodyPr>
          <a:lstStyle/>
          <a:p>
            <a:pPr marL="108360" algn="ctr">
              <a:lnSpc>
                <a:spcPct val="100000"/>
              </a:lnSpc>
              <a:spcBef>
                <a:spcPts val="1414"/>
              </a:spcBef>
              <a:buClr>
                <a:srgbClr val="000000"/>
              </a:buClr>
              <a:buSzPct val="45000"/>
            </a:pPr>
            <a:r>
              <a:rPr lang="ru-RU" sz="3200" dirty="0">
                <a:ea typeface="MS Gothic" pitchFamily="49" charset="-128"/>
              </a:rPr>
              <a:t>Выбрана организационно-правовая форма – </a:t>
            </a:r>
            <a:r>
              <a:rPr lang="ru-RU" sz="3200" b="1" dirty="0">
                <a:ea typeface="MS Gothic" pitchFamily="49" charset="-128"/>
              </a:rPr>
              <a:t>АНО </a:t>
            </a:r>
            <a:r>
              <a:rPr lang="ru-RU" sz="3200" dirty="0">
                <a:ea typeface="MS Gothic" pitchFamily="49" charset="-128"/>
              </a:rPr>
              <a:t>(</a:t>
            </a:r>
            <a:r>
              <a:rPr lang="ru-RU" sz="3200" dirty="0">
                <a:solidFill>
                  <a:srgbClr val="212529"/>
                </a:solidFill>
                <a:latin typeface="-apple-system"/>
                <a:ea typeface="MS Gothic" pitchFamily="49" charset="-128"/>
              </a:rPr>
              <a:t>а</a:t>
            </a:r>
            <a:r>
              <a:rPr lang="ru-RU" sz="3200" i="0" dirty="0">
                <a:solidFill>
                  <a:srgbClr val="212529"/>
                </a:solidFill>
                <a:effectLst/>
                <a:latin typeface="-apple-system"/>
              </a:rPr>
              <a:t>втономная некоммерческая организация), так как членство и членские взносы в данной организации не предусмотрены. Это простая в управлении форма НКО, которая может быть создана всего одним физическим или юридическим лицом. Основной целью деятельности данной формы является оказание услуг социальной направленности (в нашем случае образование). Целью не может быть извлечение прибыли, однако коммерческая деятельность не запрещена.</a:t>
            </a:r>
            <a:endParaRPr lang="ru-RU" sz="3200" dirty="0">
              <a:ea typeface="MS Gothic" pitchFamily="49" charset="-128"/>
            </a:endParaRPr>
          </a:p>
        </p:txBody>
      </p:sp>
      <p:sp>
        <p:nvSpPr>
          <p:cNvPr id="4" name="Заголовок 1"/>
          <p:cNvSpPr txBox="1">
            <a:spLocks noGrp="1"/>
          </p:cNvSpPr>
          <p:nvPr>
            <p:ph type="title"/>
          </p:nvPr>
        </p:nvSpPr>
        <p:spPr>
          <a:xfrm>
            <a:off x="863848" y="355198"/>
            <a:ext cx="6768752" cy="945092"/>
          </a:xfrm>
        </p:spPr>
        <p:txBody>
          <a:bodyPr/>
          <a:lstStyle/>
          <a:p>
            <a:r>
              <a:rPr lang="ru-RU" sz="4400" dirty="0">
                <a:ea typeface="MS Gothic" pitchFamily="49" charset="-128"/>
              </a:rPr>
              <a:t>Организационный план</a:t>
            </a:r>
            <a:endParaRPr sz="4400" dirty="0">
              <a:ea typeface="MS Gothic" pitchFamily="49" charset="-128"/>
            </a:endParaRPr>
          </a:p>
        </p:txBody>
      </p:sp>
      <p:sp>
        <p:nvSpPr>
          <p:cNvPr id="5" name="Содержимое 2"/>
          <p:cNvSpPr txBox="1">
            <a:spLocks/>
          </p:cNvSpPr>
          <p:nvPr/>
        </p:nvSpPr>
        <p:spPr>
          <a:xfrm>
            <a:off x="791840" y="2121206"/>
            <a:ext cx="8890243" cy="2500555"/>
          </a:xfrm>
          <a:prstGeom prst="rect">
            <a:avLst/>
          </a:prstGeom>
        </p:spPr>
        <p:txBody>
          <a:bodyPr lIns="0" tIns="0" rIns="0" bIns="0">
            <a:normAutofit fontScale="93500"/>
          </a:bodyPr>
          <a:lstStyle/>
          <a:p>
            <a:pPr>
              <a:buFont typeface="Times New Roman" pitchFamily="18" charset="0"/>
              <a:buNone/>
            </a:pPr>
            <a:endParaRPr lang="ru-RU" sz="3200" b="1" i="1" dirty="0">
              <a:ea typeface="MS Gothic" pitchFamily="49" charset="-128"/>
            </a:endParaRPr>
          </a:p>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ru-RU" sz="3200" b="0" i="0" u="none" strike="noStrike" kern="0" cap="none" spc="0" normalizeH="0" baseline="0" noProof="0" dirty="0">
              <a:ln>
                <a:noFill/>
              </a:ln>
              <a:solidFill>
                <a:sysClr val="windowText" lastClr="000000"/>
              </a:solidFill>
              <a:effectLst/>
              <a:uLnTx/>
              <a:uFillTx/>
              <a:ea typeface="MS Gothic" pitchFamily="49"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143768" y="0"/>
            <a:ext cx="7560840" cy="945092"/>
          </a:xfrm>
        </p:spPr>
        <p:txBody>
          <a:bodyPr/>
          <a:lstStyle/>
          <a:p>
            <a:r>
              <a:rPr lang="ru-RU" sz="2400" dirty="0">
                <a:ea typeface="MS Gothic" pitchFamily="49" charset="-128"/>
              </a:rPr>
              <a:t>Маркетинговый план </a:t>
            </a:r>
            <a:br>
              <a:rPr lang="ru-RU" sz="2400" dirty="0">
                <a:ea typeface="MS Gothic" pitchFamily="49" charset="-128"/>
              </a:rPr>
            </a:br>
            <a:r>
              <a:rPr lang="ru-RU" sz="2400" dirty="0">
                <a:ea typeface="MS Gothic" pitchFamily="49" charset="-128"/>
              </a:rPr>
              <a:t>(Комплекс маркетинга 4P)</a:t>
            </a:r>
            <a:endParaRPr sz="2400" dirty="0">
              <a:ea typeface="MS Gothic" pitchFamily="49" charset="-128"/>
            </a:endParaRPr>
          </a:p>
        </p:txBody>
      </p:sp>
      <p:sp>
        <p:nvSpPr>
          <p:cNvPr id="5" name="Содержимое 2"/>
          <p:cNvSpPr txBox="1">
            <a:spLocks/>
          </p:cNvSpPr>
          <p:nvPr/>
        </p:nvSpPr>
        <p:spPr>
          <a:xfrm>
            <a:off x="791840" y="2121206"/>
            <a:ext cx="8890243" cy="2500555"/>
          </a:xfrm>
          <a:prstGeom prst="rect">
            <a:avLst/>
          </a:prstGeom>
        </p:spPr>
        <p:txBody>
          <a:bodyPr lIns="0" tIns="0" rIns="0" bIns="0">
            <a:normAutofit fontScale="93500"/>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ru-RU" sz="3200" b="0" i="0" u="none" strike="noStrike" kern="0" cap="none" spc="0" normalizeH="0" baseline="0" noProof="0" dirty="0">
              <a:ln>
                <a:noFill/>
              </a:ln>
              <a:solidFill>
                <a:sysClr val="windowText" lastClr="000000"/>
              </a:solidFill>
              <a:effectLst/>
              <a:uLnTx/>
              <a:uFillTx/>
              <a:ea typeface="MS Gothic" pitchFamily="49" charset="-128"/>
            </a:endParaRPr>
          </a:p>
        </p:txBody>
      </p:sp>
      <p:graphicFrame>
        <p:nvGraphicFramePr>
          <p:cNvPr id="6" name="Содержимое 5"/>
          <p:cNvGraphicFramePr>
            <a:graphicFrameLocks/>
          </p:cNvGraphicFramePr>
          <p:nvPr>
            <p:extLst>
              <p:ext uri="{D42A27DB-BD31-4B8C-83A1-F6EECF244321}">
                <p14:modId xmlns:p14="http://schemas.microsoft.com/office/powerpoint/2010/main" val="1236752796"/>
              </p:ext>
            </p:extLst>
          </p:nvPr>
        </p:nvGraphicFramePr>
        <p:xfrm>
          <a:off x="398542" y="1080000"/>
          <a:ext cx="9178274" cy="44593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35021" y="-20534"/>
            <a:ext cx="7272808" cy="945092"/>
          </a:xfrm>
        </p:spPr>
        <p:txBody>
          <a:bodyPr/>
          <a:lstStyle/>
          <a:p>
            <a:r>
              <a:rPr lang="ru-RU" sz="3600" dirty="0">
                <a:ea typeface="MS Gothic" pitchFamily="49" charset="-128"/>
              </a:rPr>
              <a:t>План реализации проекта</a:t>
            </a:r>
            <a:endParaRPr sz="3600" dirty="0">
              <a:ea typeface="MS Gothic" pitchFamily="49" charset="-128"/>
            </a:endParaRPr>
          </a:p>
        </p:txBody>
      </p:sp>
      <p:graphicFrame>
        <p:nvGraphicFramePr>
          <p:cNvPr id="6" name="Содержимое 3"/>
          <p:cNvGraphicFramePr>
            <a:graphicFrameLocks/>
          </p:cNvGraphicFramePr>
          <p:nvPr>
            <p:extLst>
              <p:ext uri="{D42A27DB-BD31-4B8C-83A1-F6EECF244321}">
                <p14:modId xmlns:p14="http://schemas.microsoft.com/office/powerpoint/2010/main" val="4012392680"/>
              </p:ext>
            </p:extLst>
          </p:nvPr>
        </p:nvGraphicFramePr>
        <p:xfrm>
          <a:off x="-1" y="1067052"/>
          <a:ext cx="10080624" cy="4603498"/>
        </p:xfrm>
        <a:graphic>
          <a:graphicData uri="http://schemas.openxmlformats.org/drawingml/2006/table">
            <a:tbl>
              <a:tblPr firstRow="1" bandRow="1">
                <a:tableStyleId>{5C22544A-7EE6-4342-B048-85BDC9FD1C3A}</a:tableStyleId>
              </a:tblPr>
              <a:tblGrid>
                <a:gridCol w="2596994">
                  <a:extLst>
                    <a:ext uri="{9D8B030D-6E8A-4147-A177-3AD203B41FA5}">
                      <a16:colId xmlns:a16="http://schemas.microsoft.com/office/drawing/2014/main" val="20000"/>
                    </a:ext>
                  </a:extLst>
                </a:gridCol>
                <a:gridCol w="2226466">
                  <a:extLst>
                    <a:ext uri="{9D8B030D-6E8A-4147-A177-3AD203B41FA5}">
                      <a16:colId xmlns:a16="http://schemas.microsoft.com/office/drawing/2014/main" val="20001"/>
                    </a:ext>
                  </a:extLst>
                </a:gridCol>
                <a:gridCol w="1187428">
                  <a:extLst>
                    <a:ext uri="{9D8B030D-6E8A-4147-A177-3AD203B41FA5}">
                      <a16:colId xmlns:a16="http://schemas.microsoft.com/office/drawing/2014/main" val="20002"/>
                    </a:ext>
                  </a:extLst>
                </a:gridCol>
                <a:gridCol w="1665427">
                  <a:extLst>
                    <a:ext uri="{9D8B030D-6E8A-4147-A177-3AD203B41FA5}">
                      <a16:colId xmlns:a16="http://schemas.microsoft.com/office/drawing/2014/main" val="20003"/>
                    </a:ext>
                  </a:extLst>
                </a:gridCol>
                <a:gridCol w="2404309">
                  <a:extLst>
                    <a:ext uri="{9D8B030D-6E8A-4147-A177-3AD203B41FA5}">
                      <a16:colId xmlns:a16="http://schemas.microsoft.com/office/drawing/2014/main" val="20004"/>
                    </a:ext>
                  </a:extLst>
                </a:gridCol>
              </a:tblGrid>
              <a:tr h="0">
                <a:tc>
                  <a:txBody>
                    <a:bodyPr/>
                    <a:lstStyle/>
                    <a:p>
                      <a:pPr algn="ctr"/>
                      <a:r>
                        <a:rPr lang="ru-RU" sz="1400" dirty="0"/>
                        <a:t>Задача </a:t>
                      </a:r>
                    </a:p>
                  </a:txBody>
                  <a:tcPr marL="100806" marR="100806" marT="37804" marB="37804"/>
                </a:tc>
                <a:tc>
                  <a:txBody>
                    <a:bodyPr/>
                    <a:lstStyle/>
                    <a:p>
                      <a:pPr algn="ctr"/>
                      <a:r>
                        <a:rPr lang="ru-RU" sz="1400" dirty="0"/>
                        <a:t>Действия</a:t>
                      </a:r>
                    </a:p>
                  </a:txBody>
                  <a:tcPr marL="100806" marR="100806" marT="37804" marB="37804"/>
                </a:tc>
                <a:tc>
                  <a:txBody>
                    <a:bodyPr/>
                    <a:lstStyle/>
                    <a:p>
                      <a:pPr algn="ctr"/>
                      <a:r>
                        <a:rPr lang="ru-RU" sz="1400" dirty="0"/>
                        <a:t>Срок (дни) </a:t>
                      </a:r>
                    </a:p>
                  </a:txBody>
                  <a:tcPr marL="100806" marR="100806" marT="37804" marB="37804"/>
                </a:tc>
                <a:tc>
                  <a:txBody>
                    <a:bodyPr/>
                    <a:lstStyle/>
                    <a:p>
                      <a:pPr algn="ctr"/>
                      <a:r>
                        <a:rPr lang="ru-RU" sz="1400" dirty="0"/>
                        <a:t>Ресурс</a:t>
                      </a:r>
                    </a:p>
                  </a:txBody>
                  <a:tcPr marL="100806" marR="100806" marT="37804" marB="37804"/>
                </a:tc>
                <a:tc>
                  <a:txBody>
                    <a:bodyPr/>
                    <a:lstStyle/>
                    <a:p>
                      <a:pPr algn="ctr"/>
                      <a:r>
                        <a:rPr lang="ru-RU" sz="1400" baseline="0" dirty="0"/>
                        <a:t>Ответственный </a:t>
                      </a:r>
                      <a:endParaRPr lang="ru-RU" sz="1400" dirty="0"/>
                    </a:p>
                  </a:txBody>
                  <a:tcPr marL="100806" marR="100806" marT="37804" marB="37804"/>
                </a:tc>
                <a:extLst>
                  <a:ext uri="{0D108BD9-81ED-4DB2-BD59-A6C34878D82A}">
                    <a16:rowId xmlns:a16="http://schemas.microsoft.com/office/drawing/2014/main" val="10000"/>
                  </a:ext>
                </a:extLst>
              </a:tr>
              <a:tr h="962914">
                <a:tc>
                  <a:txBody>
                    <a:bodyPr/>
                    <a:lstStyle/>
                    <a:p>
                      <a:r>
                        <a:rPr lang="ru-RU" sz="1400" dirty="0"/>
                        <a:t>Исследование репетиторского рынка в интернете</a:t>
                      </a:r>
                    </a:p>
                  </a:txBody>
                  <a:tcPr marL="100806" marR="100806" marT="37804" marB="37804"/>
                </a:tc>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ru-RU" sz="1400" dirty="0"/>
                        <a:t>-рассчитать объем рынка;</a:t>
                      </a:r>
                    </a:p>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a:t>-изучить частотность запросов</a:t>
                      </a:r>
                    </a:p>
                  </a:txBody>
                  <a:tcPr marL="100806" marR="100806" marT="37804" marB="37804"/>
                </a:tc>
                <a:tc>
                  <a:txBody>
                    <a:bodyPr/>
                    <a:lstStyle/>
                    <a:p>
                      <a:pPr algn="ctr"/>
                      <a:r>
                        <a:rPr lang="ru-RU" sz="1400" dirty="0"/>
                        <a:t>1</a:t>
                      </a:r>
                    </a:p>
                  </a:txBody>
                  <a:tcPr marL="100806" marR="100806" marT="37804" marB="37804"/>
                </a:tc>
                <a:tc>
                  <a:txBody>
                    <a:bodyPr/>
                    <a:lstStyle/>
                    <a:p>
                      <a:r>
                        <a:rPr lang="ru-RU" sz="1400" dirty="0"/>
                        <a:t>компьютер;</a:t>
                      </a:r>
                    </a:p>
                    <a:p>
                      <a:r>
                        <a:rPr lang="ru-RU" sz="1400" dirty="0"/>
                        <a:t>Интернет </a:t>
                      </a:r>
                    </a:p>
                  </a:txBody>
                  <a:tcPr marL="100806" marR="100806" marT="37804" marB="37804"/>
                </a:tc>
                <a:tc>
                  <a:txBody>
                    <a:bodyPr/>
                    <a:lstStyle/>
                    <a:p>
                      <a:r>
                        <a:rPr lang="ru-RU" sz="1400" dirty="0"/>
                        <a:t>Ковальчук А. Е</a:t>
                      </a:r>
                    </a:p>
                  </a:txBody>
                  <a:tcPr marL="100806" marR="100806" marT="37804" marB="37804"/>
                </a:tc>
                <a:extLst>
                  <a:ext uri="{0D108BD9-81ED-4DB2-BD59-A6C34878D82A}">
                    <a16:rowId xmlns:a16="http://schemas.microsoft.com/office/drawing/2014/main" val="10001"/>
                  </a:ext>
                </a:extLst>
              </a:tr>
              <a:tr h="1193978">
                <a:tc>
                  <a:txBody>
                    <a:bodyPr/>
                    <a:lstStyle/>
                    <a:p>
                      <a:r>
                        <a:rPr lang="ru-RU" sz="1400" dirty="0"/>
                        <a:t>Анализ конкурентов</a:t>
                      </a:r>
                    </a:p>
                    <a:p>
                      <a:endParaRPr lang="ru-RU" sz="1400" dirty="0"/>
                    </a:p>
                  </a:txBody>
                  <a:tcPr marL="100806" marR="100806" marT="37804" marB="37804"/>
                </a:tc>
                <a:tc>
                  <a:txBody>
                    <a:bodyPr/>
                    <a:lstStyle/>
                    <a:p>
                      <a:r>
                        <a:rPr lang="ru-RU" sz="1400" dirty="0"/>
                        <a:t>-выявить основных представителей рынка;</a:t>
                      </a:r>
                    </a:p>
                    <a:p>
                      <a:r>
                        <a:rPr lang="ru-RU" sz="1400" dirty="0"/>
                        <a:t>-рассмотреть продукты конкурентов;</a:t>
                      </a:r>
                    </a:p>
                    <a:p>
                      <a:r>
                        <a:rPr lang="ru-RU" sz="1400" dirty="0"/>
                        <a:t>-изучить аналоги проекта</a:t>
                      </a:r>
                    </a:p>
                  </a:txBody>
                  <a:tcPr marL="100806" marR="100806" marT="37804" marB="37804"/>
                </a:tc>
                <a:tc>
                  <a:txBody>
                    <a:bodyPr/>
                    <a:lstStyle/>
                    <a:p>
                      <a:pPr algn="ctr"/>
                      <a:r>
                        <a:rPr lang="ru-RU" sz="1400" dirty="0"/>
                        <a:t>2</a:t>
                      </a:r>
                    </a:p>
                  </a:txBody>
                  <a:tcPr marL="100806" marR="100806" marT="37804" marB="37804"/>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prstClr val="black"/>
                          </a:solidFill>
                          <a:effectLst/>
                          <a:uLnTx/>
                          <a:uFillTx/>
                          <a:latin typeface="+mn-lt"/>
                        </a:rPr>
                        <a:t>компьютер;</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prstClr val="black"/>
                          </a:solidFill>
                          <a:effectLst/>
                          <a:uLnTx/>
                          <a:uFillTx/>
                          <a:latin typeface="+mn-lt"/>
                        </a:rPr>
                        <a:t>Интернет;</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prstClr val="black"/>
                          </a:solidFill>
                          <a:effectLst/>
                          <a:uLnTx/>
                          <a:uFillTx/>
                          <a:latin typeface="+mn-lt"/>
                        </a:rPr>
                        <a:t>Сайты конкурентов </a:t>
                      </a:r>
                    </a:p>
                    <a:p>
                      <a:endParaRPr lang="ru-RU" sz="2000" dirty="0"/>
                    </a:p>
                  </a:txBody>
                  <a:tcPr marL="100806" marR="100806" marT="37804" marB="37804"/>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prstClr val="black"/>
                          </a:solidFill>
                          <a:effectLst/>
                          <a:uLnTx/>
                          <a:uFillTx/>
                          <a:latin typeface="+mn-lt"/>
                        </a:rPr>
                        <a:t>Ковальчук А. Е</a:t>
                      </a:r>
                    </a:p>
                    <a:p>
                      <a:endParaRPr lang="ru-RU" sz="2000" dirty="0"/>
                    </a:p>
                  </a:txBody>
                  <a:tcPr marL="100806" marR="100806" marT="37804" marB="37804"/>
                </a:tc>
                <a:extLst>
                  <a:ext uri="{0D108BD9-81ED-4DB2-BD59-A6C34878D82A}">
                    <a16:rowId xmlns:a16="http://schemas.microsoft.com/office/drawing/2014/main" val="10002"/>
                  </a:ext>
                </a:extLst>
              </a:tr>
              <a:tr h="0">
                <a:tc>
                  <a:txBody>
                    <a:bodyPr/>
                    <a:lstStyle/>
                    <a:p>
                      <a:r>
                        <a:rPr lang="ru-RU" sz="1400" dirty="0"/>
                        <a:t>Анализ ЦА</a:t>
                      </a:r>
                    </a:p>
                  </a:txBody>
                  <a:tcPr marL="100806" marR="100806" marT="37804" marB="37804"/>
                </a:tc>
                <a:tc>
                  <a:txBody>
                    <a:bodyPr/>
                    <a:lstStyle/>
                    <a:p>
                      <a:r>
                        <a:rPr lang="ru-RU" sz="1400" dirty="0"/>
                        <a:t>-создать опросник;</a:t>
                      </a:r>
                    </a:p>
                    <a:p>
                      <a:pPr algn="l"/>
                      <a:r>
                        <a:rPr lang="ru-RU" sz="1400" dirty="0"/>
                        <a:t>-определиться с форматом размещения опросника;</a:t>
                      </a:r>
                    </a:p>
                    <a:p>
                      <a:pPr algn="l"/>
                      <a:r>
                        <a:rPr lang="ru-RU" sz="1400" dirty="0"/>
                        <a:t>-привлечь людей;</a:t>
                      </a:r>
                    </a:p>
                    <a:p>
                      <a:pPr algn="l"/>
                      <a:r>
                        <a:rPr lang="ru-RU" sz="1400" dirty="0"/>
                        <a:t>-провести опрос;</a:t>
                      </a:r>
                    </a:p>
                    <a:p>
                      <a:pPr algn="l"/>
                      <a:r>
                        <a:rPr lang="ru-RU" sz="1400" dirty="0"/>
                        <a:t>-выявить ЦА и ее предпочтения</a:t>
                      </a:r>
                    </a:p>
                  </a:txBody>
                  <a:tcPr marL="100806" marR="100806" marT="37804" marB="37804"/>
                </a:tc>
                <a:tc>
                  <a:txBody>
                    <a:bodyPr/>
                    <a:lstStyle/>
                    <a:p>
                      <a:pPr algn="ctr"/>
                      <a:r>
                        <a:rPr lang="ru-RU" sz="1400" dirty="0"/>
                        <a:t>10</a:t>
                      </a:r>
                    </a:p>
                  </a:txBody>
                  <a:tcPr marL="100806" marR="100806" marT="37804" marB="37804"/>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prstClr val="black"/>
                          </a:solidFill>
                          <a:effectLst/>
                          <a:uLnTx/>
                          <a:uFillTx/>
                          <a:latin typeface="+mn-lt"/>
                        </a:rPr>
                        <a:t>компьютер;</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prstClr val="black"/>
                          </a:solidFill>
                          <a:effectLst/>
                          <a:uLnTx/>
                          <a:uFillTx/>
                          <a:latin typeface="+mn-lt"/>
                        </a:rPr>
                        <a:t>Интернет;</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prstClr val="black"/>
                          </a:solidFill>
                          <a:effectLst/>
                          <a:uLnTx/>
                          <a:uFillTx/>
                          <a:latin typeface="+mn-lt"/>
                        </a:rPr>
                        <a:t>социальные сети;</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prstClr val="black"/>
                          </a:solidFill>
                          <a:effectLst/>
                          <a:uLnTx/>
                          <a:uFillTx/>
                          <a:latin typeface="+mn-lt"/>
                        </a:rPr>
                        <a:t>привлеченные люди;</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prstClr val="black"/>
                          </a:solidFill>
                          <a:effectLst/>
                          <a:uLnTx/>
                          <a:uFillTx/>
                          <a:latin typeface="+mn-lt"/>
                        </a:rPr>
                        <a:t>данные по результатам опроса</a:t>
                      </a:r>
                    </a:p>
                  </a:txBody>
                  <a:tcPr marL="100806" marR="100806" marT="37804" marB="37804"/>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prstClr val="black"/>
                          </a:solidFill>
                          <a:effectLst/>
                          <a:uLnTx/>
                          <a:uFillTx/>
                          <a:latin typeface="+mn-lt"/>
                        </a:rPr>
                        <a:t>Ковальчук А. Е</a:t>
                      </a:r>
                    </a:p>
                    <a:p>
                      <a:endParaRPr lang="ru-RU" sz="2000" dirty="0"/>
                    </a:p>
                  </a:txBody>
                  <a:tcPr marL="100806" marR="100806" marT="37804" marB="37804"/>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graphicFrame>
        <p:nvGraphicFramePr>
          <p:cNvPr id="6" name="Содержимое 3"/>
          <p:cNvGraphicFramePr>
            <a:graphicFrameLocks/>
          </p:cNvGraphicFramePr>
          <p:nvPr>
            <p:extLst>
              <p:ext uri="{D42A27DB-BD31-4B8C-83A1-F6EECF244321}">
                <p14:modId xmlns:p14="http://schemas.microsoft.com/office/powerpoint/2010/main" val="3266046093"/>
              </p:ext>
            </p:extLst>
          </p:nvPr>
        </p:nvGraphicFramePr>
        <p:xfrm>
          <a:off x="19251" y="0"/>
          <a:ext cx="10042122" cy="5670550"/>
        </p:xfrm>
        <a:graphic>
          <a:graphicData uri="http://schemas.openxmlformats.org/drawingml/2006/table">
            <a:tbl>
              <a:tblPr firstRow="1" bandRow="1">
                <a:tableStyleId>{5C22544A-7EE6-4342-B048-85BDC9FD1C3A}</a:tableStyleId>
              </a:tblPr>
              <a:tblGrid>
                <a:gridCol w="2428773">
                  <a:extLst>
                    <a:ext uri="{9D8B030D-6E8A-4147-A177-3AD203B41FA5}">
                      <a16:colId xmlns:a16="http://schemas.microsoft.com/office/drawing/2014/main" val="20000"/>
                    </a:ext>
                  </a:extLst>
                </a:gridCol>
                <a:gridCol w="2520280">
                  <a:extLst>
                    <a:ext uri="{9D8B030D-6E8A-4147-A177-3AD203B41FA5}">
                      <a16:colId xmlns:a16="http://schemas.microsoft.com/office/drawing/2014/main" val="20001"/>
                    </a:ext>
                  </a:extLst>
                </a:gridCol>
                <a:gridCol w="1152128">
                  <a:extLst>
                    <a:ext uri="{9D8B030D-6E8A-4147-A177-3AD203B41FA5}">
                      <a16:colId xmlns:a16="http://schemas.microsoft.com/office/drawing/2014/main" val="20002"/>
                    </a:ext>
                  </a:extLst>
                </a:gridCol>
                <a:gridCol w="1545815">
                  <a:extLst>
                    <a:ext uri="{9D8B030D-6E8A-4147-A177-3AD203B41FA5}">
                      <a16:colId xmlns:a16="http://schemas.microsoft.com/office/drawing/2014/main" val="20003"/>
                    </a:ext>
                  </a:extLst>
                </a:gridCol>
                <a:gridCol w="2395126">
                  <a:extLst>
                    <a:ext uri="{9D8B030D-6E8A-4147-A177-3AD203B41FA5}">
                      <a16:colId xmlns:a16="http://schemas.microsoft.com/office/drawing/2014/main" val="20004"/>
                    </a:ext>
                  </a:extLst>
                </a:gridCol>
              </a:tblGrid>
              <a:tr h="294617">
                <a:tc>
                  <a:txBody>
                    <a:bodyPr/>
                    <a:lstStyle/>
                    <a:p>
                      <a:pPr algn="ctr"/>
                      <a:r>
                        <a:rPr lang="ru-RU" sz="1400" dirty="0"/>
                        <a:t>Задача </a:t>
                      </a:r>
                    </a:p>
                  </a:txBody>
                  <a:tcPr marL="100806" marR="100806" marT="37804" marB="37804"/>
                </a:tc>
                <a:tc>
                  <a:txBody>
                    <a:bodyPr/>
                    <a:lstStyle/>
                    <a:p>
                      <a:pPr algn="ctr"/>
                      <a:r>
                        <a:rPr lang="ru-RU" sz="1400" dirty="0"/>
                        <a:t>Действия</a:t>
                      </a:r>
                    </a:p>
                  </a:txBody>
                  <a:tcPr marL="100806" marR="100806" marT="37804" marB="37804"/>
                </a:tc>
                <a:tc>
                  <a:txBody>
                    <a:bodyPr/>
                    <a:lstStyle/>
                    <a:p>
                      <a:pPr algn="ctr"/>
                      <a:r>
                        <a:rPr lang="ru-RU" sz="1400" dirty="0"/>
                        <a:t>Срок (дни) </a:t>
                      </a:r>
                    </a:p>
                  </a:txBody>
                  <a:tcPr marL="100806" marR="100806" marT="37804" marB="37804"/>
                </a:tc>
                <a:tc>
                  <a:txBody>
                    <a:bodyPr/>
                    <a:lstStyle/>
                    <a:p>
                      <a:pPr algn="ctr"/>
                      <a:r>
                        <a:rPr lang="ru-RU" sz="1400" dirty="0"/>
                        <a:t>Ресурс</a:t>
                      </a:r>
                    </a:p>
                  </a:txBody>
                  <a:tcPr marL="100806" marR="100806" marT="37804" marB="37804"/>
                </a:tc>
                <a:tc>
                  <a:txBody>
                    <a:bodyPr/>
                    <a:lstStyle/>
                    <a:p>
                      <a:pPr algn="ctr"/>
                      <a:r>
                        <a:rPr lang="ru-RU" sz="1400" baseline="0" dirty="0"/>
                        <a:t>Ответственный </a:t>
                      </a:r>
                      <a:endParaRPr lang="ru-RU" sz="1400" dirty="0"/>
                    </a:p>
                  </a:txBody>
                  <a:tcPr marL="100806" marR="100806" marT="37804" marB="37804"/>
                </a:tc>
                <a:extLst>
                  <a:ext uri="{0D108BD9-81ED-4DB2-BD59-A6C34878D82A}">
                    <a16:rowId xmlns:a16="http://schemas.microsoft.com/office/drawing/2014/main" val="10000"/>
                  </a:ext>
                </a:extLst>
              </a:tr>
              <a:tr h="2256814">
                <a:tc>
                  <a:txBody>
                    <a:bodyPr/>
                    <a:lstStyle/>
                    <a:p>
                      <a:r>
                        <a:rPr lang="ru-RU" sz="1400" b="0" i="0" dirty="0">
                          <a:solidFill>
                            <a:schemeClr val="dk1"/>
                          </a:solidFill>
                          <a:effectLst/>
                          <a:latin typeface="+mn-lt"/>
                          <a:ea typeface="+mn-ea"/>
                          <a:cs typeface="+mn-cs"/>
                        </a:rPr>
                        <a:t>Создать онлайн-площадку</a:t>
                      </a:r>
                    </a:p>
                    <a:p>
                      <a:r>
                        <a:rPr lang="ru-RU" sz="1400" b="0" i="0" dirty="0">
                          <a:solidFill>
                            <a:schemeClr val="dk1"/>
                          </a:solidFill>
                          <a:effectLst/>
                          <a:latin typeface="+mn-lt"/>
                          <a:ea typeface="+mn-ea"/>
                          <a:cs typeface="+mn-cs"/>
                        </a:rPr>
                        <a:t>(полная оптимизация)</a:t>
                      </a:r>
                      <a:endParaRPr lang="ru-RU" sz="1400" dirty="0"/>
                    </a:p>
                  </a:txBody>
                  <a:tcPr marL="100806" marR="100806" marT="37804" marB="37804"/>
                </a:tc>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ru-RU" sz="1400" dirty="0"/>
                        <a:t>-создать сайт;</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ru-RU" sz="1400" dirty="0"/>
                        <a:t>-разработать дизайн;</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ru-RU" sz="1400" dirty="0"/>
                        <a:t>-разработать удобный интерфейс;</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ru-RU" sz="1400" dirty="0"/>
                        <a:t>-настроить функционирование сайта;</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ru-RU" sz="1400" dirty="0"/>
                        <a:t>-провести тестирование и диагностику сайта;</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ru-RU" sz="1400" dirty="0"/>
                        <a:t>-работа с недостатками сайта</a:t>
                      </a:r>
                    </a:p>
                  </a:txBody>
                  <a:tcPr marL="100806" marR="100806" marT="37804" marB="37804"/>
                </a:tc>
                <a:tc>
                  <a:txBody>
                    <a:bodyPr/>
                    <a:lstStyle/>
                    <a:p>
                      <a:pPr algn="ctr"/>
                      <a:r>
                        <a:rPr lang="ru-RU" sz="1400" dirty="0"/>
                        <a:t>20</a:t>
                      </a:r>
                    </a:p>
                  </a:txBody>
                  <a:tcPr marL="100806" marR="100806" marT="37804" marB="37804"/>
                </a:tc>
                <a:tc>
                  <a:txBody>
                    <a:bodyPr/>
                    <a:lstStyle/>
                    <a:p>
                      <a:r>
                        <a:rPr lang="ru-RU" sz="1400" dirty="0"/>
                        <a:t>компьютер;</a:t>
                      </a:r>
                    </a:p>
                    <a:p>
                      <a:r>
                        <a:rPr lang="ru-RU" sz="1400" dirty="0"/>
                        <a:t>Интернет;</a:t>
                      </a:r>
                    </a:p>
                  </a:txBody>
                  <a:tcPr marL="100806" marR="100806" marT="37804" marB="37804"/>
                </a:tc>
                <a:tc>
                  <a:txBody>
                    <a:bodyPr/>
                    <a:lstStyle/>
                    <a:p>
                      <a:r>
                        <a:rPr lang="ru-RU" sz="1400" dirty="0"/>
                        <a:t>Ковальчук А. Е</a:t>
                      </a:r>
                    </a:p>
                  </a:txBody>
                  <a:tcPr marL="100806" marR="100806" marT="37804" marB="37804"/>
                </a:tc>
                <a:extLst>
                  <a:ext uri="{0D108BD9-81ED-4DB2-BD59-A6C34878D82A}">
                    <a16:rowId xmlns:a16="http://schemas.microsoft.com/office/drawing/2014/main" val="10001"/>
                  </a:ext>
                </a:extLst>
              </a:tr>
              <a:tr h="1382274">
                <a:tc>
                  <a:txBody>
                    <a:bodyPr/>
                    <a:lstStyle/>
                    <a:p>
                      <a:r>
                        <a:rPr lang="ru-RU" sz="1400" dirty="0"/>
                        <a:t>Продвижение сайта</a:t>
                      </a:r>
                    </a:p>
                  </a:txBody>
                  <a:tcPr marL="100806" marR="100806" marT="37804" marB="37804"/>
                </a:tc>
                <a:tc>
                  <a:txBody>
                    <a:bodyPr/>
                    <a:lstStyle/>
                    <a:p>
                      <a:r>
                        <a:rPr lang="ru-RU" sz="1400" dirty="0"/>
                        <a:t>-определить каналы продвижения;</a:t>
                      </a:r>
                    </a:p>
                    <a:p>
                      <a:r>
                        <a:rPr lang="ru-RU" sz="1400" dirty="0"/>
                        <a:t>-запустить рекламу в соцсетях на выявленную целевую аудиторию</a:t>
                      </a:r>
                    </a:p>
                  </a:txBody>
                  <a:tcPr marL="100806" marR="100806" marT="37804" marB="37804"/>
                </a:tc>
                <a:tc>
                  <a:txBody>
                    <a:bodyPr/>
                    <a:lstStyle/>
                    <a:p>
                      <a:pPr algn="ctr"/>
                      <a:r>
                        <a:rPr lang="ru-RU" sz="1400" dirty="0"/>
                        <a:t>11</a:t>
                      </a:r>
                    </a:p>
                  </a:txBody>
                  <a:tcPr marL="100806" marR="100806" marT="37804" marB="37804"/>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prstClr val="black"/>
                          </a:solidFill>
                          <a:effectLst/>
                          <a:uLnTx/>
                          <a:uFillTx/>
                          <a:latin typeface="+mn-lt"/>
                        </a:rPr>
                        <a:t>компьютер;</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prstClr val="black"/>
                          </a:solidFill>
                          <a:effectLst/>
                          <a:uLnTx/>
                          <a:uFillTx/>
                          <a:latin typeface="+mn-lt"/>
                        </a:rPr>
                        <a:t>Интернет;</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prstClr val="black"/>
                          </a:solidFill>
                          <a:effectLst/>
                          <a:uLnTx/>
                          <a:uFillTx/>
                          <a:latin typeface="+mn-lt"/>
                        </a:rPr>
                        <a:t>социальные сети;</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prstClr val="black"/>
                          </a:solidFill>
                          <a:effectLst/>
                          <a:uLnTx/>
                          <a:uFillTx/>
                          <a:latin typeface="+mn-lt"/>
                        </a:rPr>
                        <a:t>денежные ресурсы</a:t>
                      </a:r>
                    </a:p>
                  </a:txBody>
                  <a:tcPr marL="100806" marR="100806" marT="37804" marB="37804"/>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prstClr val="black"/>
                          </a:solidFill>
                          <a:effectLst/>
                          <a:uLnTx/>
                          <a:uFillTx/>
                          <a:latin typeface="+mn-lt"/>
                        </a:rPr>
                        <a:t>Ковальчук А. Е</a:t>
                      </a:r>
                    </a:p>
                    <a:p>
                      <a:endParaRPr lang="ru-RU" sz="2000" dirty="0"/>
                    </a:p>
                  </a:txBody>
                  <a:tcPr marL="100806" marR="100806" marT="37804" marB="37804"/>
                </a:tc>
                <a:extLst>
                  <a:ext uri="{0D108BD9-81ED-4DB2-BD59-A6C34878D82A}">
                    <a16:rowId xmlns:a16="http://schemas.microsoft.com/office/drawing/2014/main" val="10002"/>
                  </a:ext>
                </a:extLst>
              </a:tr>
              <a:tr h="1736845">
                <a:tc>
                  <a:txBody>
                    <a:bodyPr/>
                    <a:lstStyle/>
                    <a:p>
                      <a:r>
                        <a:rPr lang="ru-RU" sz="1400" dirty="0"/>
                        <a:t>Анализ первого трафика и оценка результатов</a:t>
                      </a:r>
                    </a:p>
                  </a:txBody>
                  <a:tcPr marL="100806" marR="100806" marT="37804" marB="37804"/>
                </a:tc>
                <a:tc>
                  <a:txBody>
                    <a:bodyPr/>
                    <a:lstStyle/>
                    <a:p>
                      <a:r>
                        <a:rPr lang="ru-RU" sz="1400" dirty="0"/>
                        <a:t>-анализ показателей (первичное кол-во клиентов, эффективность рекламы);</a:t>
                      </a:r>
                    </a:p>
                    <a:p>
                      <a:r>
                        <a:rPr lang="ru-RU" sz="1400" dirty="0"/>
                        <a:t>-анализ общей активности на сайте;</a:t>
                      </a:r>
                    </a:p>
                    <a:p>
                      <a:r>
                        <a:rPr lang="ru-RU" sz="1400" dirty="0"/>
                        <a:t>-отзывы клиентов</a:t>
                      </a:r>
                    </a:p>
                  </a:txBody>
                  <a:tcPr marL="100806" marR="100806" marT="37804" marB="37804"/>
                </a:tc>
                <a:tc>
                  <a:txBody>
                    <a:bodyPr/>
                    <a:lstStyle/>
                    <a:p>
                      <a:pPr algn="ctr"/>
                      <a:r>
                        <a:rPr lang="ru-RU" sz="1400" dirty="0"/>
                        <a:t>14</a:t>
                      </a:r>
                    </a:p>
                  </a:txBody>
                  <a:tcPr marL="100806" marR="100806" marT="37804" marB="37804"/>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prstClr val="black"/>
                          </a:solidFill>
                          <a:effectLst/>
                          <a:uLnTx/>
                          <a:uFillTx/>
                          <a:latin typeface="+mn-lt"/>
                        </a:rPr>
                        <a:t>компьютер;</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prstClr val="black"/>
                          </a:solidFill>
                          <a:effectLst/>
                          <a:uLnTx/>
                          <a:uFillTx/>
                          <a:latin typeface="+mn-lt"/>
                        </a:rPr>
                        <a:t>Интернет;</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prstClr val="black"/>
                          </a:solidFill>
                          <a:effectLst/>
                          <a:uLnTx/>
                          <a:uFillTx/>
                          <a:latin typeface="+mn-lt"/>
                        </a:rPr>
                        <a:t>Созданный сайт;</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prstClr val="black"/>
                          </a:solidFill>
                          <a:effectLst/>
                          <a:uLnTx/>
                          <a:uFillTx/>
                          <a:latin typeface="+mn-lt"/>
                        </a:rPr>
                        <a:t>привлеченные люди;</a:t>
                      </a:r>
                    </a:p>
                  </a:txBody>
                  <a:tcPr marL="100806" marR="100806" marT="37804" marB="37804"/>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prstClr val="black"/>
                          </a:solidFill>
                          <a:effectLst/>
                          <a:uLnTx/>
                          <a:uFillTx/>
                          <a:latin typeface="+mn-lt"/>
                        </a:rPr>
                        <a:t>Ковальчук А. Е</a:t>
                      </a:r>
                    </a:p>
                  </a:txBody>
                  <a:tcPr marL="100806" marR="100806" marT="37804" marB="37804"/>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42084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9" name="TextBox 8">
            <a:extLst>
              <a:ext uri="{FF2B5EF4-FFF2-40B4-BE49-F238E27FC236}">
                <a16:creationId xmlns:a16="http://schemas.microsoft.com/office/drawing/2014/main" id="{563695CB-4AE0-B8CB-67BA-BCEBC6745DEE}"/>
              </a:ext>
            </a:extLst>
          </p:cNvPr>
          <p:cNvSpPr txBox="1"/>
          <p:nvPr/>
        </p:nvSpPr>
        <p:spPr>
          <a:xfrm>
            <a:off x="143768" y="242987"/>
            <a:ext cx="6210739" cy="369332"/>
          </a:xfrm>
          <a:prstGeom prst="rect">
            <a:avLst/>
          </a:prstGeom>
          <a:noFill/>
        </p:spPr>
        <p:txBody>
          <a:bodyPr wrap="none" rtlCol="0">
            <a:spAutoFit/>
          </a:bodyPr>
          <a:lstStyle/>
          <a:p>
            <a:r>
              <a:rPr lang="ru-RU" dirty="0"/>
              <a:t>Для полной оптимизации проекта понадобится 49 дней:</a:t>
            </a:r>
          </a:p>
        </p:txBody>
      </p:sp>
      <p:pic>
        <p:nvPicPr>
          <p:cNvPr id="11" name="Рисунок 10">
            <a:extLst>
              <a:ext uri="{FF2B5EF4-FFF2-40B4-BE49-F238E27FC236}">
                <a16:creationId xmlns:a16="http://schemas.microsoft.com/office/drawing/2014/main" id="{9D236C1B-4121-C92D-135D-FCB784FA066C}"/>
              </a:ext>
            </a:extLst>
          </p:cNvPr>
          <p:cNvPicPr>
            <a:picLocks noChangeAspect="1"/>
          </p:cNvPicPr>
          <p:nvPr/>
        </p:nvPicPr>
        <p:blipFill rotWithShape="1">
          <a:blip r:embed="rId3">
            <a:extLst>
              <a:ext uri="{28A0092B-C50C-407E-A947-70E740481C1C}">
                <a14:useLocalDpi xmlns:a14="http://schemas.microsoft.com/office/drawing/2010/main" val="0"/>
              </a:ext>
            </a:extLst>
          </a:blip>
          <a:srcRect t="1955"/>
          <a:stretch/>
        </p:blipFill>
        <p:spPr>
          <a:xfrm>
            <a:off x="0" y="671623"/>
            <a:ext cx="10080625" cy="4779491"/>
          </a:xfrm>
          <a:prstGeom prst="rect">
            <a:avLst/>
          </a:prstGeom>
        </p:spPr>
      </p:pic>
    </p:spTree>
    <p:extLst>
      <p:ext uri="{BB962C8B-B14F-4D97-AF65-F5344CB8AC3E}">
        <p14:creationId xmlns:p14="http://schemas.microsoft.com/office/powerpoint/2010/main" val="3533349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504031" y="145563"/>
            <a:ext cx="7272808" cy="945092"/>
          </a:xfrm>
        </p:spPr>
        <p:txBody>
          <a:bodyPr/>
          <a:lstStyle/>
          <a:p>
            <a:r>
              <a:rPr lang="ru-RU" sz="4400" dirty="0">
                <a:ea typeface="MS Gothic" pitchFamily="49" charset="-128"/>
              </a:rPr>
              <a:t>Стартовые инвестиции</a:t>
            </a:r>
            <a:endParaRPr sz="4400" dirty="0">
              <a:ea typeface="MS Gothic" pitchFamily="49" charset="-128"/>
            </a:endParaRPr>
          </a:p>
        </p:txBody>
      </p:sp>
      <p:graphicFrame>
        <p:nvGraphicFramePr>
          <p:cNvPr id="5" name="Содержимое 5"/>
          <p:cNvGraphicFramePr>
            <a:graphicFrameLocks/>
          </p:cNvGraphicFramePr>
          <p:nvPr>
            <p:extLst>
              <p:ext uri="{D42A27DB-BD31-4B8C-83A1-F6EECF244321}">
                <p14:modId xmlns:p14="http://schemas.microsoft.com/office/powerpoint/2010/main" val="150724901"/>
              </p:ext>
            </p:extLst>
          </p:nvPr>
        </p:nvGraphicFramePr>
        <p:xfrm>
          <a:off x="513050" y="1611139"/>
          <a:ext cx="9072564" cy="3115848"/>
        </p:xfrm>
        <a:graphic>
          <a:graphicData uri="http://schemas.openxmlformats.org/drawingml/2006/table">
            <a:tbl>
              <a:tblPr firstRow="1" bandRow="1">
                <a:tableStyleId>{5C22544A-7EE6-4342-B048-85BDC9FD1C3A}</a:tableStyleId>
              </a:tblPr>
              <a:tblGrid>
                <a:gridCol w="3024188">
                  <a:extLst>
                    <a:ext uri="{9D8B030D-6E8A-4147-A177-3AD203B41FA5}">
                      <a16:colId xmlns:a16="http://schemas.microsoft.com/office/drawing/2014/main" val="20000"/>
                    </a:ext>
                  </a:extLst>
                </a:gridCol>
                <a:gridCol w="3024188">
                  <a:extLst>
                    <a:ext uri="{9D8B030D-6E8A-4147-A177-3AD203B41FA5}">
                      <a16:colId xmlns:a16="http://schemas.microsoft.com/office/drawing/2014/main" val="20001"/>
                    </a:ext>
                  </a:extLst>
                </a:gridCol>
                <a:gridCol w="3024188">
                  <a:extLst>
                    <a:ext uri="{9D8B030D-6E8A-4147-A177-3AD203B41FA5}">
                      <a16:colId xmlns:a16="http://schemas.microsoft.com/office/drawing/2014/main" val="20002"/>
                    </a:ext>
                  </a:extLst>
                </a:gridCol>
              </a:tblGrid>
              <a:tr h="428442">
                <a:tc>
                  <a:txBody>
                    <a:bodyPr/>
                    <a:lstStyle/>
                    <a:p>
                      <a:endParaRPr lang="ru-RU" sz="2300" dirty="0"/>
                    </a:p>
                  </a:txBody>
                  <a:tcPr marL="100806" marR="100806" marT="37804" marB="37804"/>
                </a:tc>
                <a:tc>
                  <a:txBody>
                    <a:bodyPr/>
                    <a:lstStyle/>
                    <a:p>
                      <a:r>
                        <a:rPr lang="ru-RU" sz="2300" dirty="0"/>
                        <a:t>Сумма, руб.</a:t>
                      </a:r>
                    </a:p>
                  </a:txBody>
                  <a:tcPr marL="100806" marR="100806" marT="37804" marB="37804"/>
                </a:tc>
                <a:tc>
                  <a:txBody>
                    <a:bodyPr/>
                    <a:lstStyle/>
                    <a:p>
                      <a:r>
                        <a:rPr lang="ru-RU" sz="2300" dirty="0"/>
                        <a:t>источник</a:t>
                      </a:r>
                    </a:p>
                  </a:txBody>
                  <a:tcPr marL="100806" marR="100806" marT="37804" marB="37804"/>
                </a:tc>
                <a:extLst>
                  <a:ext uri="{0D108BD9-81ED-4DB2-BD59-A6C34878D82A}">
                    <a16:rowId xmlns:a16="http://schemas.microsoft.com/office/drawing/2014/main" val="10000"/>
                  </a:ext>
                </a:extLst>
              </a:tr>
              <a:tr h="781276">
                <a:tc>
                  <a:txBody>
                    <a:bodyPr/>
                    <a:lstStyle/>
                    <a:p>
                      <a:r>
                        <a:rPr lang="ru-RU" sz="2300" dirty="0"/>
                        <a:t>Регистрация АНО</a:t>
                      </a:r>
                    </a:p>
                    <a:p>
                      <a:endParaRPr lang="ru-RU" sz="2300" dirty="0"/>
                    </a:p>
                  </a:txBody>
                  <a:tcPr marL="100806" marR="100806" marT="37804" marB="37804"/>
                </a:tc>
                <a:tc>
                  <a:txBody>
                    <a:bodyPr/>
                    <a:lstStyle/>
                    <a:p>
                      <a:r>
                        <a:rPr lang="ru-RU" sz="2300" dirty="0"/>
                        <a:t>4 000</a:t>
                      </a:r>
                    </a:p>
                  </a:txBody>
                  <a:tcPr marL="100806" marR="100806" marT="37804" marB="37804"/>
                </a:tc>
                <a:tc>
                  <a:txBody>
                    <a:bodyPr/>
                    <a:lstStyle/>
                    <a:p>
                      <a:r>
                        <a:rPr lang="ru-RU" sz="2300" dirty="0"/>
                        <a:t>Собственные средства</a:t>
                      </a:r>
                    </a:p>
                  </a:txBody>
                  <a:tcPr marL="100806" marR="100806" marT="37804" marB="37804"/>
                </a:tc>
                <a:extLst>
                  <a:ext uri="{0D108BD9-81ED-4DB2-BD59-A6C34878D82A}">
                    <a16:rowId xmlns:a16="http://schemas.microsoft.com/office/drawing/2014/main" val="10001"/>
                  </a:ext>
                </a:extLst>
              </a:tr>
              <a:tr h="781276">
                <a:tc>
                  <a:txBody>
                    <a:bodyPr/>
                    <a:lstStyle/>
                    <a:p>
                      <a:r>
                        <a:rPr lang="ru-RU" sz="2300" dirty="0"/>
                        <a:t>Реклама в сообществах в соцсетях</a:t>
                      </a:r>
                    </a:p>
                    <a:p>
                      <a:endParaRPr lang="ru-RU" sz="2300" dirty="0"/>
                    </a:p>
                  </a:txBody>
                  <a:tcPr marL="100806" marR="100806" marT="37804" marB="37804"/>
                </a:tc>
                <a:tc>
                  <a:txBody>
                    <a:bodyPr/>
                    <a:lstStyle/>
                    <a:p>
                      <a:r>
                        <a:rPr lang="ru-RU" sz="2300" dirty="0"/>
                        <a:t>3 500</a:t>
                      </a:r>
                    </a:p>
                  </a:txBody>
                  <a:tcPr marL="100806" marR="100806" marT="37804" marB="37804"/>
                </a:tc>
                <a:tc>
                  <a:txBody>
                    <a:bodyPr/>
                    <a:lstStyle/>
                    <a:p>
                      <a:r>
                        <a:rPr lang="ru-RU" sz="2300" dirty="0"/>
                        <a:t>Собственные средства</a:t>
                      </a:r>
                    </a:p>
                  </a:txBody>
                  <a:tcPr marL="100806" marR="100806" marT="37804" marB="37804"/>
                </a:tc>
                <a:extLst>
                  <a:ext uri="{0D108BD9-81ED-4DB2-BD59-A6C34878D82A}">
                    <a16:rowId xmlns:a16="http://schemas.microsoft.com/office/drawing/2014/main" val="10002"/>
                  </a:ext>
                </a:extLst>
              </a:tr>
              <a:tr h="428442">
                <a:tc>
                  <a:txBody>
                    <a:bodyPr/>
                    <a:lstStyle/>
                    <a:p>
                      <a:r>
                        <a:rPr lang="ru-RU" sz="2300" dirty="0"/>
                        <a:t>Итог:</a:t>
                      </a:r>
                    </a:p>
                  </a:txBody>
                  <a:tcPr marL="100806" marR="100806" marT="37804" marB="37804"/>
                </a:tc>
                <a:tc gridSpan="2">
                  <a:txBody>
                    <a:bodyPr/>
                    <a:lstStyle/>
                    <a:p>
                      <a:pPr algn="ctr"/>
                      <a:r>
                        <a:rPr lang="ru-RU" sz="2300" dirty="0"/>
                        <a:t>7 500</a:t>
                      </a:r>
                    </a:p>
                  </a:txBody>
                  <a:tcPr marL="100806" marR="100806" marT="37804" marB="37804"/>
                </a:tc>
                <a:tc hMerge="1">
                  <a:txBody>
                    <a:bodyPr/>
                    <a:lstStyle/>
                    <a:p>
                      <a:endParaRPr lang="ru-RU" sz="2300" dirty="0"/>
                    </a:p>
                  </a:txBody>
                  <a:tcPr marL="100806" marR="100806" marT="37804" marB="37804"/>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791840" y="1080000"/>
            <a:ext cx="838780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863848" y="355198"/>
            <a:ext cx="7632848" cy="945092"/>
          </a:xfrm>
        </p:spPr>
        <p:txBody>
          <a:bodyPr/>
          <a:lstStyle/>
          <a:p>
            <a:r>
              <a:rPr lang="ru-RU" sz="4400" dirty="0">
                <a:ea typeface="MS Gothic" pitchFamily="49" charset="-128"/>
              </a:rPr>
              <a:t>Система налогообложения</a:t>
            </a:r>
            <a:endParaRPr sz="4400" dirty="0">
              <a:ea typeface="MS Gothic" pitchFamily="49" charset="-128"/>
            </a:endParaRPr>
          </a:p>
        </p:txBody>
      </p:sp>
      <p:sp>
        <p:nvSpPr>
          <p:cNvPr id="5" name="Содержимое 2"/>
          <p:cNvSpPr txBox="1">
            <a:spLocks/>
          </p:cNvSpPr>
          <p:nvPr/>
        </p:nvSpPr>
        <p:spPr>
          <a:xfrm>
            <a:off x="791840" y="2121206"/>
            <a:ext cx="8890243" cy="2500555"/>
          </a:xfrm>
          <a:prstGeom prst="rect">
            <a:avLst/>
          </a:prstGeom>
        </p:spPr>
        <p:txBody>
          <a:bodyPr lIns="0" tIns="0" rIns="0" bIns="0">
            <a:normAutofit fontScale="93500"/>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ru-RU" sz="3200" b="0" i="0" u="none" strike="noStrike" kern="0" cap="none" spc="0" normalizeH="0" baseline="0" noProof="0" dirty="0">
              <a:ln>
                <a:noFill/>
              </a:ln>
              <a:solidFill>
                <a:sysClr val="windowText" lastClr="000000"/>
              </a:solidFill>
              <a:effectLst/>
              <a:uLnTx/>
              <a:uFillTx/>
              <a:ea typeface="MS Gothic" pitchFamily="49" charset="-128"/>
            </a:endParaRPr>
          </a:p>
        </p:txBody>
      </p:sp>
      <p:sp>
        <p:nvSpPr>
          <p:cNvPr id="3" name="TextBox 2">
            <a:extLst>
              <a:ext uri="{FF2B5EF4-FFF2-40B4-BE49-F238E27FC236}">
                <a16:creationId xmlns:a16="http://schemas.microsoft.com/office/drawing/2014/main" id="{7F09B330-40D5-49C2-03B9-4339D8B9B746}"/>
              </a:ext>
            </a:extLst>
          </p:cNvPr>
          <p:cNvSpPr txBox="1"/>
          <p:nvPr/>
        </p:nvSpPr>
        <p:spPr>
          <a:xfrm>
            <a:off x="814748" y="1563427"/>
            <a:ext cx="8690060" cy="1815882"/>
          </a:xfrm>
          <a:prstGeom prst="rect">
            <a:avLst/>
          </a:prstGeom>
          <a:noFill/>
        </p:spPr>
        <p:txBody>
          <a:bodyPr wrap="square">
            <a:spAutoFit/>
          </a:bodyPr>
          <a:lstStyle/>
          <a:p>
            <a:r>
              <a:rPr lang="ru-RU" sz="2800" dirty="0"/>
              <a:t>Некоммерческие организация находятся на упрощенной системе налогообложения (</a:t>
            </a:r>
            <a:r>
              <a:rPr lang="ru-RU" sz="2800" b="1" dirty="0"/>
              <a:t>УСН 6%</a:t>
            </a:r>
            <a:r>
              <a:rPr lang="ru-RU" sz="2800" dirty="0"/>
              <a:t>), подразумевающей особый порядок уплаты налогов.</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71760" y="-260032"/>
            <a:ext cx="7632848" cy="945092"/>
          </a:xfrm>
        </p:spPr>
        <p:txBody>
          <a:bodyPr/>
          <a:lstStyle/>
          <a:p>
            <a:r>
              <a:rPr lang="ru-RU" sz="3200" dirty="0">
                <a:ea typeface="MS Gothic" pitchFamily="49" charset="-128"/>
              </a:rPr>
              <a:t>Финансовый план</a:t>
            </a:r>
            <a:endParaRPr sz="3200" dirty="0">
              <a:ea typeface="MS Gothic" pitchFamily="49" charset="-128"/>
            </a:endParaRPr>
          </a:p>
        </p:txBody>
      </p:sp>
      <p:sp>
        <p:nvSpPr>
          <p:cNvPr id="5" name="Содержимое 2"/>
          <p:cNvSpPr txBox="1">
            <a:spLocks/>
          </p:cNvSpPr>
          <p:nvPr/>
        </p:nvSpPr>
        <p:spPr>
          <a:xfrm>
            <a:off x="791840" y="2121206"/>
            <a:ext cx="8890243" cy="2500555"/>
          </a:xfrm>
          <a:prstGeom prst="rect">
            <a:avLst/>
          </a:prstGeom>
        </p:spPr>
        <p:txBody>
          <a:bodyPr lIns="0" tIns="0" rIns="0" bIns="0">
            <a:normAutofit fontScale="93500"/>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ru-RU" sz="3200" b="0" i="0" u="none" strike="noStrike" kern="0" cap="none" spc="0" normalizeH="0" baseline="0" noProof="0" dirty="0">
              <a:ln>
                <a:noFill/>
              </a:ln>
              <a:solidFill>
                <a:sysClr val="windowText" lastClr="000000"/>
              </a:solidFill>
              <a:effectLst/>
              <a:uLnTx/>
              <a:uFillTx/>
              <a:ea typeface="MS Gothic" pitchFamily="49" charset="-128"/>
            </a:endParaRPr>
          </a:p>
        </p:txBody>
      </p:sp>
      <p:sp>
        <p:nvSpPr>
          <p:cNvPr id="2" name="TextBox 1">
            <a:extLst>
              <a:ext uri="{FF2B5EF4-FFF2-40B4-BE49-F238E27FC236}">
                <a16:creationId xmlns:a16="http://schemas.microsoft.com/office/drawing/2014/main" id="{18C7AA5D-A2AE-A7CD-7E65-4032DDDAD7B7}"/>
              </a:ext>
            </a:extLst>
          </p:cNvPr>
          <p:cNvSpPr txBox="1"/>
          <p:nvPr/>
        </p:nvSpPr>
        <p:spPr>
          <a:xfrm>
            <a:off x="71760" y="458211"/>
            <a:ext cx="8716242" cy="2031325"/>
          </a:xfrm>
          <a:prstGeom prst="rect">
            <a:avLst/>
          </a:prstGeom>
          <a:noFill/>
        </p:spPr>
        <p:txBody>
          <a:bodyPr wrap="square" rtlCol="0">
            <a:spAutoFit/>
          </a:bodyPr>
          <a:lstStyle/>
          <a:p>
            <a:r>
              <a:rPr lang="en-US" b="1" dirty="0"/>
              <a:t>P. S.</a:t>
            </a:r>
            <a:r>
              <a:rPr lang="ru-RU" b="1" dirty="0"/>
              <a:t> </a:t>
            </a:r>
            <a:r>
              <a:rPr lang="ru-RU" dirty="0"/>
              <a:t>Основной целью деятельности данного проекта является оказание услуг социальной направленности, а не извлечение крупной прибыли.</a:t>
            </a:r>
          </a:p>
          <a:p>
            <a:endParaRPr lang="ru-RU" dirty="0"/>
          </a:p>
          <a:p>
            <a:r>
              <a:rPr lang="ru-RU" dirty="0"/>
              <a:t>Единственные (разовые) расходы-стартовые инвестиции в размере 7 500 руб.</a:t>
            </a:r>
          </a:p>
          <a:p>
            <a:endParaRPr lang="ru-RU" dirty="0"/>
          </a:p>
          <a:p>
            <a:r>
              <a:rPr lang="ru-RU" dirty="0"/>
              <a:t>План рассчитан при условии, что сайтом пользуются не менее 50 репетиторов ежемесячно (как заявлено в цели проекта).</a:t>
            </a:r>
          </a:p>
        </p:txBody>
      </p:sp>
      <p:graphicFrame>
        <p:nvGraphicFramePr>
          <p:cNvPr id="3" name="Таблица 2">
            <a:extLst>
              <a:ext uri="{FF2B5EF4-FFF2-40B4-BE49-F238E27FC236}">
                <a16:creationId xmlns:a16="http://schemas.microsoft.com/office/drawing/2014/main" id="{0A448CEE-AE08-0BBC-19B7-C5A2D51CC552}"/>
              </a:ext>
            </a:extLst>
          </p:cNvPr>
          <p:cNvGraphicFramePr>
            <a:graphicFrameLocks noGrp="1"/>
          </p:cNvGraphicFramePr>
          <p:nvPr>
            <p:extLst>
              <p:ext uri="{D42A27DB-BD31-4B8C-83A1-F6EECF244321}">
                <p14:modId xmlns:p14="http://schemas.microsoft.com/office/powerpoint/2010/main" val="3379912091"/>
              </p:ext>
            </p:extLst>
          </p:nvPr>
        </p:nvGraphicFramePr>
        <p:xfrm>
          <a:off x="215776" y="2691259"/>
          <a:ext cx="9283540" cy="2625254"/>
        </p:xfrm>
        <a:graphic>
          <a:graphicData uri="http://schemas.openxmlformats.org/drawingml/2006/table">
            <a:tbl>
              <a:tblPr firstRow="1" bandRow="1">
                <a:tableStyleId>{5C22544A-7EE6-4342-B048-85BDC9FD1C3A}</a:tableStyleId>
              </a:tblPr>
              <a:tblGrid>
                <a:gridCol w="431986">
                  <a:extLst>
                    <a:ext uri="{9D8B030D-6E8A-4147-A177-3AD203B41FA5}">
                      <a16:colId xmlns:a16="http://schemas.microsoft.com/office/drawing/2014/main" val="1677874106"/>
                    </a:ext>
                  </a:extLst>
                </a:gridCol>
                <a:gridCol w="1994843">
                  <a:extLst>
                    <a:ext uri="{9D8B030D-6E8A-4147-A177-3AD203B41FA5}">
                      <a16:colId xmlns:a16="http://schemas.microsoft.com/office/drawing/2014/main" val="854044680"/>
                    </a:ext>
                  </a:extLst>
                </a:gridCol>
                <a:gridCol w="1193346">
                  <a:extLst>
                    <a:ext uri="{9D8B030D-6E8A-4147-A177-3AD203B41FA5}">
                      <a16:colId xmlns:a16="http://schemas.microsoft.com/office/drawing/2014/main" val="3158110322"/>
                    </a:ext>
                  </a:extLst>
                </a:gridCol>
                <a:gridCol w="1193346">
                  <a:extLst>
                    <a:ext uri="{9D8B030D-6E8A-4147-A177-3AD203B41FA5}">
                      <a16:colId xmlns:a16="http://schemas.microsoft.com/office/drawing/2014/main" val="2363850618"/>
                    </a:ext>
                  </a:extLst>
                </a:gridCol>
                <a:gridCol w="1044178">
                  <a:extLst>
                    <a:ext uri="{9D8B030D-6E8A-4147-A177-3AD203B41FA5}">
                      <a16:colId xmlns:a16="http://schemas.microsoft.com/office/drawing/2014/main" val="4198912195"/>
                    </a:ext>
                  </a:extLst>
                </a:gridCol>
                <a:gridCol w="1069824">
                  <a:extLst>
                    <a:ext uri="{9D8B030D-6E8A-4147-A177-3AD203B41FA5}">
                      <a16:colId xmlns:a16="http://schemas.microsoft.com/office/drawing/2014/main" val="473042857"/>
                    </a:ext>
                  </a:extLst>
                </a:gridCol>
                <a:gridCol w="1069824">
                  <a:extLst>
                    <a:ext uri="{9D8B030D-6E8A-4147-A177-3AD203B41FA5}">
                      <a16:colId xmlns:a16="http://schemas.microsoft.com/office/drawing/2014/main" val="2395657306"/>
                    </a:ext>
                  </a:extLst>
                </a:gridCol>
                <a:gridCol w="1286193">
                  <a:extLst>
                    <a:ext uri="{9D8B030D-6E8A-4147-A177-3AD203B41FA5}">
                      <a16:colId xmlns:a16="http://schemas.microsoft.com/office/drawing/2014/main" val="3518991671"/>
                    </a:ext>
                  </a:extLst>
                </a:gridCol>
              </a:tblGrid>
              <a:tr h="398929">
                <a:tc>
                  <a:txBody>
                    <a:bodyPr/>
                    <a:lstStyle/>
                    <a:p>
                      <a:r>
                        <a:rPr lang="ru-RU" sz="1200" dirty="0"/>
                        <a:t>№</a:t>
                      </a:r>
                    </a:p>
                  </a:txBody>
                  <a:tcPr marL="100806" marR="100806" marT="37804" marB="37804"/>
                </a:tc>
                <a:tc>
                  <a:txBody>
                    <a:bodyPr/>
                    <a:lstStyle/>
                    <a:p>
                      <a:r>
                        <a:rPr lang="ru-RU" sz="2000" dirty="0"/>
                        <a:t>БЮДЖЕТ</a:t>
                      </a:r>
                    </a:p>
                  </a:txBody>
                  <a:tcPr marL="100806" marR="100806" marT="37804" marB="37804"/>
                </a:tc>
                <a:tc>
                  <a:txBody>
                    <a:bodyPr/>
                    <a:lstStyle/>
                    <a:p>
                      <a:pPr algn="ctr"/>
                      <a:r>
                        <a:rPr lang="ru-RU" sz="2000" dirty="0" err="1"/>
                        <a:t>сент</a:t>
                      </a:r>
                      <a:endParaRPr lang="ru-RU" sz="2000" dirty="0"/>
                    </a:p>
                  </a:txBody>
                  <a:tcPr marL="100806" marR="100806" marT="37804" marB="37804"/>
                </a:tc>
                <a:tc>
                  <a:txBody>
                    <a:bodyPr/>
                    <a:lstStyle/>
                    <a:p>
                      <a:pPr algn="ctr"/>
                      <a:r>
                        <a:rPr lang="ru-RU" sz="2000" dirty="0" err="1"/>
                        <a:t>окт</a:t>
                      </a:r>
                      <a:endParaRPr lang="ru-RU" sz="2000" dirty="0"/>
                    </a:p>
                  </a:txBody>
                  <a:tcPr marL="100806" marR="100806" marT="37804" marB="37804"/>
                </a:tc>
                <a:tc>
                  <a:txBody>
                    <a:bodyPr/>
                    <a:lstStyle/>
                    <a:p>
                      <a:pPr algn="ctr"/>
                      <a:r>
                        <a:rPr lang="ru-RU" sz="2000" dirty="0" err="1"/>
                        <a:t>нояб</a:t>
                      </a:r>
                      <a:endParaRPr lang="ru-RU" sz="2000" dirty="0"/>
                    </a:p>
                  </a:txBody>
                  <a:tcPr marL="100806" marR="100806" marT="37804" marB="37804"/>
                </a:tc>
                <a:tc>
                  <a:txBody>
                    <a:bodyPr/>
                    <a:lstStyle/>
                    <a:p>
                      <a:pPr algn="ctr"/>
                      <a:r>
                        <a:rPr lang="ru-RU" sz="2000" dirty="0"/>
                        <a:t>дек</a:t>
                      </a:r>
                    </a:p>
                  </a:txBody>
                  <a:tcPr marL="100806" marR="100806" marT="37804" marB="37804"/>
                </a:tc>
                <a:tc>
                  <a:txBody>
                    <a:bodyPr/>
                    <a:lstStyle/>
                    <a:p>
                      <a:pPr algn="ctr"/>
                      <a:r>
                        <a:rPr lang="ru-RU" sz="2000" dirty="0" err="1"/>
                        <a:t>янв</a:t>
                      </a:r>
                      <a:endParaRPr lang="ru-RU" sz="2000" dirty="0"/>
                    </a:p>
                  </a:txBody>
                  <a:tcPr marL="100806" marR="100806" marT="37804" marB="3780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2000" dirty="0"/>
                        <a:t>ИТОГО</a:t>
                      </a:r>
                    </a:p>
                  </a:txBody>
                  <a:tcPr marL="100806" marR="100806" marT="37804" marB="37804"/>
                </a:tc>
                <a:extLst>
                  <a:ext uri="{0D108BD9-81ED-4DB2-BD59-A6C34878D82A}">
                    <a16:rowId xmlns:a16="http://schemas.microsoft.com/office/drawing/2014/main" val="4012927403"/>
                  </a:ext>
                </a:extLst>
              </a:tr>
              <a:tr h="272053">
                <a:tc>
                  <a:txBody>
                    <a:bodyPr/>
                    <a:lstStyle/>
                    <a:p>
                      <a:r>
                        <a:rPr lang="ru-RU" sz="1500" b="0" dirty="0"/>
                        <a:t>1.</a:t>
                      </a:r>
                    </a:p>
                  </a:txBody>
                  <a:tcPr marL="100806" marR="100806" marT="37804" marB="37804"/>
                </a:tc>
                <a:tc>
                  <a:txBody>
                    <a:bodyPr/>
                    <a:lstStyle/>
                    <a:p>
                      <a:r>
                        <a:rPr lang="ru-RU" sz="1500" dirty="0"/>
                        <a:t>ДОХОДЫ</a:t>
                      </a:r>
                    </a:p>
                  </a:txBody>
                  <a:tcPr marL="100806" marR="100806" marT="37804" marB="37804"/>
                </a:tc>
                <a:tc>
                  <a:txBody>
                    <a:bodyPr/>
                    <a:lstStyle/>
                    <a:p>
                      <a:pPr algn="r"/>
                      <a:r>
                        <a:rPr lang="ru-RU" sz="1400" dirty="0"/>
                        <a:t>4 250</a:t>
                      </a:r>
                    </a:p>
                  </a:txBody>
                  <a:tcPr marL="100806" marR="100806" marT="37804" marB="37804"/>
                </a:tc>
                <a:tc>
                  <a:txBody>
                    <a:bodyPr/>
                    <a:lstStyle/>
                    <a:p>
                      <a:pPr algn="r"/>
                      <a:r>
                        <a:rPr lang="ru-RU" sz="1400" dirty="0"/>
                        <a:t>4 250</a:t>
                      </a:r>
                    </a:p>
                  </a:txBody>
                  <a:tcPr marL="100806" marR="100806" marT="37804" marB="37804"/>
                </a:tc>
                <a:tc>
                  <a:txBody>
                    <a:bodyPr/>
                    <a:lstStyle/>
                    <a:p>
                      <a:pPr algn="r"/>
                      <a:r>
                        <a:rPr lang="ru-RU" sz="1400" dirty="0"/>
                        <a:t>4 420</a:t>
                      </a:r>
                    </a:p>
                  </a:txBody>
                  <a:tcPr marL="100806" marR="100806" marT="37804" marB="37804"/>
                </a:tc>
                <a:tc>
                  <a:txBody>
                    <a:bodyPr/>
                    <a:lstStyle/>
                    <a:p>
                      <a:pPr algn="r"/>
                      <a:r>
                        <a:rPr lang="ru-RU" sz="1400" dirty="0"/>
                        <a:t>4 505</a:t>
                      </a:r>
                    </a:p>
                  </a:txBody>
                  <a:tcPr marL="100806" marR="100806" marT="37804" marB="37804"/>
                </a:tc>
                <a:tc>
                  <a:txBody>
                    <a:bodyPr/>
                    <a:lstStyle/>
                    <a:p>
                      <a:pPr algn="r"/>
                      <a:r>
                        <a:rPr lang="ru-RU" sz="1400" dirty="0"/>
                        <a:t>4 250</a:t>
                      </a:r>
                    </a:p>
                  </a:txBody>
                  <a:tcPr marL="100806" marR="100806" marT="37804" marB="37804"/>
                </a:tc>
                <a:tc>
                  <a:txBody>
                    <a:bodyPr/>
                    <a:lstStyle/>
                    <a:p>
                      <a:pPr algn="r"/>
                      <a:r>
                        <a:rPr lang="ru-RU" sz="1400" b="1" dirty="0"/>
                        <a:t>21 675</a:t>
                      </a:r>
                    </a:p>
                  </a:txBody>
                  <a:tcPr marL="100806" marR="100806" marT="37804" marB="37804"/>
                </a:tc>
                <a:extLst>
                  <a:ext uri="{0D108BD9-81ED-4DB2-BD59-A6C34878D82A}">
                    <a16:rowId xmlns:a16="http://schemas.microsoft.com/office/drawing/2014/main" val="1464283125"/>
                  </a:ext>
                </a:extLst>
              </a:tr>
              <a:tr h="354173">
                <a:tc>
                  <a:txBody>
                    <a:bodyPr/>
                    <a:lstStyle/>
                    <a:p>
                      <a:r>
                        <a:rPr lang="ru-RU" sz="1500" b="0" dirty="0"/>
                        <a:t>2.</a:t>
                      </a:r>
                    </a:p>
                  </a:txBody>
                  <a:tcPr marL="100806" marR="100806" marT="37804" marB="37804"/>
                </a:tc>
                <a:tc>
                  <a:txBody>
                    <a:bodyPr/>
                    <a:lstStyle/>
                    <a:p>
                      <a:r>
                        <a:rPr lang="ru-RU" sz="1500" dirty="0"/>
                        <a:t>РАСХОДЫ</a:t>
                      </a:r>
                    </a:p>
                  </a:txBody>
                  <a:tcPr marL="100806" marR="100806" marT="37804" marB="37804"/>
                </a:tc>
                <a:tc>
                  <a:txBody>
                    <a:bodyPr/>
                    <a:lstStyle/>
                    <a:p>
                      <a:pPr algn="r"/>
                      <a:r>
                        <a:rPr lang="ru-RU" sz="1400" dirty="0"/>
                        <a:t>7 500</a:t>
                      </a:r>
                    </a:p>
                  </a:txBody>
                  <a:tcPr marL="100806" marR="100806" marT="37804" marB="37804"/>
                </a:tc>
                <a:tc>
                  <a:txBody>
                    <a:bodyPr/>
                    <a:lstStyle/>
                    <a:p>
                      <a:pPr algn="r"/>
                      <a:r>
                        <a:rPr lang="ru-RU" sz="1400" dirty="0"/>
                        <a:t>0</a:t>
                      </a:r>
                    </a:p>
                  </a:txBody>
                  <a:tcPr marL="100806" marR="100806" marT="37804" marB="37804"/>
                </a:tc>
                <a:tc>
                  <a:txBody>
                    <a:bodyPr/>
                    <a:lstStyle/>
                    <a:p>
                      <a:pPr algn="r"/>
                      <a:r>
                        <a:rPr lang="ru-RU" sz="1400" dirty="0"/>
                        <a:t>0</a:t>
                      </a:r>
                    </a:p>
                  </a:txBody>
                  <a:tcPr marL="100806" marR="100806" marT="37804" marB="37804"/>
                </a:tc>
                <a:tc>
                  <a:txBody>
                    <a:bodyPr/>
                    <a:lstStyle/>
                    <a:p>
                      <a:pPr algn="r"/>
                      <a:r>
                        <a:rPr lang="ru-RU" sz="1400" dirty="0"/>
                        <a:t>0</a:t>
                      </a:r>
                    </a:p>
                  </a:txBody>
                  <a:tcPr marL="100806" marR="100806" marT="37804" marB="37804"/>
                </a:tc>
                <a:tc>
                  <a:txBody>
                    <a:bodyPr/>
                    <a:lstStyle/>
                    <a:p>
                      <a:pPr algn="r"/>
                      <a:r>
                        <a:rPr lang="ru-RU" sz="1400" dirty="0"/>
                        <a:t>0</a:t>
                      </a:r>
                    </a:p>
                  </a:txBody>
                  <a:tcPr marL="100806" marR="100806" marT="37804" marB="37804"/>
                </a:tc>
                <a:tc>
                  <a:txBody>
                    <a:bodyPr/>
                    <a:lstStyle/>
                    <a:p>
                      <a:pPr algn="r"/>
                      <a:r>
                        <a:rPr lang="ru-RU" sz="1400" b="1" dirty="0"/>
                        <a:t>7 500</a:t>
                      </a:r>
                    </a:p>
                  </a:txBody>
                  <a:tcPr marL="100806" marR="100806" marT="37804" marB="37804"/>
                </a:tc>
                <a:extLst>
                  <a:ext uri="{0D108BD9-81ED-4DB2-BD59-A6C34878D82A}">
                    <a16:rowId xmlns:a16="http://schemas.microsoft.com/office/drawing/2014/main" val="4290104492"/>
                  </a:ext>
                </a:extLst>
              </a:tr>
              <a:tr h="378037">
                <a:tc>
                  <a:txBody>
                    <a:bodyPr/>
                    <a:lstStyle/>
                    <a:p>
                      <a:r>
                        <a:rPr lang="ru-RU" sz="1500" b="0" dirty="0">
                          <a:solidFill>
                            <a:schemeClr val="tx1"/>
                          </a:solidFill>
                        </a:rPr>
                        <a:t>3.</a:t>
                      </a:r>
                    </a:p>
                  </a:txBody>
                  <a:tcPr marL="100806" marR="100806" marT="37804" marB="37804"/>
                </a:tc>
                <a:tc>
                  <a:txBody>
                    <a:bodyPr/>
                    <a:lstStyle/>
                    <a:p>
                      <a:r>
                        <a:rPr lang="ru-RU" sz="1500" b="0" dirty="0">
                          <a:solidFill>
                            <a:schemeClr val="tx1"/>
                          </a:solidFill>
                        </a:rPr>
                        <a:t>Прибыль до налогообложения</a:t>
                      </a:r>
                    </a:p>
                  </a:txBody>
                  <a:tcPr marL="100806" marR="100806" marT="37804" marB="37804"/>
                </a:tc>
                <a:tc>
                  <a:txBody>
                    <a:bodyPr/>
                    <a:lstStyle/>
                    <a:p>
                      <a:pPr algn="r"/>
                      <a:r>
                        <a:rPr lang="ru-RU" sz="1400" dirty="0"/>
                        <a:t>-3 250</a:t>
                      </a:r>
                    </a:p>
                  </a:txBody>
                  <a:tcPr marL="100806" marR="100806" marT="37804" marB="37804"/>
                </a:tc>
                <a:tc>
                  <a:txBody>
                    <a:bodyPr/>
                    <a:lstStyle/>
                    <a:p>
                      <a:pPr algn="r"/>
                      <a:r>
                        <a:rPr lang="ru-RU" sz="1400" dirty="0"/>
                        <a:t>4 250</a:t>
                      </a:r>
                    </a:p>
                  </a:txBody>
                  <a:tcPr marL="100806" marR="100806" marT="37804" marB="37804"/>
                </a:tc>
                <a:tc>
                  <a:txBody>
                    <a:bodyPr/>
                    <a:lstStyle/>
                    <a:p>
                      <a:pPr algn="r"/>
                      <a:r>
                        <a:rPr lang="ru-RU" sz="1400" dirty="0"/>
                        <a:t>4 420</a:t>
                      </a:r>
                    </a:p>
                  </a:txBody>
                  <a:tcPr marL="100806" marR="100806" marT="37804" marB="37804"/>
                </a:tc>
                <a:tc>
                  <a:txBody>
                    <a:bodyPr/>
                    <a:lstStyle/>
                    <a:p>
                      <a:pPr algn="r"/>
                      <a:r>
                        <a:rPr lang="ru-RU" sz="1400" dirty="0"/>
                        <a:t>4 505</a:t>
                      </a:r>
                    </a:p>
                  </a:txBody>
                  <a:tcPr marL="100806" marR="100806" marT="37804" marB="37804"/>
                </a:tc>
                <a:tc>
                  <a:txBody>
                    <a:bodyPr/>
                    <a:lstStyle/>
                    <a:p>
                      <a:pPr algn="r"/>
                      <a:r>
                        <a:rPr lang="ru-RU" sz="1400" dirty="0"/>
                        <a:t>4 250</a:t>
                      </a:r>
                    </a:p>
                  </a:txBody>
                  <a:tcPr marL="100806" marR="100806" marT="37804" marB="37804"/>
                </a:tc>
                <a:tc>
                  <a:txBody>
                    <a:bodyPr/>
                    <a:lstStyle/>
                    <a:p>
                      <a:pPr algn="r"/>
                      <a:r>
                        <a:rPr lang="ru-RU" sz="1400" b="1" dirty="0"/>
                        <a:t>14 175</a:t>
                      </a:r>
                    </a:p>
                  </a:txBody>
                  <a:tcPr marL="100806" marR="100806" marT="37804" marB="37804"/>
                </a:tc>
                <a:extLst>
                  <a:ext uri="{0D108BD9-81ED-4DB2-BD59-A6C34878D82A}">
                    <a16:rowId xmlns:a16="http://schemas.microsoft.com/office/drawing/2014/main" val="194309651"/>
                  </a:ext>
                </a:extLst>
              </a:tr>
              <a:tr h="368424">
                <a:tc>
                  <a:txBody>
                    <a:bodyPr/>
                    <a:lstStyle/>
                    <a:p>
                      <a:r>
                        <a:rPr lang="ru-RU" sz="1500" b="0" dirty="0"/>
                        <a:t>4.</a:t>
                      </a:r>
                    </a:p>
                  </a:txBody>
                  <a:tcPr marL="100806" marR="100806" marT="37804" marB="37804"/>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ru-RU" sz="1500" b="0" dirty="0">
                          <a:solidFill>
                            <a:schemeClr val="tx1"/>
                          </a:solidFill>
                        </a:rPr>
                        <a:t>Налог (УСН 6%)</a:t>
                      </a:r>
                    </a:p>
                    <a:p>
                      <a:endParaRPr lang="ru-RU" sz="1500" dirty="0"/>
                    </a:p>
                  </a:txBody>
                  <a:tcPr marL="100806" marR="100806" marT="37804" marB="37804"/>
                </a:tc>
                <a:tc>
                  <a:txBody>
                    <a:bodyPr/>
                    <a:lstStyle/>
                    <a:p>
                      <a:pPr algn="r"/>
                      <a:r>
                        <a:rPr lang="ru-RU" sz="1400" dirty="0"/>
                        <a:t>255</a:t>
                      </a:r>
                    </a:p>
                  </a:txBody>
                  <a:tcPr marL="100806" marR="100806" marT="37804" marB="37804"/>
                </a:tc>
                <a:tc>
                  <a:txBody>
                    <a:bodyPr/>
                    <a:lstStyle/>
                    <a:p>
                      <a:pPr algn="r"/>
                      <a:r>
                        <a:rPr lang="ru-RU" sz="1400" dirty="0"/>
                        <a:t>255</a:t>
                      </a:r>
                    </a:p>
                  </a:txBody>
                  <a:tcPr marL="100806" marR="100806" marT="37804" marB="37804"/>
                </a:tc>
                <a:tc>
                  <a:txBody>
                    <a:bodyPr/>
                    <a:lstStyle/>
                    <a:p>
                      <a:pPr algn="r"/>
                      <a:r>
                        <a:rPr lang="ru-RU" sz="1400" dirty="0"/>
                        <a:t>265</a:t>
                      </a:r>
                    </a:p>
                  </a:txBody>
                  <a:tcPr marL="100806" marR="100806" marT="37804" marB="37804"/>
                </a:tc>
                <a:tc>
                  <a:txBody>
                    <a:bodyPr/>
                    <a:lstStyle/>
                    <a:p>
                      <a:pPr algn="r"/>
                      <a:r>
                        <a:rPr lang="ru-RU" sz="1400" dirty="0"/>
                        <a:t>270</a:t>
                      </a:r>
                    </a:p>
                  </a:txBody>
                  <a:tcPr marL="100806" marR="100806" marT="37804" marB="37804"/>
                </a:tc>
                <a:tc>
                  <a:txBody>
                    <a:bodyPr/>
                    <a:lstStyle/>
                    <a:p>
                      <a:pPr algn="r"/>
                      <a:r>
                        <a:rPr lang="ru-RU" sz="1400" dirty="0"/>
                        <a:t>255</a:t>
                      </a:r>
                    </a:p>
                  </a:txBody>
                  <a:tcPr marL="100806" marR="100806" marT="37804" marB="37804"/>
                </a:tc>
                <a:tc>
                  <a:txBody>
                    <a:bodyPr/>
                    <a:lstStyle/>
                    <a:p>
                      <a:pPr algn="r"/>
                      <a:r>
                        <a:rPr lang="ru-RU" sz="1400" b="1" dirty="0"/>
                        <a:t>1 300</a:t>
                      </a:r>
                    </a:p>
                  </a:txBody>
                  <a:tcPr marL="100806" marR="100806" marT="37804" marB="37804"/>
                </a:tc>
                <a:extLst>
                  <a:ext uri="{0D108BD9-81ED-4DB2-BD59-A6C34878D82A}">
                    <a16:rowId xmlns:a16="http://schemas.microsoft.com/office/drawing/2014/main" val="2445187903"/>
                  </a:ext>
                </a:extLst>
              </a:tr>
              <a:tr h="179038">
                <a:tc>
                  <a:txBody>
                    <a:bodyPr/>
                    <a:lstStyle/>
                    <a:p>
                      <a:r>
                        <a:rPr lang="ru-RU" sz="1500" b="0" dirty="0"/>
                        <a:t>5.</a:t>
                      </a:r>
                    </a:p>
                  </a:txBody>
                  <a:tcPr marL="100806" marR="100806" marT="37804" marB="37804"/>
                </a:tc>
                <a:tc>
                  <a:txBody>
                    <a:bodyPr/>
                    <a:lstStyle/>
                    <a:p>
                      <a:r>
                        <a:rPr lang="ru-RU" sz="1500" b="0" dirty="0"/>
                        <a:t>ЧИСТАЯ</a:t>
                      </a:r>
                      <a:r>
                        <a:rPr lang="ru-RU" sz="1500" b="0" baseline="0" dirty="0"/>
                        <a:t> ПРИБЫЛЬ </a:t>
                      </a:r>
                      <a:endParaRPr lang="ru-RU" sz="1500" b="0" dirty="0"/>
                    </a:p>
                  </a:txBody>
                  <a:tcPr marL="100806" marR="100806" marT="37804" marB="37804"/>
                </a:tc>
                <a:tc>
                  <a:txBody>
                    <a:bodyPr/>
                    <a:lstStyle/>
                    <a:p>
                      <a:pPr algn="r"/>
                      <a:r>
                        <a:rPr lang="ru-RU" sz="1400" dirty="0"/>
                        <a:t>-3 505</a:t>
                      </a:r>
                    </a:p>
                  </a:txBody>
                  <a:tcPr marL="100806" marR="100806" marT="37804" marB="37804"/>
                </a:tc>
                <a:tc>
                  <a:txBody>
                    <a:bodyPr/>
                    <a:lstStyle/>
                    <a:p>
                      <a:pPr algn="r"/>
                      <a:r>
                        <a:rPr lang="ru-RU" sz="1400" dirty="0"/>
                        <a:t>3 995</a:t>
                      </a:r>
                    </a:p>
                  </a:txBody>
                  <a:tcPr marL="100806" marR="100806" marT="37804" marB="37804"/>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lang="ru-RU" sz="1400" dirty="0"/>
                        <a:t>4 155</a:t>
                      </a:r>
                    </a:p>
                    <a:p>
                      <a:pPr algn="r"/>
                      <a:endParaRPr lang="ru-RU" sz="1400" dirty="0"/>
                    </a:p>
                  </a:txBody>
                  <a:tcPr marL="100806" marR="100806" marT="37804" marB="37804"/>
                </a:tc>
                <a:tc>
                  <a:txBody>
                    <a:bodyPr/>
                    <a:lstStyle/>
                    <a:p>
                      <a:pPr algn="r"/>
                      <a:r>
                        <a:rPr lang="ru-RU" sz="1400" dirty="0"/>
                        <a:t>4 235</a:t>
                      </a:r>
                    </a:p>
                  </a:txBody>
                  <a:tcPr marL="100806" marR="100806" marT="37804" marB="37804"/>
                </a:tc>
                <a:tc>
                  <a:txBody>
                    <a:bodyPr/>
                    <a:lstStyle/>
                    <a:p>
                      <a:pPr algn="r"/>
                      <a:r>
                        <a:rPr lang="ru-RU" sz="1400" dirty="0"/>
                        <a:t>3 995</a:t>
                      </a:r>
                    </a:p>
                  </a:txBody>
                  <a:tcPr marL="100806" marR="100806" marT="37804" marB="37804"/>
                </a:tc>
                <a:tc>
                  <a:txBody>
                    <a:bodyPr/>
                    <a:lstStyle/>
                    <a:p>
                      <a:pPr algn="r"/>
                      <a:r>
                        <a:rPr lang="ru-RU" sz="1400" b="1" dirty="0"/>
                        <a:t>12 875</a:t>
                      </a:r>
                    </a:p>
                  </a:txBody>
                  <a:tcPr marL="100806" marR="100806" marT="37804" marB="37804"/>
                </a:tc>
                <a:extLst>
                  <a:ext uri="{0D108BD9-81ED-4DB2-BD59-A6C34878D82A}">
                    <a16:rowId xmlns:a16="http://schemas.microsoft.com/office/drawing/2014/main" val="2147659988"/>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215776" y="2285764"/>
            <a:ext cx="7632848" cy="1008112"/>
          </a:xfrm>
        </p:spPr>
        <p:txBody>
          <a:bodyPr/>
          <a:lstStyle/>
          <a:p>
            <a:r>
              <a:rPr lang="ru-RU" sz="3200" dirty="0">
                <a:ea typeface="MS Gothic" pitchFamily="49" charset="-128"/>
              </a:rPr>
              <a:t>Финансовые результаты</a:t>
            </a:r>
            <a:br>
              <a:rPr lang="ru-RU" sz="3200" dirty="0">
                <a:ea typeface="MS Gothic" pitchFamily="49" charset="-128"/>
              </a:rPr>
            </a:br>
            <a:r>
              <a:rPr lang="ru-RU" sz="1600" dirty="0">
                <a:ea typeface="MS Gothic" pitchFamily="49" charset="-128"/>
              </a:rPr>
              <a:t>При разовых расходах в размере 7 500 рублей точка безубыточности будет достигнута при размещении вакансий 89 пользователями:</a:t>
            </a:r>
            <a:br>
              <a:rPr lang="ru-RU" sz="1600" dirty="0">
                <a:ea typeface="MS Gothic" pitchFamily="49" charset="-128"/>
              </a:rPr>
            </a:br>
            <a:r>
              <a:rPr lang="ru-RU" sz="1600" dirty="0">
                <a:ea typeface="MS Gothic" pitchFamily="49" charset="-128"/>
              </a:rPr>
              <a:t>7 500 : 85 = 88, 2 = 89</a:t>
            </a:r>
            <a:br>
              <a:rPr lang="ru-RU" sz="3200" dirty="0">
                <a:ea typeface="MS Gothic" pitchFamily="49" charset="-128"/>
              </a:rPr>
            </a:br>
            <a:br>
              <a:rPr lang="ru-RU" sz="1600" dirty="0">
                <a:ea typeface="MS Gothic" pitchFamily="49" charset="-128"/>
              </a:rPr>
            </a:br>
            <a:r>
              <a:rPr lang="ru-RU" sz="1600" dirty="0">
                <a:ea typeface="MS Gothic" pitchFamily="49" charset="-128"/>
              </a:rPr>
              <a:t>С учетом выполнения поставленной цели (привлечение не менее 50 пользователей в месяц) онлайн-платформа полностью окупится в срок 1-2 месяцев.</a:t>
            </a:r>
            <a:br>
              <a:rPr lang="ru-RU" sz="1600" dirty="0">
                <a:ea typeface="MS Gothic" pitchFamily="49" charset="-128"/>
              </a:rPr>
            </a:br>
            <a:br>
              <a:rPr lang="ru-RU" sz="1600" dirty="0">
                <a:ea typeface="MS Gothic" pitchFamily="49" charset="-128"/>
              </a:rPr>
            </a:br>
            <a:r>
              <a:rPr lang="ru-RU" sz="2000" b="1" dirty="0">
                <a:ea typeface="MS Gothic" pitchFamily="49" charset="-128"/>
              </a:rPr>
              <a:t>P. S. </a:t>
            </a:r>
            <a:r>
              <a:rPr lang="ru-RU" sz="1600" dirty="0">
                <a:ea typeface="MS Gothic" pitchFamily="49" charset="-128"/>
              </a:rPr>
              <a:t>Основной целью деятельности данного проекта является оказание услуг социальной направленности, а не извлечение крупной прибыли.</a:t>
            </a:r>
            <a:br>
              <a:rPr lang="en-US" sz="1600" dirty="0">
                <a:ea typeface="MS Gothic" pitchFamily="49" charset="-128"/>
              </a:rPr>
            </a:br>
            <a:r>
              <a:rPr lang="ru-RU" sz="1600" dirty="0">
                <a:ea typeface="MS Gothic" pitchFamily="49" charset="-128"/>
              </a:rPr>
              <a:t>Минимальный доход сайта будет зависеть от количества клиентов, оплативших тридцатидневное размещение активной вакансии на сайте.</a:t>
            </a:r>
            <a:br>
              <a:rPr lang="ru-RU" sz="1600" dirty="0">
                <a:ea typeface="MS Gothic" pitchFamily="49" charset="-128"/>
              </a:rPr>
            </a:br>
            <a:br>
              <a:rPr lang="ru-RU" sz="1600" dirty="0">
                <a:ea typeface="MS Gothic" pitchFamily="49" charset="-128"/>
              </a:rPr>
            </a:br>
            <a:br>
              <a:rPr lang="ru-RU" sz="3200" dirty="0"/>
            </a:br>
            <a:br>
              <a:rPr lang="ru-RU" sz="3200" dirty="0"/>
            </a:br>
            <a:endParaRPr sz="3200" dirty="0">
              <a:ea typeface="MS Gothic" pitchFamily="49" charset="-128"/>
            </a:endParaRPr>
          </a:p>
        </p:txBody>
      </p:sp>
      <p:sp>
        <p:nvSpPr>
          <p:cNvPr id="5" name="Содержимое 2"/>
          <p:cNvSpPr txBox="1">
            <a:spLocks/>
          </p:cNvSpPr>
          <p:nvPr/>
        </p:nvSpPr>
        <p:spPr>
          <a:xfrm>
            <a:off x="791840" y="2121206"/>
            <a:ext cx="8890243" cy="2500555"/>
          </a:xfrm>
          <a:prstGeom prst="rect">
            <a:avLst/>
          </a:prstGeom>
        </p:spPr>
        <p:txBody>
          <a:bodyPr lIns="0" tIns="0" rIns="0" bIns="0">
            <a:normAutofit fontScale="93500"/>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ru-RU" sz="3200" b="0" i="0" u="none" strike="noStrike" kern="0" cap="none" spc="0" normalizeH="0" baseline="0" noProof="0" dirty="0">
              <a:ln>
                <a:noFill/>
              </a:ln>
              <a:solidFill>
                <a:sysClr val="windowText" lastClr="000000"/>
              </a:solidFill>
              <a:effectLst/>
              <a:uLnTx/>
              <a:uFillTx/>
              <a:ea typeface="MS Gothic" pitchFamily="49" charset="-128"/>
            </a:endParaRPr>
          </a:p>
        </p:txBody>
      </p:sp>
    </p:spTree>
    <p:extLst>
      <p:ext uri="{BB962C8B-B14F-4D97-AF65-F5344CB8AC3E}">
        <p14:creationId xmlns:p14="http://schemas.microsoft.com/office/powerpoint/2010/main" val="24043080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359792" y="355198"/>
            <a:ext cx="7992888" cy="945092"/>
          </a:xfrm>
        </p:spPr>
        <p:txBody>
          <a:bodyPr/>
          <a:lstStyle/>
          <a:p>
            <a:r>
              <a:rPr lang="ru-RU" sz="4400" dirty="0">
                <a:ea typeface="MS Gothic" pitchFamily="49" charset="-128"/>
              </a:rPr>
              <a:t>Координаты команды проекта</a:t>
            </a:r>
            <a:endParaRPr sz="4400" dirty="0">
              <a:ea typeface="MS Gothic" pitchFamily="49" charset="-128"/>
            </a:endParaRPr>
          </a:p>
        </p:txBody>
      </p:sp>
      <p:sp>
        <p:nvSpPr>
          <p:cNvPr id="5" name="Содержимое 2"/>
          <p:cNvSpPr txBox="1">
            <a:spLocks/>
          </p:cNvSpPr>
          <p:nvPr/>
        </p:nvSpPr>
        <p:spPr>
          <a:xfrm>
            <a:off x="2612086" y="2275300"/>
            <a:ext cx="5055940" cy="2261656"/>
          </a:xfrm>
          <a:prstGeom prst="rect">
            <a:avLst/>
          </a:prstGeom>
        </p:spPr>
        <p:txBody>
          <a:bodyPr>
            <a:normAutofit/>
          </a:bodyPr>
          <a:lstStyle/>
          <a:p>
            <a:pPr>
              <a:lnSpc>
                <a:spcPct val="110000"/>
              </a:lnSpc>
            </a:pPr>
            <a:r>
              <a:rPr lang="ru-RU" sz="2800" b="1" dirty="0">
                <a:solidFill>
                  <a:srgbClr val="1B1464"/>
                </a:solidFill>
                <a:latin typeface="Futura PT"/>
              </a:rPr>
              <a:t>Алиса Ковальчук </a:t>
            </a:r>
          </a:p>
          <a:p>
            <a:pPr>
              <a:lnSpc>
                <a:spcPct val="110000"/>
              </a:lnSpc>
            </a:pPr>
            <a:r>
              <a:rPr lang="ru-RU" sz="2400" b="1" dirty="0">
                <a:solidFill>
                  <a:srgbClr val="1B1464"/>
                </a:solidFill>
                <a:latin typeface="Futura PT"/>
              </a:rPr>
              <a:t>телефон:</a:t>
            </a:r>
            <a:r>
              <a:rPr lang="ru-RU" sz="2400" dirty="0">
                <a:solidFill>
                  <a:srgbClr val="1B1464"/>
                </a:solidFill>
                <a:latin typeface="Futura PT"/>
              </a:rPr>
              <a:t> +7 982 872 99 39</a:t>
            </a:r>
          </a:p>
          <a:p>
            <a:pPr>
              <a:lnSpc>
                <a:spcPct val="110000"/>
              </a:lnSpc>
            </a:pPr>
            <a:r>
              <a:rPr lang="en-US" sz="2400" b="1" dirty="0">
                <a:solidFill>
                  <a:srgbClr val="1B1464"/>
                </a:solidFill>
                <a:latin typeface="Futura PT"/>
              </a:rPr>
              <a:t>e-mail</a:t>
            </a:r>
            <a:r>
              <a:rPr lang="ru-RU" sz="2400" b="1" dirty="0">
                <a:solidFill>
                  <a:srgbClr val="1B1464"/>
                </a:solidFill>
                <a:latin typeface="Futura PT"/>
              </a:rPr>
              <a:t>:</a:t>
            </a:r>
            <a:r>
              <a:rPr lang="ru-RU" sz="2400" dirty="0">
                <a:solidFill>
                  <a:srgbClr val="1B1464"/>
                </a:solidFill>
                <a:latin typeface="Futura PT"/>
              </a:rPr>
              <a:t> </a:t>
            </a:r>
            <a:r>
              <a:rPr lang="en-US" sz="2400" dirty="0">
                <a:solidFill>
                  <a:srgbClr val="1B1464"/>
                </a:solidFill>
                <a:latin typeface="Futura PT"/>
              </a:rPr>
              <a:t>k0valll4uk.ualiice@mail.ru</a:t>
            </a:r>
            <a:endParaRPr lang="ru-RU" sz="2400" dirty="0">
              <a:solidFill>
                <a:srgbClr val="1B1464"/>
              </a:solidFill>
              <a:latin typeface="Futura PT"/>
            </a:endParaRPr>
          </a:p>
          <a:p>
            <a:pPr>
              <a:lnSpc>
                <a:spcPct val="110000"/>
              </a:lnSpc>
            </a:pPr>
            <a:r>
              <a:rPr lang="ru-RU" sz="2400" b="1" dirty="0">
                <a:solidFill>
                  <a:srgbClr val="1B1464"/>
                </a:solidFill>
                <a:latin typeface="Futura PT"/>
              </a:rPr>
              <a:t>ВКонтакте:</a:t>
            </a:r>
          </a:p>
          <a:p>
            <a:pPr>
              <a:lnSpc>
                <a:spcPct val="110000"/>
              </a:lnSpc>
            </a:pPr>
            <a:endParaRPr lang="ru-RU" sz="2400" dirty="0"/>
          </a:p>
          <a:p>
            <a:pPr marL="342900" marR="0" lvl="0" indent="-342900" algn="ctr">
              <a:lnSpc>
                <a:spcPct val="80000"/>
              </a:lnSpc>
              <a:spcBef>
                <a:spcPts val="0"/>
              </a:spcBef>
              <a:buClrTx/>
              <a:buSzTx/>
              <a:buFont typeface="Arial" pitchFamily="34" charset="0"/>
              <a:buChar char="•"/>
              <a:tabLst/>
              <a:defRPr/>
            </a:pPr>
            <a:endParaRPr lang="ru-RU" sz="2400" b="1" dirty="0">
              <a:solidFill>
                <a:srgbClr val="1B1464"/>
              </a:solidFill>
              <a:latin typeface="Futura PT"/>
            </a:endParaRPr>
          </a:p>
        </p:txBody>
      </p:sp>
      <p:sp>
        <p:nvSpPr>
          <p:cNvPr id="8" name="Содержимое 2"/>
          <p:cNvSpPr txBox="1">
            <a:spLocks/>
          </p:cNvSpPr>
          <p:nvPr/>
        </p:nvSpPr>
        <p:spPr>
          <a:xfrm>
            <a:off x="7200552" y="3249542"/>
            <a:ext cx="2215711" cy="2262969"/>
          </a:xfrm>
          <a:prstGeom prst="rect">
            <a:avLst/>
          </a:prstGeom>
        </p:spPr>
        <p:txBody>
          <a:bodyPr>
            <a:normAutofit/>
          </a:bodyPr>
          <a:lstStyle/>
          <a:p>
            <a:pPr marL="342900" indent="-342900" algn="ctr" fontAlgn="auto">
              <a:spcBef>
                <a:spcPct val="20000"/>
              </a:spcBef>
              <a:spcAft>
                <a:spcPts val="0"/>
              </a:spcAft>
              <a:buFont typeface="Arial" pitchFamily="34" charset="0"/>
              <a:buChar char="•"/>
              <a:defRPr/>
            </a:pPr>
            <a:endParaRPr lang="ru-RU" sz="2600" dirty="0">
              <a:latin typeface="+mn-lt"/>
              <a:cs typeface="+mn-cs"/>
            </a:endParaRPr>
          </a:p>
        </p:txBody>
      </p:sp>
      <p:sp>
        <p:nvSpPr>
          <p:cNvPr id="9" name="Содержимое 2"/>
          <p:cNvSpPr txBox="1">
            <a:spLocks/>
          </p:cNvSpPr>
          <p:nvPr/>
        </p:nvSpPr>
        <p:spPr>
          <a:xfrm>
            <a:off x="4032200" y="3249542"/>
            <a:ext cx="2215712" cy="2262969"/>
          </a:xfrm>
          <a:prstGeom prst="rect">
            <a:avLst/>
          </a:prstGeom>
        </p:spPr>
        <p:txBody>
          <a:bodyPr>
            <a:normAutofit/>
          </a:bodyPr>
          <a:lstStyle/>
          <a:p>
            <a:pPr marL="342900" indent="-342900" algn="ctr" fontAlgn="auto">
              <a:spcBef>
                <a:spcPct val="20000"/>
              </a:spcBef>
              <a:spcAft>
                <a:spcPts val="0"/>
              </a:spcAft>
              <a:buFont typeface="Arial" pitchFamily="34" charset="0"/>
              <a:buChar char="•"/>
              <a:defRPr/>
            </a:pPr>
            <a:endParaRPr lang="ru-RU" sz="2600" dirty="0">
              <a:latin typeface="+mn-lt"/>
              <a:cs typeface="+mn-cs"/>
            </a:endParaRPr>
          </a:p>
        </p:txBody>
      </p:sp>
      <p:pic>
        <p:nvPicPr>
          <p:cNvPr id="2" name="Рисунок 1">
            <a:extLst>
              <a:ext uri="{FF2B5EF4-FFF2-40B4-BE49-F238E27FC236}">
                <a16:creationId xmlns:a16="http://schemas.microsoft.com/office/drawing/2014/main" id="{E6CE9795-17E0-269D-3937-B341BD95F869}"/>
              </a:ext>
            </a:extLst>
          </p:cNvPr>
          <p:cNvPicPr>
            <a:picLocks noChangeAspect="1"/>
          </p:cNvPicPr>
          <p:nvPr/>
        </p:nvPicPr>
        <p:blipFill>
          <a:blip r:embed="rId3"/>
          <a:stretch>
            <a:fillRect/>
          </a:stretch>
        </p:blipFill>
        <p:spPr>
          <a:xfrm>
            <a:off x="873274" y="2403227"/>
            <a:ext cx="1640676" cy="1617568"/>
          </a:xfrm>
          <a:prstGeom prst="rect">
            <a:avLst/>
          </a:prstGeom>
        </p:spPr>
      </p:pic>
      <p:pic>
        <p:nvPicPr>
          <p:cNvPr id="11" name="Рисунок 10">
            <a:extLst>
              <a:ext uri="{FF2B5EF4-FFF2-40B4-BE49-F238E27FC236}">
                <a16:creationId xmlns:a16="http://schemas.microsoft.com/office/drawing/2014/main" id="{F62C6736-BF87-360E-78EE-F7F84A85633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353" t="25872" r="17379" b="43651"/>
          <a:stretch/>
        </p:blipFill>
        <p:spPr>
          <a:xfrm>
            <a:off x="4553364" y="3627363"/>
            <a:ext cx="1283476" cy="1263604"/>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51" name="Прямоугольник 250"/>
          <p:cNvSpPr/>
          <p:nvPr/>
        </p:nvSpPr>
        <p:spPr>
          <a:xfrm>
            <a:off x="468360" y="4046040"/>
            <a:ext cx="5471280" cy="993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ru-RU" sz="3500" b="0" strike="noStrike" spc="-1">
                <a:solidFill>
                  <a:srgbClr val="FFFFFF"/>
                </a:solidFill>
                <a:latin typeface="Arial"/>
              </a:rPr>
              <a:t>Спасибо за внимание!</a:t>
            </a:r>
            <a:endParaRPr lang="ru-RU" sz="3500" b="0" strike="noStrike" spc="-1">
              <a:latin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1491</TotalTime>
  <Words>1557</Words>
  <Application>Microsoft Office PowerPoint</Application>
  <PresentationFormat>Произвольный</PresentationFormat>
  <Paragraphs>265</Paragraphs>
  <Slides>25</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3</vt:i4>
      </vt:variant>
      <vt:variant>
        <vt:lpstr>Заголовки слайдов</vt:lpstr>
      </vt:variant>
      <vt:variant>
        <vt:i4>25</vt:i4>
      </vt:variant>
    </vt:vector>
  </HeadingPairs>
  <TitlesOfParts>
    <vt:vector size="35" baseType="lpstr">
      <vt:lpstr>MS Gothic</vt:lpstr>
      <vt:lpstr>-apple-system</vt:lpstr>
      <vt:lpstr>Arial</vt:lpstr>
      <vt:lpstr>Futura PT</vt:lpstr>
      <vt:lpstr>Symbol</vt:lpstr>
      <vt:lpstr>Times New Roman</vt:lpstr>
      <vt:lpstr>Wingdings</vt:lpstr>
      <vt:lpstr>Office Theme</vt:lpstr>
      <vt:lpstr>Office Theme</vt:lpstr>
      <vt:lpstr>Office Theme</vt:lpstr>
      <vt:lpstr>Презентация PowerPoint</vt:lpstr>
      <vt:lpstr>Команда проекта</vt:lpstr>
      <vt:lpstr>Проблема</vt:lpstr>
      <vt:lpstr>Суть проекта</vt:lpstr>
      <vt:lpstr>Цель проекта</vt:lpstr>
      <vt:lpstr>Роль проекта в обеспечении  технологического суверенитета страны</vt:lpstr>
      <vt:lpstr>Портрет потребителя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Процесс производства товара (оказания услуги)</vt:lpstr>
      <vt:lpstr>Организационный план</vt:lpstr>
      <vt:lpstr>Маркетинговый план  (Комплекс маркетинга 4P)</vt:lpstr>
      <vt:lpstr>План реализации проекта</vt:lpstr>
      <vt:lpstr>Презентация PowerPoint</vt:lpstr>
      <vt:lpstr>Презентация PowerPoint</vt:lpstr>
      <vt:lpstr>Стартовые инвестиции</vt:lpstr>
      <vt:lpstr>Система налогообложения</vt:lpstr>
      <vt:lpstr>Финансовый план</vt:lpstr>
      <vt:lpstr>Финансовые результаты При разовых расходах в размере 7 500 рублей точка безубыточности будет достигнута при размещении вакансий 89 пользователями: 7 500 : 85 = 88, 2 = 89  С учетом выполнения поставленной цели (привлечение не менее 50 пользователей в месяц) онлайн-платформа полностью окупится в срок 1-2 месяцев.  P. S. Основной целью деятельности данного проекта является оказание услуг социальной направленности, а не извлечение крупной прибыли. Минимальный доход сайта будет зависеть от количества клиентов, оплативших тридцатидневное размещение активной вакансии на сайте.    </vt:lpstr>
      <vt:lpstr>Координаты команды проекта</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Мария Мельникова</dc:creator>
  <cp:lastModifiedBy>Александр Семенов</cp:lastModifiedBy>
  <cp:revision>12</cp:revision>
  <dcterms:created xsi:type="dcterms:W3CDTF">2022-10-14T10:42:52Z</dcterms:created>
  <dcterms:modified xsi:type="dcterms:W3CDTF">2023-07-29T19:54:21Z</dcterms:modified>
  <dc:language>ru-RU</dc:language>
</cp:coreProperties>
</file>