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7"/>
  </p:notesMasterIdLst>
  <p:handoutMasterIdLst>
    <p:handoutMasterId r:id="rId18"/>
  </p:handoutMasterIdLst>
  <p:sldIdLst>
    <p:sldId id="260" r:id="rId6"/>
    <p:sldId id="295" r:id="rId7"/>
    <p:sldId id="304" r:id="rId8"/>
    <p:sldId id="297" r:id="rId9"/>
    <p:sldId id="298" r:id="rId10"/>
    <p:sldId id="299" r:id="rId11"/>
    <p:sldId id="300" r:id="rId12"/>
    <p:sldId id="301" r:id="rId13"/>
    <p:sldId id="305" r:id="rId14"/>
    <p:sldId id="302" r:id="rId15"/>
    <p:sldId id="303" r:id="rId16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30" autoAdjust="0"/>
    <p:restoredTop sz="95604" autoAdjust="0"/>
  </p:normalViewPr>
  <p:slideViewPr>
    <p:cSldViewPr snapToGrid="0">
      <p:cViewPr varScale="1">
        <p:scale>
          <a:sx n="71" d="100"/>
          <a:sy n="71" d="100"/>
        </p:scale>
        <p:origin x="54" y="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06.12.2023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12.svg"/><Relationship Id="rId4" Type="http://schemas.openxmlformats.org/officeDocument/2006/relationships/image" Target="../media/image9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2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4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4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microsoft.com/office/2007/relationships/hdphoto" Target="../media/hdphoto6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13712" y="5661890"/>
            <a:ext cx="7400004" cy="3171782"/>
          </a:xfrm>
        </p:spPr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4AF7252-0A3C-7145-83C5-764AA3E129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3457" y="3916139"/>
            <a:ext cx="7400004" cy="2488447"/>
          </a:xfrm>
        </p:spPr>
        <p:txBody>
          <a:bodyPr/>
          <a:lstStyle/>
          <a:p>
            <a:r>
              <a:rPr lang="en-US" sz="4400" b="1" kern="0" spc="-153" dirty="0" err="1">
                <a:latin typeface="Inter" pitchFamily="34" charset="0"/>
                <a:ea typeface="Inter" pitchFamily="34" charset="-122"/>
                <a:cs typeface="Inter" pitchFamily="34" charset="-120"/>
              </a:rPr>
              <a:t>Организация</a:t>
            </a:r>
            <a:r>
              <a:rPr lang="en-US" sz="4400" b="1" kern="0" spc="-153" dirty="0"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4400" b="1" kern="0" spc="-153" dirty="0" err="1">
                <a:latin typeface="Inter" pitchFamily="34" charset="0"/>
                <a:ea typeface="Inter" pitchFamily="34" charset="-122"/>
                <a:cs typeface="Inter" pitchFamily="34" charset="-120"/>
              </a:rPr>
              <a:t>текстильного</a:t>
            </a:r>
            <a:r>
              <a:rPr lang="en-US" sz="4400" b="1" kern="0" spc="-153" dirty="0"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4400" b="1" kern="0" spc="-153" dirty="0" err="1">
                <a:latin typeface="Inter" pitchFamily="34" charset="0"/>
                <a:ea typeface="Inter" pitchFamily="34" charset="-122"/>
                <a:cs typeface="Inter" pitchFamily="34" charset="-120"/>
              </a:rPr>
              <a:t>бренда</a:t>
            </a:r>
            <a:r>
              <a:rPr lang="en-US" sz="4400" b="1" kern="0" spc="-153" dirty="0"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4400" b="1" kern="0" spc="-153" dirty="0" smtClean="0">
                <a:latin typeface="Inter" pitchFamily="34" charset="0"/>
                <a:ea typeface="Inter" pitchFamily="34" charset="-122"/>
                <a:cs typeface="Inter" pitchFamily="34" charset="-120"/>
              </a:rPr>
              <a:t>"</a:t>
            </a:r>
            <a:r>
              <a:rPr lang="en-US" sz="4400" b="1" kern="0" spc="-153" dirty="0" err="1">
                <a:latin typeface="Inter" pitchFamily="34" charset="0"/>
                <a:ea typeface="Inter" pitchFamily="34" charset="-122"/>
                <a:cs typeface="Inter" pitchFamily="34" charset="-120"/>
              </a:rPr>
              <a:t>EcoFabric</a:t>
            </a:r>
            <a:r>
              <a:rPr lang="en-US" sz="4400" b="1" kern="0" spc="-153" dirty="0">
                <a:latin typeface="Inter" pitchFamily="34" charset="0"/>
                <a:ea typeface="Inter" pitchFamily="34" charset="-122"/>
                <a:cs typeface="Inter" pitchFamily="34" charset="-120"/>
              </a:rPr>
              <a:t>"</a:t>
            </a:r>
            <a:endParaRPr lang="en-US" sz="4400" dirty="0"/>
          </a:p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5352A1D-B41E-1342-9F17-0F2653F526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32009" y="10313517"/>
            <a:ext cx="3678238" cy="531812"/>
          </a:xfrm>
        </p:spPr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Текст 18">
            <a:extLst>
              <a:ext uri="{FF2B5EF4-FFF2-40B4-BE49-F238E27FC236}">
                <a16:creationId xmlns:a16="http://schemas.microsoft.com/office/drawing/2014/main" id="{860BAB42-92E5-6D4C-988B-4C5779B99DD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 flipV="1">
            <a:off x="7607808" y="-2779776"/>
            <a:ext cx="1847089" cy="126187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Актуальность проекта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283F6D99-FE8F-3447-990D-DE77451547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7192244" cy="7554912"/>
          </a:xfrm>
        </p:spPr>
        <p:txBody>
          <a:bodyPr/>
          <a:lstStyle/>
          <a:p>
            <a:r>
              <a:rPr lang="en-US" sz="54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Повышение</a:t>
            </a:r>
            <a:r>
              <a:rPr lang="en-US" sz="54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54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осведомленности</a:t>
            </a:r>
            <a:r>
              <a:rPr lang="en-US" sz="54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о </a:t>
            </a:r>
            <a:r>
              <a:rPr lang="en-US" sz="54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проблеме</a:t>
            </a:r>
            <a:r>
              <a:rPr lang="en-US" sz="54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5400" kern="0" spc="-35" dirty="0" err="1" smtClean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текстильного</a:t>
            </a:r>
            <a:r>
              <a:rPr lang="en-US" sz="5400" kern="0" spc="-35" dirty="0" smtClean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5400" kern="0" spc="-35" dirty="0" err="1" smtClean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отхода</a:t>
            </a:r>
            <a:endParaRPr lang="ru-RU" sz="5400" kern="0" spc="-35" dirty="0" smtClean="0">
              <a:solidFill>
                <a:srgbClr val="272525"/>
              </a:solidFill>
              <a:latin typeface="Inter" pitchFamily="34" charset="0"/>
              <a:ea typeface="Inter" pitchFamily="34" charset="-122"/>
              <a:cs typeface="Inter" pitchFamily="34" charset="-120"/>
            </a:endParaRPr>
          </a:p>
          <a:p>
            <a:endParaRPr lang="en-US" sz="5400" dirty="0"/>
          </a:p>
          <a:p>
            <a:r>
              <a:rPr lang="en-US" sz="54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Растущий</a:t>
            </a:r>
            <a:r>
              <a:rPr lang="en-US" sz="54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54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спрос</a:t>
            </a:r>
            <a:r>
              <a:rPr lang="en-US" sz="54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54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</a:t>
            </a:r>
            <a:r>
              <a:rPr lang="en-US" sz="54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54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экологически</a:t>
            </a:r>
            <a:r>
              <a:rPr lang="en-US" sz="54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54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чистые</a:t>
            </a:r>
            <a:r>
              <a:rPr lang="en-US" sz="54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5400" kern="0" spc="-35" dirty="0" err="1" smtClean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продукты</a:t>
            </a:r>
            <a:endParaRPr lang="ru-RU" sz="5400" kern="0" spc="-35" dirty="0" smtClean="0">
              <a:solidFill>
                <a:srgbClr val="272525"/>
              </a:solidFill>
              <a:latin typeface="Inter" pitchFamily="34" charset="0"/>
              <a:ea typeface="Inter" pitchFamily="34" charset="-122"/>
              <a:cs typeface="Inter" pitchFamily="34" charset="-120"/>
            </a:endParaRPr>
          </a:p>
          <a:p>
            <a:endParaRPr lang="en-US" sz="5400" dirty="0"/>
          </a:p>
          <a:p>
            <a:r>
              <a:rPr lang="en-US" sz="54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Повышение</a:t>
            </a:r>
            <a:r>
              <a:rPr lang="en-US" sz="54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54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интереса</a:t>
            </a:r>
            <a:r>
              <a:rPr lang="en-US" sz="54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к </a:t>
            </a:r>
            <a:r>
              <a:rPr lang="en-US" sz="54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вопросам</a:t>
            </a:r>
            <a:r>
              <a:rPr lang="en-US" sz="54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54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устойчивости</a:t>
            </a:r>
            <a:r>
              <a:rPr lang="en-US" sz="54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в </a:t>
            </a:r>
            <a:r>
              <a:rPr lang="en-US" sz="54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текстильной</a:t>
            </a:r>
            <a:r>
              <a:rPr lang="en-US" sz="54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54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отрасли</a:t>
            </a:r>
            <a:endParaRPr lang="en-US" sz="5400" dirty="0"/>
          </a:p>
          <a:p>
            <a:endParaRPr lang="ru-RU" sz="5400" dirty="0"/>
          </a:p>
        </p:txBody>
      </p:sp>
      <p:sp>
        <p:nvSpPr>
          <p:cNvPr id="21" name="Текст 20">
            <a:extLst>
              <a:ext uri="{FF2B5EF4-FFF2-40B4-BE49-F238E27FC236}">
                <a16:creationId xmlns:a16="http://schemas.microsoft.com/office/drawing/2014/main" id="{7EAC65FC-622C-F345-B63F-43F6DE7BD51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1100816" y="-3072384"/>
            <a:ext cx="3993896" cy="1847088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10">
            <a:extLst>
              <a:ext uri="{FF2B5EF4-FFF2-40B4-BE49-F238E27FC236}">
                <a16:creationId xmlns:a16="http://schemas.microsoft.com/office/drawing/2014/main" id="{C72ED528-466D-BB48-85E5-2A2D73A027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/>
              <a:t>Проблема клиента, которую вы решаете.</a:t>
            </a:r>
          </a:p>
          <a:p>
            <a:endParaRPr lang="ru-RU" dirty="0"/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Проблема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44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Мировая</a:t>
            </a:r>
            <a:r>
              <a:rPr lang="en-US" sz="44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44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проблема</a:t>
            </a:r>
            <a:r>
              <a:rPr lang="en-US" sz="44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44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текстильного</a:t>
            </a:r>
            <a:r>
              <a:rPr lang="en-US" sz="44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44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отхода</a:t>
            </a:r>
            <a:r>
              <a:rPr lang="en-US" sz="44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- </a:t>
            </a:r>
            <a:r>
              <a:rPr lang="en-US" sz="44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каждый</a:t>
            </a:r>
            <a:r>
              <a:rPr lang="en-US" sz="44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44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год</a:t>
            </a:r>
            <a:r>
              <a:rPr lang="en-US" sz="44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44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миллионы</a:t>
            </a:r>
            <a:r>
              <a:rPr lang="en-US" sz="44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44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тонн</a:t>
            </a:r>
            <a:r>
              <a:rPr lang="en-US" sz="44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44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текстиля</a:t>
            </a:r>
            <a:r>
              <a:rPr lang="en-US" sz="44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44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отправляются</a:t>
            </a:r>
            <a:r>
              <a:rPr lang="en-US" sz="44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44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</a:t>
            </a:r>
            <a:r>
              <a:rPr lang="en-US" sz="44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44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свалки</a:t>
            </a:r>
            <a:r>
              <a:rPr lang="en-US" sz="44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44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или</a:t>
            </a:r>
            <a:r>
              <a:rPr lang="en-US" sz="44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44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сжигаются</a:t>
            </a:r>
            <a:r>
              <a:rPr lang="en-US" sz="44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</a:t>
            </a:r>
            <a:r>
              <a:rPr lang="en-US" sz="44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внося</a:t>
            </a:r>
            <a:r>
              <a:rPr lang="en-US" sz="44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44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негативный</a:t>
            </a:r>
            <a:r>
              <a:rPr lang="en-US" sz="44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44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вклад</a:t>
            </a:r>
            <a:r>
              <a:rPr lang="en-US" sz="44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в </a:t>
            </a:r>
            <a:r>
              <a:rPr lang="en-US" sz="44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окружающую</a:t>
            </a:r>
            <a:r>
              <a:rPr lang="en-US" sz="44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44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среду</a:t>
            </a:r>
            <a:r>
              <a:rPr lang="en-US" sz="44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 </a:t>
            </a:r>
            <a:r>
              <a:rPr lang="en-US" sz="44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Существующие</a:t>
            </a:r>
            <a:r>
              <a:rPr lang="en-US" sz="44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44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варианты</a:t>
            </a:r>
            <a:r>
              <a:rPr lang="en-US" sz="44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44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решения</a:t>
            </a:r>
            <a:r>
              <a:rPr lang="en-US" sz="44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44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недостаточно</a:t>
            </a:r>
            <a:r>
              <a:rPr lang="en-US" sz="44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44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эффективны</a:t>
            </a:r>
            <a:r>
              <a:rPr lang="en-US" sz="44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и </a:t>
            </a:r>
            <a:r>
              <a:rPr lang="en-US" sz="44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не</a:t>
            </a:r>
            <a:r>
              <a:rPr lang="en-US" sz="44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44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удовлетворяют</a:t>
            </a:r>
            <a:r>
              <a:rPr lang="en-US" sz="44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44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растущий</a:t>
            </a:r>
            <a:r>
              <a:rPr lang="en-US" sz="44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44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спрос</a:t>
            </a:r>
            <a:r>
              <a:rPr lang="en-US" sz="44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44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</a:t>
            </a:r>
            <a:r>
              <a:rPr lang="en-US" sz="44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44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экологически</a:t>
            </a:r>
            <a:r>
              <a:rPr lang="en-US" sz="44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44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чистые</a:t>
            </a:r>
            <a:r>
              <a:rPr lang="en-US" sz="44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44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продукты</a:t>
            </a:r>
            <a:r>
              <a:rPr lang="en-US" sz="44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4400" dirty="0"/>
          </a:p>
          <a:p>
            <a:endParaRPr lang="ru-RU" dirty="0"/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2152D6DA-EBB8-DF4B-A09D-F2FF5954B9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2263438" y="14683296"/>
            <a:ext cx="8793162" cy="755491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E8E038BC-E53B-614C-A9F9-2C3CA505EC5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731151" y="-4864608"/>
            <a:ext cx="8419591" cy="3584448"/>
          </a:xfrm>
        </p:spPr>
        <p:txBody>
          <a:bodyPr/>
          <a:lstStyle/>
          <a:p>
            <a:r>
              <a:rPr lang="ru-RU" dirty="0"/>
              <a:t>Почему существующих вариантов решения </a:t>
            </a:r>
            <a:br>
              <a:rPr lang="ru-RU" dirty="0"/>
            </a:br>
            <a:r>
              <a:rPr lang="ru-RU" dirty="0"/>
              <a:t>не достаточно?</a:t>
            </a:r>
          </a:p>
        </p:txBody>
      </p:sp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Что вы предлагаете, уникальные преимущества и выгоды для клиента.</a:t>
            </a:r>
          </a:p>
          <a:p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Решение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D114D169-39CA-9F4E-8E20-E19DCB371C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"</a:t>
            </a:r>
            <a:r>
              <a:rPr lang="en-US" sz="36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EcoFabric</a:t>
            </a:r>
            <a:r>
              <a:rPr lang="en-US" sz="36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" </a:t>
            </a:r>
            <a:r>
              <a:rPr lang="en-US" sz="36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предлагает</a:t>
            </a:r>
            <a:r>
              <a:rPr lang="en-US" sz="36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36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производство</a:t>
            </a:r>
            <a:r>
              <a:rPr lang="en-US" sz="36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36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перчаток</a:t>
            </a:r>
            <a:r>
              <a:rPr lang="en-US" sz="36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36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высокого</a:t>
            </a:r>
            <a:r>
              <a:rPr lang="en-US" sz="36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36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качества</a:t>
            </a:r>
            <a:r>
              <a:rPr lang="en-US" sz="36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36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из</a:t>
            </a:r>
            <a:r>
              <a:rPr lang="en-US" sz="36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36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утилизированных</a:t>
            </a:r>
            <a:r>
              <a:rPr lang="en-US" sz="36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36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текстильных</a:t>
            </a:r>
            <a:r>
              <a:rPr lang="en-US" sz="36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36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отходов</a:t>
            </a:r>
            <a:r>
              <a:rPr lang="en-US" sz="36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 </a:t>
            </a:r>
            <a:r>
              <a:rPr lang="en-US" sz="36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Наш</a:t>
            </a:r>
            <a:r>
              <a:rPr lang="en-US" sz="36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36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уникальный</a:t>
            </a:r>
            <a:r>
              <a:rPr lang="en-US" sz="36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36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подход</a:t>
            </a:r>
            <a:r>
              <a:rPr lang="en-US" sz="36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36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позволяет</a:t>
            </a:r>
            <a:r>
              <a:rPr lang="en-US" sz="36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36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минимизировать</a:t>
            </a:r>
            <a:r>
              <a:rPr lang="en-US" sz="36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36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отрицательное</a:t>
            </a:r>
            <a:r>
              <a:rPr lang="en-US" sz="36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36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влияние</a:t>
            </a:r>
            <a:r>
              <a:rPr lang="en-US" sz="36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36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</a:t>
            </a:r>
            <a:r>
              <a:rPr lang="en-US" sz="36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36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окружающую</a:t>
            </a:r>
            <a:r>
              <a:rPr lang="en-US" sz="36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36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среду</a:t>
            </a:r>
            <a:r>
              <a:rPr lang="en-US" sz="36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и </a:t>
            </a:r>
            <a:r>
              <a:rPr lang="en-US" sz="36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предлагает</a:t>
            </a:r>
            <a:r>
              <a:rPr lang="en-US" sz="36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36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клиентам</a:t>
            </a:r>
            <a:r>
              <a:rPr lang="en-US" sz="36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36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производить</a:t>
            </a:r>
            <a:r>
              <a:rPr lang="en-US" sz="36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36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выбор</a:t>
            </a:r>
            <a:r>
              <a:rPr lang="en-US" sz="36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в </a:t>
            </a:r>
            <a:r>
              <a:rPr lang="en-US" sz="36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пользу</a:t>
            </a:r>
            <a:r>
              <a:rPr lang="en-US" sz="36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36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более</a:t>
            </a:r>
            <a:r>
              <a:rPr lang="en-US" sz="36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36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характеристик</a:t>
            </a:r>
            <a:r>
              <a:rPr lang="en-US" sz="36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и </a:t>
            </a:r>
            <a:r>
              <a:rPr lang="en-US" sz="36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цветов</a:t>
            </a:r>
            <a:r>
              <a:rPr lang="en-US" sz="36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в </a:t>
            </a:r>
            <a:r>
              <a:rPr lang="en-US" sz="36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перчатках</a:t>
            </a:r>
            <a:r>
              <a:rPr lang="en-US" sz="36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36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>
              <a:buNone/>
            </a:pPr>
            <a:r>
              <a:rPr lang="ru-RU" sz="2800" dirty="0"/>
              <a:t>Рынок, на котором вы работаете, его объем, рост и уровень конкуренции.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Рынок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C4896C73-F32D-8247-AB33-4BFBCE9D95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40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Мировой</a:t>
            </a:r>
            <a:r>
              <a:rPr lang="en-US" sz="40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40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рынок</a:t>
            </a:r>
            <a:r>
              <a:rPr lang="en-US" sz="40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40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перчаток</a:t>
            </a:r>
            <a:r>
              <a:rPr lang="en-US" sz="40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40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постоянно</a:t>
            </a:r>
            <a:r>
              <a:rPr lang="en-US" sz="40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40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растет</a:t>
            </a:r>
            <a:r>
              <a:rPr lang="en-US" sz="40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и </a:t>
            </a:r>
            <a:r>
              <a:rPr lang="en-US" sz="40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ожидается</a:t>
            </a:r>
            <a:r>
              <a:rPr lang="en-US" sz="40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40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дальнейший</a:t>
            </a:r>
            <a:r>
              <a:rPr lang="en-US" sz="40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40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рост</a:t>
            </a:r>
            <a:r>
              <a:rPr lang="en-US" sz="40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 </a:t>
            </a:r>
            <a:r>
              <a:rPr lang="en-US" sz="40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Конкуренция</a:t>
            </a:r>
            <a:r>
              <a:rPr lang="en-US" sz="40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в </a:t>
            </a:r>
            <a:r>
              <a:rPr lang="en-US" sz="40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этой</a:t>
            </a:r>
            <a:r>
              <a:rPr lang="en-US" sz="40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40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отрасли</a:t>
            </a:r>
            <a:r>
              <a:rPr lang="en-US" sz="40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40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высока</a:t>
            </a:r>
            <a:r>
              <a:rPr lang="en-US" sz="40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</a:t>
            </a:r>
            <a:r>
              <a:rPr lang="en-US" sz="40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но</a:t>
            </a:r>
            <a:r>
              <a:rPr lang="en-US" sz="40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40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спрос</a:t>
            </a:r>
            <a:r>
              <a:rPr lang="en-US" sz="40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40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</a:t>
            </a:r>
            <a:r>
              <a:rPr lang="en-US" sz="40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40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экологичные</a:t>
            </a:r>
            <a:r>
              <a:rPr lang="en-US" sz="40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и </a:t>
            </a:r>
            <a:r>
              <a:rPr lang="en-US" sz="40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устойчивые</a:t>
            </a:r>
            <a:r>
              <a:rPr lang="en-US" sz="40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40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продукты</a:t>
            </a:r>
            <a:r>
              <a:rPr lang="en-US" sz="40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40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также</a:t>
            </a:r>
            <a:r>
              <a:rPr lang="en-US" sz="40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40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увеличивается</a:t>
            </a:r>
            <a:r>
              <a:rPr lang="en-US" sz="40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 "</a:t>
            </a:r>
            <a:r>
              <a:rPr lang="en-US" sz="40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EcoFabric</a:t>
            </a:r>
            <a:r>
              <a:rPr lang="en-US" sz="40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" </a:t>
            </a:r>
            <a:r>
              <a:rPr lang="en-US" sz="40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является</a:t>
            </a:r>
            <a:r>
              <a:rPr lang="en-US" sz="40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40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инновационным</a:t>
            </a:r>
            <a:r>
              <a:rPr lang="en-US" sz="40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40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игроком</a:t>
            </a:r>
            <a:r>
              <a:rPr lang="en-US" sz="40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40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</a:t>
            </a:r>
            <a:r>
              <a:rPr lang="en-US" sz="40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40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рынке</a:t>
            </a:r>
            <a:r>
              <a:rPr lang="en-US" sz="40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</a:t>
            </a:r>
            <a:r>
              <a:rPr lang="en-US" sz="40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который</a:t>
            </a:r>
            <a:r>
              <a:rPr lang="en-US" sz="40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40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стремится</a:t>
            </a:r>
            <a:r>
              <a:rPr lang="en-US" sz="40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40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удовлетворить</a:t>
            </a:r>
            <a:r>
              <a:rPr lang="en-US" sz="40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40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растущий</a:t>
            </a:r>
            <a:r>
              <a:rPr lang="en-US" sz="40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40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спрос</a:t>
            </a:r>
            <a:r>
              <a:rPr lang="en-US" sz="40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40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</a:t>
            </a:r>
            <a:r>
              <a:rPr lang="en-US" sz="40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40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экологически</a:t>
            </a:r>
            <a:r>
              <a:rPr lang="en-US" sz="40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40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чистые</a:t>
            </a:r>
            <a:r>
              <a:rPr lang="en-US" sz="40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40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перчатки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Бизнес-модель – как вы зарабатываете или планируете.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Бизнес-модель</a:t>
            </a:r>
            <a:endParaRPr lang="ru-RU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5F7AD820-9E6E-A040-BEDF-7E0541D825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40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Мы</a:t>
            </a:r>
            <a:r>
              <a:rPr lang="en-US" sz="40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40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предлагаем</a:t>
            </a:r>
            <a:r>
              <a:rPr lang="en-US" sz="40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40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две</a:t>
            </a:r>
            <a:r>
              <a:rPr lang="en-US" sz="40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40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основные</a:t>
            </a:r>
            <a:r>
              <a:rPr lang="en-US" sz="40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40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бизнес-модели</a:t>
            </a:r>
            <a:r>
              <a:rPr lang="en-US" sz="40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: </a:t>
            </a:r>
            <a:r>
              <a:rPr lang="en-US" sz="40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продажа</a:t>
            </a:r>
            <a:r>
              <a:rPr lang="en-US" sz="40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B2B и B2C. </a:t>
            </a:r>
            <a:r>
              <a:rPr lang="en-US" sz="40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Мы</a:t>
            </a:r>
            <a:r>
              <a:rPr lang="en-US" sz="40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40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сотрудничаем</a:t>
            </a:r>
            <a:r>
              <a:rPr lang="en-US" sz="40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с </a:t>
            </a:r>
            <a:r>
              <a:rPr lang="en-US" sz="40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оптовыми</a:t>
            </a:r>
            <a:r>
              <a:rPr lang="en-US" sz="40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40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дистрибьюторами</a:t>
            </a:r>
            <a:r>
              <a:rPr lang="en-US" sz="40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и </a:t>
            </a:r>
            <a:r>
              <a:rPr lang="en-US" sz="40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работаем</a:t>
            </a:r>
            <a:r>
              <a:rPr lang="en-US" sz="40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40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напрямую</a:t>
            </a:r>
            <a:r>
              <a:rPr lang="en-US" sz="40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с </a:t>
            </a:r>
            <a:r>
              <a:rPr lang="en-US" sz="40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конечными</a:t>
            </a:r>
            <a:r>
              <a:rPr lang="en-US" sz="40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40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потребителями</a:t>
            </a:r>
            <a:r>
              <a:rPr lang="en-US" sz="40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40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через</a:t>
            </a:r>
            <a:r>
              <a:rPr lang="en-US" sz="40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40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наш</a:t>
            </a:r>
            <a:r>
              <a:rPr lang="en-US" sz="40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40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интернет-магазин</a:t>
            </a:r>
            <a:r>
              <a:rPr lang="en-US" sz="40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 </a:t>
            </a:r>
            <a:r>
              <a:rPr lang="en-US" sz="40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Наша</a:t>
            </a:r>
            <a:r>
              <a:rPr lang="en-US" sz="40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40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прибыль</a:t>
            </a:r>
            <a:r>
              <a:rPr lang="en-US" sz="40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40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основывается</a:t>
            </a:r>
            <a:r>
              <a:rPr lang="en-US" sz="40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40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</a:t>
            </a:r>
            <a:r>
              <a:rPr lang="en-US" sz="40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40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продажах</a:t>
            </a:r>
            <a:r>
              <a:rPr lang="en-US" sz="40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40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перчаток</a:t>
            </a:r>
            <a:r>
              <a:rPr lang="en-US" sz="40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и </a:t>
            </a:r>
            <a:r>
              <a:rPr lang="en-US" sz="40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стратегическом</a:t>
            </a:r>
            <a:r>
              <a:rPr lang="en-US" sz="40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40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партнерстве</a:t>
            </a:r>
            <a:r>
              <a:rPr lang="en-US" sz="40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с </a:t>
            </a:r>
            <a:r>
              <a:rPr lang="en-US" sz="40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другими</a:t>
            </a:r>
            <a:r>
              <a:rPr lang="en-US" sz="40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40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устойчивыми</a:t>
            </a:r>
            <a:r>
              <a:rPr lang="en-US" sz="40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40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модными</a:t>
            </a:r>
            <a:r>
              <a:rPr lang="en-US" sz="40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40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брендами</a:t>
            </a:r>
            <a:r>
              <a:rPr lang="en-US" sz="40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40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1589088"/>
            <a:ext cx="11358372" cy="1135824"/>
          </a:xfrm>
        </p:spPr>
        <p:txBody>
          <a:bodyPr/>
          <a:lstStyle/>
          <a:p>
            <a:pPr>
              <a:buNone/>
            </a:pPr>
            <a:r>
              <a:rPr lang="ru-RU" sz="2800" dirty="0"/>
              <a:t>Текущие результаты: успешные кейсы, клиенты или предварительные договоренности, привлеченные инвестиции и др.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Текущие результаты</a:t>
            </a:r>
            <a:endParaRPr lang="ru-RU" dirty="0"/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977D909F-9EDA-3741-9984-4E6538C4E5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36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 </a:t>
            </a:r>
            <a:r>
              <a:rPr lang="en-US" sz="36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нас</a:t>
            </a:r>
            <a:r>
              <a:rPr lang="en-US" sz="36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36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уже</a:t>
            </a:r>
            <a:r>
              <a:rPr lang="en-US" sz="36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36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есть</a:t>
            </a:r>
            <a:r>
              <a:rPr lang="en-US" sz="36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36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сотрудничество</a:t>
            </a:r>
            <a:r>
              <a:rPr lang="en-US" sz="36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с </a:t>
            </a:r>
            <a:r>
              <a:rPr lang="en-US" sz="36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несколькими</a:t>
            </a:r>
            <a:r>
              <a:rPr lang="en-US" sz="36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36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дистрибьюторами</a:t>
            </a:r>
            <a:r>
              <a:rPr lang="en-US" sz="36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и </a:t>
            </a:r>
            <a:r>
              <a:rPr lang="en-US" sz="36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брендами</a:t>
            </a:r>
            <a:r>
              <a:rPr lang="en-US" sz="36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</a:t>
            </a:r>
            <a:r>
              <a:rPr lang="en-US" sz="36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предварительные</a:t>
            </a:r>
            <a:r>
              <a:rPr lang="en-US" sz="36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36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договоренности</a:t>
            </a:r>
            <a:r>
              <a:rPr lang="en-US" sz="36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о </a:t>
            </a:r>
            <a:r>
              <a:rPr lang="en-US" sz="36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сотрудничестве</a:t>
            </a:r>
            <a:r>
              <a:rPr lang="en-US" sz="36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с </a:t>
            </a:r>
            <a:r>
              <a:rPr lang="en-US" sz="36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известными</a:t>
            </a:r>
            <a:r>
              <a:rPr lang="en-US" sz="36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36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благотворительными</a:t>
            </a:r>
            <a:r>
              <a:rPr lang="en-US" sz="36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36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организациями</a:t>
            </a:r>
            <a:r>
              <a:rPr lang="en-US" sz="36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 </a:t>
            </a:r>
            <a:r>
              <a:rPr lang="en-US" sz="36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Мы</a:t>
            </a:r>
            <a:r>
              <a:rPr lang="en-US" sz="36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36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также</a:t>
            </a:r>
            <a:r>
              <a:rPr lang="en-US" sz="36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36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привлекли</a:t>
            </a:r>
            <a:r>
              <a:rPr lang="en-US" sz="36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36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инвестиции</a:t>
            </a:r>
            <a:r>
              <a:rPr lang="en-US" sz="36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36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от</a:t>
            </a:r>
            <a:r>
              <a:rPr lang="en-US" sz="36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36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венчурного</a:t>
            </a:r>
            <a:r>
              <a:rPr lang="en-US" sz="36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36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капитала</a:t>
            </a:r>
            <a:r>
              <a:rPr lang="en-US" sz="36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</a:t>
            </a:r>
            <a:r>
              <a:rPr lang="en-US" sz="36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которые</a:t>
            </a:r>
            <a:r>
              <a:rPr lang="en-US" sz="36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36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помогут</a:t>
            </a:r>
            <a:r>
              <a:rPr lang="en-US" sz="36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36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нам</a:t>
            </a:r>
            <a:r>
              <a:rPr lang="en-US" sz="36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36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расширить</a:t>
            </a:r>
            <a:r>
              <a:rPr lang="en-US" sz="36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36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нашу</a:t>
            </a:r>
            <a:r>
              <a:rPr lang="en-US" sz="36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36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производственную</a:t>
            </a:r>
            <a:r>
              <a:rPr lang="en-US" sz="36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36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мощность</a:t>
            </a:r>
            <a:r>
              <a:rPr lang="en-US" sz="36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и </a:t>
            </a:r>
            <a:r>
              <a:rPr lang="en-US" sz="36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проникнуть</a:t>
            </a:r>
            <a:r>
              <a:rPr lang="en-US" sz="36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36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</a:t>
            </a:r>
            <a:r>
              <a:rPr lang="en-US" sz="36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36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новые</a:t>
            </a:r>
            <a:r>
              <a:rPr lang="en-US" sz="36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36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рынки</a:t>
            </a:r>
            <a:r>
              <a:rPr lang="en-US" sz="36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36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283303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18C40FDE-9047-A040-B3DB-E11C251FC5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8000"/>
          </a:blip>
          <a:srcRect l="12508" t="15043" r="19245" b="34928"/>
          <a:stretch/>
        </p:blipFill>
        <p:spPr>
          <a:xfrm>
            <a:off x="7370064" y="1096849"/>
            <a:ext cx="13331952" cy="10218851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Ключевые члены ваше команды (</a:t>
            </a:r>
            <a:r>
              <a:rPr lang="en" sz="2800" dirty="0"/>
              <a:t>CEO, CTO </a:t>
            </a:r>
            <a:r>
              <a:rPr lang="ru-RU" sz="2800" dirty="0"/>
              <a:t>и С</a:t>
            </a:r>
            <a:r>
              <a:rPr lang="en" sz="2800" dirty="0"/>
              <a:t>MO), </a:t>
            </a:r>
            <a:r>
              <a:rPr lang="ru-RU" sz="2800" dirty="0"/>
              <a:t>опыт и компетенции;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065020" y="7325912"/>
            <a:ext cx="4134612" cy="2103120"/>
          </a:xfrm>
        </p:spPr>
        <p:txBody>
          <a:bodyPr/>
          <a:lstStyle/>
          <a:p>
            <a:r>
              <a:rPr lang="en-US" sz="24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эксперт</a:t>
            </a:r>
            <a:r>
              <a:rPr lang="en-US" sz="24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24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</a:t>
            </a:r>
            <a:r>
              <a:rPr lang="en-US" sz="24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24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текстилю</a:t>
            </a:r>
            <a:r>
              <a:rPr lang="en-US" sz="24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и </a:t>
            </a:r>
            <a:r>
              <a:rPr lang="en-US" sz="24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устойчивости</a:t>
            </a:r>
            <a:r>
              <a:rPr lang="en-US" sz="24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</a:t>
            </a:r>
            <a:r>
              <a:rPr lang="en-US" sz="24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разрабатывает</a:t>
            </a:r>
            <a:r>
              <a:rPr lang="en-US" sz="24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24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уникальные</a:t>
            </a:r>
            <a:r>
              <a:rPr lang="en-US" sz="24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24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методы</a:t>
            </a:r>
            <a:r>
              <a:rPr lang="en-US" sz="24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и </a:t>
            </a:r>
            <a:r>
              <a:rPr lang="en-US" sz="24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технологии</a:t>
            </a:r>
            <a:r>
              <a:rPr lang="en-US" sz="24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24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производства</a:t>
            </a:r>
            <a:r>
              <a:rPr lang="en-US" sz="24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ru-RU" sz="2400" dirty="0"/>
          </a:p>
        </p:txBody>
      </p:sp>
      <p:sp>
        <p:nvSpPr>
          <p:cNvPr id="24" name="Текст 23">
            <a:extLst>
              <a:ext uri="{FF2B5EF4-FFF2-40B4-BE49-F238E27FC236}">
                <a16:creationId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065020" y="6629634"/>
            <a:ext cx="4134612" cy="438912"/>
          </a:xfrm>
        </p:spPr>
        <p:txBody>
          <a:bodyPr/>
          <a:lstStyle/>
          <a:p>
            <a:r>
              <a:rPr lang="en-US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Никита</a:t>
            </a:r>
            <a:r>
              <a:rPr lang="en-US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Грачев</a:t>
            </a:r>
            <a:endParaRPr lang="ru-RU" dirty="0"/>
          </a:p>
        </p:txBody>
      </p:sp>
      <p:sp>
        <p:nvSpPr>
          <p:cNvPr id="25" name="Текст 24">
            <a:extLst>
              <a:ext uri="{FF2B5EF4-FFF2-40B4-BE49-F238E27FC236}">
                <a16:creationId xmlns:a16="http://schemas.microsoft.com/office/drawing/2014/main" id="{90DF322C-267D-5D46-B58E-CB1ED9E48F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1043539" y="7494916"/>
            <a:ext cx="4134612" cy="2103120"/>
          </a:xfrm>
        </p:spPr>
        <p:txBody>
          <a:bodyPr/>
          <a:lstStyle/>
          <a:p>
            <a:r>
              <a:rPr lang="en-US" sz="24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маркетинговый</a:t>
            </a:r>
            <a:r>
              <a:rPr lang="en-US" sz="24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24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гений</a:t>
            </a:r>
            <a:r>
              <a:rPr lang="en-US" sz="24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</a:t>
            </a:r>
            <a:r>
              <a:rPr lang="en-US" sz="2400" kern="0" spc="-35" dirty="0" err="1" smtClean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ответственн</a:t>
            </a:r>
            <a:r>
              <a:rPr lang="ru-RU" sz="2400" kern="0" spc="-35" smtClean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ый</a:t>
            </a:r>
            <a:r>
              <a:rPr lang="en-US" sz="2400" kern="0" spc="-35" smtClean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24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за</a:t>
            </a:r>
            <a:r>
              <a:rPr lang="en-US" sz="24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24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создание</a:t>
            </a:r>
            <a:r>
              <a:rPr lang="en-US" sz="24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24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сильного</a:t>
            </a:r>
            <a:r>
              <a:rPr lang="en-US" sz="24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24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бренда</a:t>
            </a:r>
            <a:r>
              <a:rPr lang="en-US" sz="24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и </a:t>
            </a:r>
            <a:r>
              <a:rPr lang="en-US" sz="24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продвижение</a:t>
            </a:r>
            <a:r>
              <a:rPr lang="en-US" sz="24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"</a:t>
            </a:r>
            <a:r>
              <a:rPr lang="en-US" sz="24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EcoFabric</a:t>
            </a:r>
            <a:r>
              <a:rPr lang="en-US" sz="24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".</a:t>
            </a:r>
            <a:endParaRPr lang="en-US" sz="2400" dirty="0"/>
          </a:p>
          <a:p>
            <a:endParaRPr lang="ru-RU" dirty="0"/>
          </a:p>
        </p:txBody>
      </p:sp>
      <p:sp>
        <p:nvSpPr>
          <p:cNvPr id="27" name="Текст 26">
            <a:extLst>
              <a:ext uri="{FF2B5EF4-FFF2-40B4-BE49-F238E27FC236}">
                <a16:creationId xmlns:a16="http://schemas.microsoft.com/office/drawing/2014/main" id="{8662CAD4-AE6A-E14B-A88F-B1C3D23B24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1013440" y="6740845"/>
            <a:ext cx="4194810" cy="327701"/>
          </a:xfrm>
        </p:spPr>
        <p:txBody>
          <a:bodyPr/>
          <a:lstStyle/>
          <a:p>
            <a:r>
              <a:rPr lang="en-US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Юрий </a:t>
            </a:r>
            <a:r>
              <a:rPr lang="en-US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Зитеров</a:t>
            </a:r>
            <a:endParaRPr lang="ru-RU" dirty="0"/>
          </a:p>
        </p:txBody>
      </p:sp>
      <p:sp>
        <p:nvSpPr>
          <p:cNvPr id="28" name="Текст 27">
            <a:extLst>
              <a:ext uri="{FF2B5EF4-FFF2-40B4-BE49-F238E27FC236}">
                <a16:creationId xmlns:a16="http://schemas.microsoft.com/office/drawing/2014/main" id="{0CD018E0-22F1-7E4F-89FF-1DB07D3FE8E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1234039" y="13991803"/>
            <a:ext cx="3464052" cy="210312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29" name="Рисунок 28">
            <a:extLst>
              <a:ext uri="{FF2B5EF4-FFF2-40B4-BE49-F238E27FC236}">
                <a16:creationId xmlns:a16="http://schemas.microsoft.com/office/drawing/2014/main" id="{65FC860D-8854-7D4C-8363-B21E496916BF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6714871" y="-6163070"/>
            <a:ext cx="2139950" cy="2141538"/>
          </a:xfrm>
        </p:spPr>
      </p:sp>
      <p:sp>
        <p:nvSpPr>
          <p:cNvPr id="30" name="Текст 29">
            <a:extLst>
              <a:ext uri="{FF2B5EF4-FFF2-40B4-BE49-F238E27FC236}">
                <a16:creationId xmlns:a16="http://schemas.microsoft.com/office/drawing/2014/main" id="{9F12BE12-15DF-9542-A4B6-BC4836F7D6D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0046208" y="13027852"/>
            <a:ext cx="4134612" cy="438912"/>
          </a:xfrm>
        </p:spPr>
        <p:txBody>
          <a:bodyPr/>
          <a:lstStyle/>
          <a:p>
            <a:endParaRPr lang="ru-RU"/>
          </a:p>
        </p:txBody>
      </p:sp>
      <p:sp>
        <p:nvSpPr>
          <p:cNvPr id="31" name="Текст 30">
            <a:extLst>
              <a:ext uri="{FF2B5EF4-FFF2-40B4-BE49-F238E27FC236}">
                <a16:creationId xmlns:a16="http://schemas.microsoft.com/office/drawing/2014/main" id="{90746CCE-2CB5-D44E-8D10-AC38E1E4334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5454122" y="13680907"/>
            <a:ext cx="4134612" cy="210312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2" name="Рисунок 31">
            <a:extLst>
              <a:ext uri="{FF2B5EF4-FFF2-40B4-BE49-F238E27FC236}">
                <a16:creationId xmlns:a16="http://schemas.microsoft.com/office/drawing/2014/main" id="{AA8CE929-09A1-8C47-BCE3-E20F6EE433FE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11896090" y="-4021532"/>
            <a:ext cx="2139950" cy="2141538"/>
          </a:xfrm>
        </p:spPr>
      </p:sp>
      <p:sp>
        <p:nvSpPr>
          <p:cNvPr id="33" name="Текст 32">
            <a:extLst>
              <a:ext uri="{FF2B5EF4-FFF2-40B4-BE49-F238E27FC236}">
                <a16:creationId xmlns:a16="http://schemas.microsoft.com/office/drawing/2014/main" id="{6533EAD2-9970-9245-A57A-DA4ED67C34A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5271242" y="12828167"/>
            <a:ext cx="4134612" cy="43891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 descr="https://sun9-62.userapi.com/impg/5vM4h0BQ8bVTCMzpR5BN41UtJ3cppznf14Y7Vw/u2FUJRw-TaQ.jpg?size=810x1080&amp;quality=95&amp;sign=4f8d6d8f4b9bc520251dcac680dd6264&amp;type=album"/>
          <p:cNvPicPr>
            <a:picLocks noGrp="1" noChangeAspect="1" noChangeArrowheads="1"/>
          </p:cNvPicPr>
          <p:nvPr>
            <p:ph type="pic" sz="quarter" idx="17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72" b="12472"/>
          <a:stretch>
            <a:fillRect/>
          </a:stretch>
        </p:blipFill>
        <p:spPr bwMode="auto">
          <a:xfrm>
            <a:off x="2065020" y="2694505"/>
            <a:ext cx="2197698" cy="2199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sun9-78.userapi.com/impg/jXvt-GhW0y5b6eecYKPVrAVa0jDzvAaAqcZjJA/nTJQjUs5Cx4.jpg?size=1020x1020&amp;quality=95&amp;sign=d820ac71c09baafd514a0236142be2ef&amp;type=album"/>
          <p:cNvPicPr>
            <a:picLocks noGrp="1" noChangeAspect="1" noChangeArrowheads="1"/>
          </p:cNvPicPr>
          <p:nvPr>
            <p:ph type="pic" sz="quarter" idx="2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" r="37"/>
          <a:stretch>
            <a:fillRect/>
          </a:stretch>
        </p:blipFill>
        <p:spPr bwMode="auto">
          <a:xfrm>
            <a:off x="11043539" y="2724913"/>
            <a:ext cx="2167119" cy="2168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18C40FDE-9047-A040-B3DB-E11C251FC5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8000"/>
          </a:blip>
          <a:srcRect l="12508" t="15043" r="19245" b="34928"/>
          <a:stretch/>
        </p:blipFill>
        <p:spPr>
          <a:xfrm>
            <a:off x="7370064" y="1096849"/>
            <a:ext cx="13331952" cy="10218851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ctr"/>
            <a:r>
              <a:rPr lang="ru-RU" sz="1800" b="1" dirty="0" smtClean="0">
                <a:latin typeface="Arial" panose="020B0604020202020204" pitchFamily="34" charset="0"/>
              </a:rPr>
              <a:t>Грачев Никита Дмитриевич</a:t>
            </a:r>
            <a:endParaRPr lang="ru-RU" sz="1800" b="1" dirty="0">
              <a:latin typeface="Arial" panose="020B0604020202020204" pitchFamily="34" charset="0"/>
            </a:endParaRPr>
          </a:p>
          <a:p>
            <a:pPr algn="ctr"/>
            <a:r>
              <a:rPr lang="ru-RU" sz="1800" b="1" dirty="0">
                <a:latin typeface="Arial" panose="020B0604020202020204" pitchFamily="34" charset="0"/>
              </a:rPr>
              <a:t>Руководит данным проектом, генерирует идеи для дальнейшего развития его и занимается поиском вариантов осуществления поставленных задач.</a:t>
            </a:r>
          </a:p>
          <a:p>
            <a:pPr algn="ctr"/>
            <a:endParaRPr lang="ru-RU" sz="1800" b="1" dirty="0">
              <a:latin typeface="Arial" panose="020B0604020202020204" pitchFamily="34" charset="0"/>
            </a:endParaRPr>
          </a:p>
        </p:txBody>
      </p:sp>
      <p:sp>
        <p:nvSpPr>
          <p:cNvPr id="24" name="Текст 23">
            <a:extLst>
              <a:ext uri="{FF2B5EF4-FFF2-40B4-BE49-F238E27FC236}">
                <a16:creationId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sz="2400" b="1" kern="0" spc="-66" dirty="0" err="1"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Генеральный</a:t>
            </a:r>
            <a:r>
              <a:rPr lang="en-US" sz="2400" b="1" kern="0" spc="-66" dirty="0"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</a:t>
            </a:r>
            <a:r>
              <a:rPr lang="en-US" sz="2400" b="1" kern="0" spc="-66" dirty="0" err="1"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директор</a:t>
            </a:r>
            <a:r>
              <a:rPr lang="en-US" sz="2400" b="1" kern="0" spc="-66" dirty="0"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(CEO)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dirty="0">
              <a:latin typeface="Arial" panose="020B0604020202020204" pitchFamily="34" charset="0"/>
            </a:endParaRPr>
          </a:p>
        </p:txBody>
      </p:sp>
      <p:sp>
        <p:nvSpPr>
          <p:cNvPr id="25" name="Текст 24">
            <a:extLst>
              <a:ext uri="{FF2B5EF4-FFF2-40B4-BE49-F238E27FC236}">
                <a16:creationId xmlns:a16="http://schemas.microsoft.com/office/drawing/2014/main" id="{90DF322C-267D-5D46-B58E-CB1ED9E48F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pPr algn="ctr"/>
            <a:r>
              <a:rPr lang="ru-RU" sz="1800" b="1" dirty="0" err="1" smtClean="0">
                <a:latin typeface="Arial" panose="020B0604020202020204" pitchFamily="34" charset="0"/>
              </a:rPr>
              <a:t>Зитеров</a:t>
            </a:r>
            <a:r>
              <a:rPr lang="ru-RU" sz="1800" b="1" dirty="0" smtClean="0">
                <a:latin typeface="Arial" panose="020B0604020202020204" pitchFamily="34" charset="0"/>
              </a:rPr>
              <a:t> Юрий Александрович</a:t>
            </a:r>
            <a:endParaRPr lang="en-US" sz="1800" b="1" dirty="0">
              <a:latin typeface="Arial" panose="020B0604020202020204" pitchFamily="34" charset="0"/>
            </a:endParaRPr>
          </a:p>
          <a:p>
            <a:pPr algn="ctr"/>
            <a:r>
              <a:rPr lang="ru-RU" sz="1800" b="1" dirty="0">
                <a:latin typeface="Arial" panose="020B0604020202020204" pitchFamily="34" charset="0"/>
              </a:rPr>
              <a:t>Отвечает за создание проекта в электронном виде. Ведет переговоры для дальнейшего сотрудничества с компаниями.</a:t>
            </a:r>
          </a:p>
        </p:txBody>
      </p:sp>
      <p:sp>
        <p:nvSpPr>
          <p:cNvPr id="27" name="Текст 26">
            <a:extLst>
              <a:ext uri="{FF2B5EF4-FFF2-40B4-BE49-F238E27FC236}">
                <a16:creationId xmlns:a16="http://schemas.microsoft.com/office/drawing/2014/main" id="{8662CAD4-AE6A-E14B-A88F-B1C3D23B24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sz="2400" kern="0" spc="-66" dirty="0" err="1"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Технический</a:t>
            </a:r>
            <a:r>
              <a:rPr lang="en-US" sz="2400" kern="0" spc="-66" dirty="0"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</a:t>
            </a:r>
            <a:r>
              <a:rPr lang="en-US" sz="2400" kern="0" spc="-66" dirty="0" err="1"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директор</a:t>
            </a:r>
            <a:r>
              <a:rPr lang="en-US" sz="2400" kern="0" spc="-66" dirty="0"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(CTO)</a:t>
            </a:r>
          </a:p>
          <a:p>
            <a:pPr algn="ctr"/>
            <a:endParaRPr lang="ru-RU" sz="1800" dirty="0">
              <a:latin typeface="Arial" panose="020B0604020202020204" pitchFamily="34" charset="0"/>
            </a:endParaRPr>
          </a:p>
        </p:txBody>
      </p:sp>
      <p:sp>
        <p:nvSpPr>
          <p:cNvPr id="28" name="Текст 27">
            <a:extLst>
              <a:ext uri="{FF2B5EF4-FFF2-40B4-BE49-F238E27FC236}">
                <a16:creationId xmlns:a16="http://schemas.microsoft.com/office/drawing/2014/main" id="{0CD018E0-22F1-7E4F-89FF-1DB07D3FE8E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pPr algn="ctr"/>
            <a:r>
              <a:rPr lang="ru-RU" sz="1800" b="1" i="0" dirty="0" smtClean="0">
                <a:effectLst/>
                <a:latin typeface="Arial" panose="020B0604020202020204" pitchFamily="34" charset="0"/>
              </a:rPr>
              <a:t>Тарасова </a:t>
            </a:r>
            <a:r>
              <a:rPr lang="ru-RU" sz="1800" b="1" i="0" dirty="0">
                <a:effectLst/>
                <a:latin typeface="Arial" panose="020B0604020202020204" pitchFamily="34" charset="0"/>
              </a:rPr>
              <a:t>Анна Сергеевна</a:t>
            </a:r>
          </a:p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9122662-D2A6-6D0E-0412-B468FFC336F3}"/>
              </a:ext>
            </a:extLst>
          </p:cNvPr>
          <p:cNvPicPr>
            <a:picLocks noGrp="1" noChangeAspect="1"/>
          </p:cNvPicPr>
          <p:nvPr>
            <p:ph type="pic" sz="quarter" idx="23"/>
          </p:nvPr>
        </p:nvPicPr>
        <p:blipFill>
          <a:blip r:embed="rId3"/>
          <a:srcRect l="37" r="37"/>
          <a:stretch>
            <a:fillRect/>
          </a:stretch>
        </p:blipFill>
        <p:spPr>
          <a:xfrm>
            <a:off x="11164253" y="3949700"/>
            <a:ext cx="2139950" cy="2141538"/>
          </a:xfrm>
        </p:spPr>
      </p:pic>
      <p:sp>
        <p:nvSpPr>
          <p:cNvPr id="31" name="Текст 30">
            <a:extLst>
              <a:ext uri="{FF2B5EF4-FFF2-40B4-BE49-F238E27FC236}">
                <a16:creationId xmlns:a16="http://schemas.microsoft.com/office/drawing/2014/main" id="{90746CCE-2CB5-D44E-8D10-AC38E1E4334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pPr algn="ctr"/>
            <a:r>
              <a:rPr lang="ru-RU" sz="1800" b="1" dirty="0" err="1" smtClean="0">
                <a:latin typeface="Arial" panose="020B0604020202020204" pitchFamily="34" charset="0"/>
              </a:rPr>
              <a:t>Мошкарина</a:t>
            </a:r>
            <a:r>
              <a:rPr lang="ru-RU" sz="1800" b="1" dirty="0" smtClean="0">
                <a:latin typeface="Arial" panose="020B0604020202020204" pitchFamily="34" charset="0"/>
              </a:rPr>
              <a:t> </a:t>
            </a:r>
            <a:r>
              <a:rPr lang="ru-RU" sz="1800" b="1" dirty="0">
                <a:latin typeface="Arial" panose="020B0604020202020204" pitchFamily="34" charset="0"/>
              </a:rPr>
              <a:t>Мария Владимировна</a:t>
            </a:r>
          </a:p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976F3FC-4252-162C-675E-16AE4929A945}"/>
              </a:ext>
            </a:extLst>
          </p:cNvPr>
          <p:cNvPicPr>
            <a:picLocks noGrp="1" noChangeAspect="1"/>
          </p:cNvPicPr>
          <p:nvPr>
            <p:ph type="pic" sz="quarter" idx="26"/>
          </p:nvPr>
        </p:nvPicPr>
        <p:blipFill>
          <a:blip r:embed="rId4"/>
          <a:srcRect l="37" r="37"/>
          <a:stretch>
            <a:fillRect/>
          </a:stretch>
        </p:blipFill>
        <p:spPr>
          <a:xfrm>
            <a:off x="16140557" y="3949700"/>
            <a:ext cx="2139950" cy="2141538"/>
          </a:xfrm>
        </p:spPr>
      </p:pic>
      <p:sp>
        <p:nvSpPr>
          <p:cNvPr id="33" name="Текст 32">
            <a:extLst>
              <a:ext uri="{FF2B5EF4-FFF2-40B4-BE49-F238E27FC236}">
                <a16:creationId xmlns:a16="http://schemas.microsoft.com/office/drawing/2014/main" id="{6533EAD2-9970-9245-A57A-DA4ED67C34A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r>
              <a:rPr lang="ru-RU" dirty="0"/>
              <a:t>Проектный наставник</a:t>
            </a:r>
          </a:p>
          <a:p>
            <a:endParaRPr lang="ru-RU" sz="1800" dirty="0">
              <a:latin typeface="Arial" panose="020B0604020202020204" pitchFamily="34" charset="0"/>
            </a:endParaRP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4BFB0E46-EF7C-A288-3A3B-CF2089F1C681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ru-RU" dirty="0"/>
              <a:t>Проектный наставник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/>
          <a:srcRect l="43458" t="34085" r="13915" b="33496"/>
          <a:stretch/>
        </p:blipFill>
        <p:spPr>
          <a:xfrm>
            <a:off x="6621029" y="4054795"/>
            <a:ext cx="2121715" cy="2151479"/>
          </a:xfrm>
          <a:prstGeom prst="rect">
            <a:avLst/>
          </a:prstGeom>
        </p:spPr>
      </p:pic>
      <p:pic>
        <p:nvPicPr>
          <p:cNvPr id="12" name="Рисунок 11"/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6"/>
          <a:srcRect l="24544" t="12472" b="35295"/>
          <a:stretch/>
        </p:blipFill>
        <p:spPr>
          <a:xfrm>
            <a:off x="1688131" y="3949699"/>
            <a:ext cx="2224421" cy="2146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6090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Планы развития, потребности и предложение для того, кому вы адресуете презентацию.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C1D705DB-48BD-5A41-8B3E-9DE81E2C92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40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Наши</a:t>
            </a:r>
            <a:r>
              <a:rPr lang="en-US" sz="40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40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планы</a:t>
            </a:r>
            <a:r>
              <a:rPr lang="en-US" sz="40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40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включают</a:t>
            </a:r>
            <a:r>
              <a:rPr lang="en-US" sz="40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в </a:t>
            </a:r>
            <a:r>
              <a:rPr lang="en-US" sz="40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себя</a:t>
            </a:r>
            <a:r>
              <a:rPr lang="en-US" sz="40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40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расширение</a:t>
            </a:r>
            <a:r>
              <a:rPr lang="en-US" sz="40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40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производственных</a:t>
            </a:r>
            <a:r>
              <a:rPr lang="en-US" sz="40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40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мощностей</a:t>
            </a:r>
            <a:r>
              <a:rPr lang="en-US" sz="40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</a:t>
            </a:r>
            <a:r>
              <a:rPr lang="en-US" sz="40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увеличение</a:t>
            </a:r>
            <a:r>
              <a:rPr lang="en-US" sz="40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40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ассортимента</a:t>
            </a:r>
            <a:r>
              <a:rPr lang="en-US" sz="40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40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продукции</a:t>
            </a:r>
            <a:r>
              <a:rPr lang="en-US" sz="40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и </a:t>
            </a:r>
            <a:r>
              <a:rPr lang="en-US" sz="40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проникновение</a:t>
            </a:r>
            <a:r>
              <a:rPr lang="en-US" sz="40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40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</a:t>
            </a:r>
            <a:r>
              <a:rPr lang="en-US" sz="40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40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новые</a:t>
            </a:r>
            <a:r>
              <a:rPr lang="en-US" sz="40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40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рынки</a:t>
            </a:r>
            <a:r>
              <a:rPr lang="en-US" sz="40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 </a:t>
            </a:r>
            <a:r>
              <a:rPr lang="en-US" sz="40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Мы</a:t>
            </a:r>
            <a:r>
              <a:rPr lang="en-US" sz="40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40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также</a:t>
            </a:r>
            <a:r>
              <a:rPr lang="en-US" sz="40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40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стремимся</a:t>
            </a:r>
            <a:r>
              <a:rPr lang="en-US" sz="40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40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сотрудничать</a:t>
            </a:r>
            <a:r>
              <a:rPr lang="en-US" sz="40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с </a:t>
            </a:r>
            <a:r>
              <a:rPr lang="en-US" sz="40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университетами</a:t>
            </a:r>
            <a:r>
              <a:rPr lang="en-US" sz="40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и </a:t>
            </a:r>
            <a:r>
              <a:rPr lang="en-US" sz="40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исследовательскими</a:t>
            </a:r>
            <a:r>
              <a:rPr lang="en-US" sz="40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40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центрами</a:t>
            </a:r>
            <a:r>
              <a:rPr lang="en-US" sz="40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</a:t>
            </a:r>
            <a:r>
              <a:rPr lang="en-US" sz="40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чтобы</a:t>
            </a:r>
            <a:r>
              <a:rPr lang="en-US" sz="40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40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продолжать</a:t>
            </a:r>
            <a:r>
              <a:rPr lang="en-US" sz="40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40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разрабатывать</a:t>
            </a:r>
            <a:r>
              <a:rPr lang="en-US" sz="40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40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новые</a:t>
            </a:r>
            <a:r>
              <a:rPr lang="en-US" sz="40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40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инновационные</a:t>
            </a:r>
            <a:r>
              <a:rPr lang="en-US" sz="40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40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методы</a:t>
            </a:r>
            <a:r>
              <a:rPr lang="en-US" sz="40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40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утилизации</a:t>
            </a:r>
            <a:r>
              <a:rPr lang="en-US" sz="40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40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текстильных</a:t>
            </a:r>
            <a:r>
              <a:rPr lang="en-US" sz="40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4000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отходов</a:t>
            </a:r>
            <a:r>
              <a:rPr lang="en-US" sz="40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ru-RU" sz="4000" dirty="0"/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2422DFB3-C58B-9F4C-9DF7-32CFEC4A11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lang="ru-RU" sz="1800" dirty="0"/>
              <a:t>Сайт </a:t>
            </a:r>
            <a:endParaRPr lang="en-US" sz="1800" dirty="0" smtClean="0"/>
          </a:p>
          <a:p>
            <a:pPr>
              <a:lnSpc>
                <a:spcPts val="4360"/>
              </a:lnSpc>
              <a:buNone/>
            </a:pPr>
            <a:endParaRPr lang="ru-RU" sz="1800" dirty="0"/>
          </a:p>
          <a:p>
            <a:pPr>
              <a:lnSpc>
                <a:spcPts val="4360"/>
              </a:lnSpc>
              <a:buNone/>
            </a:pPr>
            <a:r>
              <a:rPr lang="ru-RU" sz="1800" dirty="0" smtClean="0"/>
              <a:t>Телефон</a:t>
            </a:r>
            <a:endParaRPr lang="ru-RU" sz="1800" dirty="0"/>
          </a:p>
          <a:p>
            <a:pPr>
              <a:lnSpc>
                <a:spcPts val="4360"/>
              </a:lnSpc>
              <a:buNone/>
            </a:pPr>
            <a:r>
              <a:rPr lang="en-US" sz="1800" dirty="0"/>
              <a:t>email</a:t>
            </a:r>
            <a:endParaRPr lang="ru-RU" sz="1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668761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r>
              <a:rPr lang="en-US" sz="2800" dirty="0"/>
              <a:t>https://pt.2035.university/project/organizacia-tekstilnogo-brenda-ecofabric </a:t>
            </a:r>
            <a:endParaRPr lang="en-US" sz="2800" dirty="0" smtClean="0"/>
          </a:p>
          <a:p>
            <a:pPr>
              <a:lnSpc>
                <a:spcPts val="4360"/>
              </a:lnSpc>
              <a:buClrTx/>
            </a:pPr>
            <a:r>
              <a:rPr lang="en-US" sz="2800" dirty="0" smtClean="0"/>
              <a:t>+</a:t>
            </a:r>
            <a:r>
              <a:rPr lang="en-US" sz="2800" dirty="0"/>
              <a:t>7 </a:t>
            </a:r>
            <a:r>
              <a:rPr lang="en-US" sz="2800" dirty="0" smtClean="0"/>
              <a:t>(</a:t>
            </a:r>
            <a:r>
              <a:rPr lang="ru-RU" sz="2800" dirty="0" smtClean="0"/>
              <a:t>920) 347-29-15</a:t>
            </a:r>
            <a:endParaRPr lang="ru-RU" sz="2800" dirty="0"/>
          </a:p>
          <a:p>
            <a:pPr>
              <a:lnSpc>
                <a:spcPts val="4360"/>
              </a:lnSpc>
              <a:buClrTx/>
            </a:pPr>
            <a:r>
              <a:rPr lang="en-US" sz="2800" dirty="0" smtClean="0"/>
              <a:t>nikita.ya1ivse@mail.ru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FF6784E-6852-4EC6-93B9-B2F40371A23B}">
  <ds:schemaRefs>
    <ds:schemaRef ds:uri="http://purl.org/dc/elements/1.1/"/>
    <ds:schemaRef ds:uri="http://purl.org/dc/dcmitype/"/>
    <ds:schemaRef ds:uri="dae585fd-f7dc-4d5a-b1b8-e5742ef77c8f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http://schemas.microsoft.com/office/2006/documentManagement/types"/>
    <ds:schemaRef ds:uri="f3f21cfc-4d3e-42b1-8a95-d7209818f9d6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3734</TotalTime>
  <Words>475</Words>
  <Application>Microsoft Office PowerPoint</Application>
  <PresentationFormat>Произвольный</PresentationFormat>
  <Paragraphs>55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Calibri</vt:lpstr>
      <vt:lpstr>Inter</vt:lpstr>
      <vt:lpstr>Times New Roman</vt:lpstr>
      <vt:lpstr>ОБЛОЖКИ</vt:lpstr>
      <vt:lpstr>РАЗДЕЛИТЕЛИ</vt:lpstr>
      <vt:lpstr> </vt:lpstr>
      <vt:lpstr>Актуальность проекта</vt:lpstr>
      <vt:lpstr>Проблема</vt:lpstr>
      <vt:lpstr>Решение</vt:lpstr>
      <vt:lpstr>Рынок</vt:lpstr>
      <vt:lpstr>Бизнес-модель</vt:lpstr>
      <vt:lpstr>Текущие результаты</vt:lpstr>
      <vt:lpstr>Команда</vt:lpstr>
      <vt:lpstr>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Юрий</cp:lastModifiedBy>
  <cp:revision>223</cp:revision>
  <dcterms:created xsi:type="dcterms:W3CDTF">2021-03-01T12:07:13Z</dcterms:created>
  <dcterms:modified xsi:type="dcterms:W3CDTF">2023-12-06T03:46:34Z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