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9" r:id="rId8"/>
    <p:sldId id="310" r:id="rId9"/>
    <p:sldId id="303" r:id="rId10"/>
    <p:sldId id="263" r:id="rId11"/>
    <p:sldId id="299" r:id="rId12"/>
    <p:sldId id="304" r:id="rId13"/>
    <p:sldId id="301" r:id="rId14"/>
    <p:sldId id="300" r:id="rId15"/>
    <p:sldId id="305" r:id="rId16"/>
    <p:sldId id="308" r:id="rId17"/>
    <p:sldId id="290" r:id="rId18"/>
    <p:sldId id="291" r:id="rId19"/>
    <p:sldId id="302" r:id="rId20"/>
    <p:sldId id="306" r:id="rId21"/>
    <p:sldId id="264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>
        <p:scale>
          <a:sx n="142" d="100"/>
          <a:sy n="142" d="100"/>
        </p:scale>
        <p:origin x="-300" y="150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slide" Target="slides/slide15.xml" /><Relationship Id="rId26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21" Type="http://schemas.openxmlformats.org/officeDocument/2006/relationships/slide" Target="slides/slide18.xml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5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3.xml" /><Relationship Id="rId20" Type="http://schemas.openxmlformats.org/officeDocument/2006/relationships/slide" Target="slides/slide17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24" Type="http://schemas.openxmlformats.org/officeDocument/2006/relationships/viewProps" Target="viewProps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23" Type="http://schemas.openxmlformats.org/officeDocument/2006/relationships/presProps" Target="presProps.xml" /><Relationship Id="rId10" Type="http://schemas.openxmlformats.org/officeDocument/2006/relationships/slide" Target="slides/slide7.xml" /><Relationship Id="rId19" Type="http://schemas.openxmlformats.org/officeDocument/2006/relationships/slide" Target="slides/slide16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slide" Target="slides/slide1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000" dirty="0"/>
            <a:t>Обучить </a:t>
          </a:r>
          <a:r>
            <a:rPr lang="ru-RU" sz="2000" dirty="0" err="1"/>
            <a:t>фотошопу</a:t>
          </a:r>
          <a:r>
            <a:rPr lang="ru-RU" sz="2000" dirty="0"/>
            <a:t> или </a:t>
          </a:r>
          <a:r>
            <a:rPr lang="ru-RU" sz="2000" dirty="0" err="1"/>
            <a:t>видеоредактированию</a:t>
          </a:r>
          <a:r>
            <a:rPr lang="ru-RU" sz="2000" dirty="0"/>
            <a:t> в профессиональной степени не просто. 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Человек со свободны временем </a:t>
          </a:r>
        </a:p>
      </dgm:t>
    </dgm:pt>
    <dgm:pt modelId="{A5EB25F1-A635-4574-A1F9-1978F99567B7}" type="parTrans" cxnId="{719BFDEB-F7BC-C44F-9711-FB6B8BFFB83F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719BFDEB-F7BC-C44F-9711-FB6B8BFFB83F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CF9A1A39-E884-6646-9210-3953BE96E94F}" type="presOf" srcId="{684F60A0-79DD-4DC4-8B93-F71DCB5F72ED}" destId="{F974BE2A-CEEC-4ADA-B641-ABA1F5F10AA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099A96B2-FF53-3049-9384-7693F2E67C13}" type="presOf" srcId="{40823609-9E1F-477F-970E-0797297793BB}" destId="{25CE82D9-9946-4501-ADAF-4D9AD60E2680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719BFDEB-F7BC-C44F-9711-FB6B8BFFB83F}" srcId="{EDC6676D-03CD-492E-B9FA-5BC403847C2A}" destId="{40823609-9E1F-477F-970E-0797297793BB}" srcOrd="0" destOrd="0" parTransId="{A5EB25F1-A635-4574-A1F9-1978F99567B7}" sibTransId="{00E087C0-C248-4C14-BDAD-153C3C6A6AE0}"/>
    <dgm:cxn modelId="{8FDC7600-F5FB-E945-913D-E29CF8C2C2AF}" type="presParOf" srcId="{698EA119-0AA3-4DA2-993B-2B610C8DC3B2}" destId="{385953E8-A4B7-4A5B-ABF1-AE499D5EDF7C}" srcOrd="0" destOrd="0" presId="urn:microsoft.com/office/officeart/2005/8/layout/vList5"/>
    <dgm:cxn modelId="{3D8397F3-E571-214C-8652-78057DAB851F}" type="presParOf" srcId="{385953E8-A4B7-4A5B-ABF1-AE499D5EDF7C}" destId="{25CE82D9-9946-4501-ADAF-4D9AD60E2680}" srcOrd="0" destOrd="0" presId="urn:microsoft.com/office/officeart/2005/8/layout/vList5"/>
    <dgm:cxn modelId="{200243A6-A4DF-6243-B0E1-5AC8E10C43F2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phldr="0" custT="1"/>
      <dgm:spPr>
        <a:solidFill>
          <a:srgbClr val="A4D4E2"/>
        </a:solidFill>
      </dgm:spPr>
      <dgm:t>
        <a:bodyPr/>
        <a:lstStyle/>
        <a:p>
          <a:r>
            <a:rPr lang="ru-RU" sz="2000" dirty="0"/>
            <a:t>Курс – «</a:t>
          </a:r>
          <a:r>
            <a:rPr lang="ru-RU" sz="2000" dirty="0" err="1"/>
            <a:t>Adobe</a:t>
          </a:r>
          <a:r>
            <a:rPr lang="ru-RU" sz="2000" dirty="0"/>
            <a:t> </a:t>
          </a:r>
          <a:r>
            <a:rPr lang="ru-RU" sz="2000" dirty="0" err="1"/>
            <a:t>Photoshop</a:t>
          </a:r>
          <a:r>
            <a:rPr lang="ru-RU" sz="2000" dirty="0"/>
            <a:t> 2022 – С нуля до результата!»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phldr="0" custT="1"/>
      <dgm:spPr>
        <a:solidFill>
          <a:srgbClr val="A4D4E2"/>
        </a:solidFill>
      </dgm:spPr>
      <dgm:t>
        <a:bodyPr/>
        <a:lstStyle/>
        <a:p>
          <a:r>
            <a:rPr lang="ru-RU" sz="2000" dirty="0"/>
            <a:t>Курс – «Графический дизайнер»</a:t>
          </a: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phldr="0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/>
            <a:t>Stepic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 phldr="0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/>
            <a:t>Skillbox</a:t>
          </a:r>
          <a:endParaRPr lang="ru-RU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phldr="0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Объединение двух курсов, по </a:t>
          </a:r>
          <a:r>
            <a:rPr lang="ru-RU" dirty="0" err="1"/>
            <a:t>фотошопу</a:t>
          </a:r>
          <a:r>
            <a:rPr lang="ru-RU" dirty="0"/>
            <a:t> и </a:t>
          </a:r>
          <a:r>
            <a:rPr lang="ru-RU" dirty="0" err="1"/>
            <a:t>видеоредактированию</a:t>
          </a:r>
          <a:r>
            <a:rPr lang="ru-RU" dirty="0"/>
            <a:t>(монтажу) в одном месте.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C14A0F2F-30DC-0E44-ACE7-F1DBB720C3D7}">
      <dgm:prSet phldrT="[Текст]" phldr="0" custT="1"/>
      <dgm:spPr>
        <a:solidFill>
          <a:srgbClr val="A4D4E2"/>
        </a:solidFill>
      </dgm:spPr>
      <dgm:t>
        <a:bodyPr/>
        <a:lstStyle/>
        <a:p>
          <a:r>
            <a:rPr lang="ru-RU" sz="2000" dirty="0"/>
            <a:t>Курс – «Видеомонтаж в </a:t>
          </a:r>
          <a:r>
            <a:rPr lang="ru-RU" sz="2000" dirty="0" err="1"/>
            <a:t>Adobe</a:t>
          </a:r>
          <a:r>
            <a:rPr lang="ru-RU" sz="2000" dirty="0"/>
            <a:t> </a:t>
          </a:r>
          <a:r>
            <a:rPr lang="ru-RU" sz="2000" dirty="0" err="1"/>
            <a:t>Premier</a:t>
          </a:r>
          <a:r>
            <a:rPr lang="ru-RU" sz="2000" dirty="0"/>
            <a:t> 2022 – С нуля до результата!»</a:t>
          </a:r>
        </a:p>
      </dgm:t>
    </dgm:pt>
    <dgm:pt modelId="{735A370C-EFE5-1F4F-B845-E67030F93773}" type="parTrans" cxnId="{3582589F-8500-5948-9FBE-951B53274B96}">
      <dgm:prSet/>
      <dgm:spPr/>
      <dgm:t>
        <a:bodyPr/>
        <a:lstStyle/>
        <a:p>
          <a:endParaRPr lang="ru-RU"/>
        </a:p>
      </dgm:t>
    </dgm:pt>
    <dgm:pt modelId="{ED4DD77E-E5F7-CB44-9F9A-F1C1E1CE023E}" type="sibTrans" cxnId="{3582589F-8500-5948-9FBE-951B53274B96}">
      <dgm:prSet/>
      <dgm:spPr/>
      <dgm:t>
        <a:bodyPr/>
        <a:lstStyle/>
        <a:p>
          <a:endParaRPr lang="ru-RU"/>
        </a:p>
      </dgm:t>
    </dgm:pt>
    <dgm:pt modelId="{F478E375-A75D-7D4C-AD5C-FECF50E7B261}">
      <dgm:prSet phldrT="[Текст]" phldr="0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Месяц пользования приложением стоит 1 250 рублей.</a:t>
          </a:r>
        </a:p>
      </dgm:t>
    </dgm:pt>
    <dgm:pt modelId="{231F9A39-7EFA-1D46-A41D-47518B4FB10A}" type="parTrans" cxnId="{5627C061-6662-924C-BBD3-67018D270B47}">
      <dgm:prSet/>
      <dgm:spPr/>
    </dgm:pt>
    <dgm:pt modelId="{CC36A22C-23BD-D44A-A79A-A90AA9EAFB75}" type="sibTrans" cxnId="{5627C061-6662-924C-BBD3-67018D270B47}">
      <dgm:prSet/>
      <dgm:spPr/>
    </dgm:pt>
    <dgm:pt modelId="{74D2345C-89B2-1642-9EAF-2EF64906B885}">
      <dgm:prSet phldrT="[Текст]" phldr="0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E799B183-EAA4-D446-87A2-A71174D638A4}" type="parTrans" cxnId="{EF13BF13-B504-E64D-AFE8-FC599D77F0A3}">
      <dgm:prSet/>
      <dgm:spPr/>
    </dgm:pt>
    <dgm:pt modelId="{007E0281-8578-E149-8079-91DE7600E597}" type="sibTrans" cxnId="{EF13BF13-B504-E64D-AFE8-FC599D77F0A3}">
      <dgm:prSet/>
      <dgm:spPr/>
    </dgm:pt>
    <dgm:pt modelId="{2253AB6A-563E-274F-A557-E89E32C880F7}">
      <dgm:prSet phldrT="[Текст]" phldr="0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Система уровней.</a:t>
          </a:r>
        </a:p>
      </dgm:t>
    </dgm:pt>
    <dgm:pt modelId="{9D04B117-D6FB-E54B-9C20-9D36BED53232}" type="parTrans" cxnId="{B3CBEC81-589E-F743-9222-9A0776FBF679}">
      <dgm:prSet/>
      <dgm:spPr/>
    </dgm:pt>
    <dgm:pt modelId="{A6F2AA3F-862D-6F49-98D9-FE7F04037FC3}" type="sibTrans" cxnId="{B3CBEC81-589E-F743-9222-9A0776FBF679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EF13BF13-B504-E64D-AFE8-FC599D77F0A3}" srcId="{C1DCF8D2-41C8-416E-B988-A9BFE3AC37E6}" destId="{74D2345C-89B2-1642-9EAF-2EF64906B885}" srcOrd="3" destOrd="0" parTransId="{E799B183-EAA4-D446-87A2-A71174D638A4}" sibTransId="{007E0281-8578-E149-8079-91DE7600E597}"/>
    <dgm:cxn modelId="{B76E331D-B752-8745-95DA-A6CD8E0D7F9B}" type="presOf" srcId="{C14A0F2F-30DC-0E44-ACE7-F1DBB720C3D7}" destId="{B206DAC4-D1DF-4053-8506-5DE426BC8BEF}" srcOrd="0" destOrd="2" presId="urn:microsoft.com/office/officeart/2005/8/layout/hList1"/>
    <dgm:cxn modelId="{A9BCB421-9AEB-2D40-B1FD-9ED91BF601C6}" type="presOf" srcId="{74D2345C-89B2-1642-9EAF-2EF64906B885}" destId="{0C85A15E-56D2-44B3-8E52-7FFFB1AE2983}" srcOrd="0" destOrd="3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5627C061-6662-924C-BBD3-67018D270B47}" srcId="{C1DCF8D2-41C8-416E-B988-A9BFE3AC37E6}" destId="{F478E375-A75D-7D4C-AD5C-FECF50E7B261}" srcOrd="1" destOrd="0" parTransId="{231F9A39-7EFA-1D46-A41D-47518B4FB10A}" sibTransId="{CC36A22C-23BD-D44A-A79A-A90AA9EAFB7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B3CBEC81-589E-F743-9222-9A0776FBF679}" srcId="{C1DCF8D2-41C8-416E-B988-A9BFE3AC37E6}" destId="{2253AB6A-563E-274F-A557-E89E32C880F7}" srcOrd="2" destOrd="0" parTransId="{9D04B117-D6FB-E54B-9C20-9D36BED53232}" sibTransId="{A6F2AA3F-862D-6F49-98D9-FE7F04037FC3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7BAE5A95-FF2D-D347-818E-D2C824B1E214}" type="presOf" srcId="{F478E375-A75D-7D4C-AD5C-FECF50E7B261}" destId="{0C85A15E-56D2-44B3-8E52-7FFFB1AE2983}" srcOrd="0" destOrd="1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3582589F-8500-5948-9FBE-951B53274B96}" srcId="{861A968E-9660-4770-82EB-9C2FFC889440}" destId="{C14A0F2F-30DC-0E44-ACE7-F1DBB720C3D7}" srcOrd="2" destOrd="0" parTransId="{735A370C-EFE5-1F4F-B845-E67030F93773}" sibTransId="{ED4DD77E-E5F7-CB44-9F9A-F1C1E1CE023E}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CC69B7-8416-7743-8DF8-AB8EEC5B2BE7}" type="presOf" srcId="{2253AB6A-563E-274F-A557-E89E32C880F7}" destId="{0C85A15E-56D2-44B3-8E52-7FFFB1AE2983}" srcOrd="0" destOrd="2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Обучить </a:t>
          </a:r>
          <a:r>
            <a:rPr lang="ru-RU" sz="2000" kern="1200" dirty="0" err="1"/>
            <a:t>фотошопу</a:t>
          </a:r>
          <a:r>
            <a:rPr lang="ru-RU" sz="2000" kern="1200" dirty="0"/>
            <a:t> или </a:t>
          </a:r>
          <a:r>
            <a:rPr lang="ru-RU" sz="2000" kern="1200" dirty="0" err="1"/>
            <a:t>видеоредактированию</a:t>
          </a:r>
          <a:r>
            <a:rPr lang="ru-RU" sz="2000" kern="1200" dirty="0"/>
            <a:t> в профессиональной степени не просто. </a:t>
          </a:r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Человек со свободны временем </a:t>
          </a:r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679839"/>
          <a:ext cx="3059169" cy="4032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Конкуренты Продукты/Услуги</a:t>
          </a:r>
        </a:p>
      </dsp:txBody>
      <dsp:txXfrm>
        <a:off x="3137" y="679839"/>
        <a:ext cx="3059169" cy="403200"/>
      </dsp:txXfrm>
    </dsp:sp>
    <dsp:sp modelId="{B206DAC4-D1DF-4053-8506-5DE426BC8BEF}">
      <dsp:nvSpPr>
        <dsp:cNvPr id="0" name=""/>
        <dsp:cNvSpPr/>
      </dsp:nvSpPr>
      <dsp:spPr>
        <a:xfrm>
          <a:off x="0" y="1036547"/>
          <a:ext cx="3059169" cy="2997539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Курс – «</a:t>
          </a:r>
          <a:r>
            <a:rPr lang="ru-RU" sz="2000" kern="1200" dirty="0" err="1"/>
            <a:t>Adobe</a:t>
          </a:r>
          <a:r>
            <a:rPr lang="ru-RU" sz="2000" kern="1200" dirty="0"/>
            <a:t> </a:t>
          </a:r>
          <a:r>
            <a:rPr lang="ru-RU" sz="2000" kern="1200" dirty="0" err="1"/>
            <a:t>Photoshop</a:t>
          </a:r>
          <a:r>
            <a:rPr lang="ru-RU" sz="2000" kern="1200" dirty="0"/>
            <a:t> 2022 – С нуля до результата!»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Курс – «Графический дизайнер»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Курс – «Видеомонтаж в </a:t>
          </a:r>
          <a:r>
            <a:rPr lang="ru-RU" sz="2000" kern="1200" dirty="0" err="1"/>
            <a:t>Adobe</a:t>
          </a:r>
          <a:r>
            <a:rPr lang="ru-RU" sz="2000" kern="1200" dirty="0"/>
            <a:t> </a:t>
          </a:r>
          <a:r>
            <a:rPr lang="ru-RU" sz="2000" kern="1200" dirty="0" err="1"/>
            <a:t>Premier</a:t>
          </a:r>
          <a:r>
            <a:rPr lang="ru-RU" sz="2000" kern="1200" dirty="0"/>
            <a:t> 2022 – С нуля до результата!»</a:t>
          </a:r>
        </a:p>
      </dsp:txBody>
      <dsp:txXfrm>
        <a:off x="0" y="1036547"/>
        <a:ext cx="3059169" cy="2997539"/>
      </dsp:txXfrm>
    </dsp:sp>
    <dsp:sp modelId="{34E68AF3-FEED-4A3D-869A-6E2B7BBFBA4D}">
      <dsp:nvSpPr>
        <dsp:cNvPr id="0" name=""/>
        <dsp:cNvSpPr/>
      </dsp:nvSpPr>
      <dsp:spPr>
        <a:xfrm>
          <a:off x="3490590" y="679839"/>
          <a:ext cx="3059169" cy="4032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Фирмы конкуренты</a:t>
          </a:r>
        </a:p>
      </dsp:txBody>
      <dsp:txXfrm>
        <a:off x="3490590" y="679839"/>
        <a:ext cx="3059169" cy="403200"/>
      </dsp:txXfrm>
    </dsp:sp>
    <dsp:sp modelId="{400F4E5D-F016-41EA-97FB-BF5BA36522C2}">
      <dsp:nvSpPr>
        <dsp:cNvPr id="0" name=""/>
        <dsp:cNvSpPr/>
      </dsp:nvSpPr>
      <dsp:spPr>
        <a:xfrm>
          <a:off x="3490590" y="1083039"/>
          <a:ext cx="3059169" cy="299753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Stepic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Skillbox</a:t>
          </a:r>
          <a:endParaRPr lang="ru-RU" sz="1400" kern="1200" dirty="0"/>
        </a:p>
      </dsp:txBody>
      <dsp:txXfrm>
        <a:off x="3490590" y="1083039"/>
        <a:ext cx="3059169" cy="2997539"/>
      </dsp:txXfrm>
    </dsp:sp>
    <dsp:sp modelId="{869E6585-1C72-4E82-914E-39E2C4E28665}">
      <dsp:nvSpPr>
        <dsp:cNvPr id="0" name=""/>
        <dsp:cNvSpPr/>
      </dsp:nvSpPr>
      <dsp:spPr>
        <a:xfrm>
          <a:off x="6981180" y="676501"/>
          <a:ext cx="3059169" cy="4032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Наши преимущества</a:t>
          </a:r>
        </a:p>
      </dsp:txBody>
      <dsp:txXfrm>
        <a:off x="6981180" y="676501"/>
        <a:ext cx="3059169" cy="403200"/>
      </dsp:txXfrm>
    </dsp:sp>
    <dsp:sp modelId="{0C85A15E-56D2-44B3-8E52-7FFFB1AE2983}">
      <dsp:nvSpPr>
        <dsp:cNvPr id="0" name=""/>
        <dsp:cNvSpPr/>
      </dsp:nvSpPr>
      <dsp:spPr>
        <a:xfrm>
          <a:off x="6978043" y="1083039"/>
          <a:ext cx="3059169" cy="299753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Объединение двух курсов, по </a:t>
          </a:r>
          <a:r>
            <a:rPr lang="ru-RU" sz="1400" kern="1200" dirty="0" err="1"/>
            <a:t>фотошопу</a:t>
          </a:r>
          <a:r>
            <a:rPr lang="ru-RU" sz="1400" kern="1200" dirty="0"/>
            <a:t> и </a:t>
          </a:r>
          <a:r>
            <a:rPr lang="ru-RU" sz="1400" kern="1200" dirty="0" err="1"/>
            <a:t>видеоредактированию</a:t>
          </a:r>
          <a:r>
            <a:rPr lang="ru-RU" sz="1400" kern="1200" dirty="0"/>
            <a:t>(монтажу) в одном месте.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Месяц пользования приложением стоит 1 250 рублей.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Система уровней.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/>
        </a:p>
      </dsp:txBody>
      <dsp:txXfrm>
        <a:off x="6978043" y="1083039"/>
        <a:ext cx="3059169" cy="29975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 /><Relationship Id="rId13" Type="http://schemas.openxmlformats.org/officeDocument/2006/relationships/theme" Target="../theme/theme2.xml" /><Relationship Id="rId3" Type="http://schemas.openxmlformats.org/officeDocument/2006/relationships/slideLayout" Target="../slideLayouts/slideLayout15.xml" /><Relationship Id="rId7" Type="http://schemas.openxmlformats.org/officeDocument/2006/relationships/slideLayout" Target="../slideLayouts/slideLayout19.xml" /><Relationship Id="rId12" Type="http://schemas.openxmlformats.org/officeDocument/2006/relationships/slideLayout" Target="../slideLayouts/slideLayout24.xml" /><Relationship Id="rId2" Type="http://schemas.openxmlformats.org/officeDocument/2006/relationships/slideLayout" Target="../slideLayouts/slideLayout14.xml" /><Relationship Id="rId1" Type="http://schemas.openxmlformats.org/officeDocument/2006/relationships/slideLayout" Target="../slideLayouts/slideLayout13.xml" /><Relationship Id="rId6" Type="http://schemas.openxmlformats.org/officeDocument/2006/relationships/slideLayout" Target="../slideLayouts/slideLayout18.xml" /><Relationship Id="rId11" Type="http://schemas.openxmlformats.org/officeDocument/2006/relationships/slideLayout" Target="../slideLayouts/slideLayout23.xml" /><Relationship Id="rId5" Type="http://schemas.openxmlformats.org/officeDocument/2006/relationships/slideLayout" Target="../slideLayouts/slideLayout17.xml" /><Relationship Id="rId10" Type="http://schemas.openxmlformats.org/officeDocument/2006/relationships/slideLayout" Target="../slideLayouts/slideLayout22.xml" /><Relationship Id="rId4" Type="http://schemas.openxmlformats.org/officeDocument/2006/relationships/slideLayout" Target="../slideLayouts/slideLayout16.xml" /><Relationship Id="rId9" Type="http://schemas.openxmlformats.org/officeDocument/2006/relationships/slideLayout" Target="../slideLayouts/slideLayout21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 /><Relationship Id="rId13" Type="http://schemas.openxmlformats.org/officeDocument/2006/relationships/theme" Target="../theme/theme3.xml" /><Relationship Id="rId3" Type="http://schemas.openxmlformats.org/officeDocument/2006/relationships/slideLayout" Target="../slideLayouts/slideLayout27.xml" /><Relationship Id="rId7" Type="http://schemas.openxmlformats.org/officeDocument/2006/relationships/slideLayout" Target="../slideLayouts/slideLayout31.xml" /><Relationship Id="rId12" Type="http://schemas.openxmlformats.org/officeDocument/2006/relationships/slideLayout" Target="../slideLayouts/slideLayout36.xml" /><Relationship Id="rId2" Type="http://schemas.openxmlformats.org/officeDocument/2006/relationships/slideLayout" Target="../slideLayouts/slideLayout26.xml" /><Relationship Id="rId1" Type="http://schemas.openxmlformats.org/officeDocument/2006/relationships/slideLayout" Target="../slideLayouts/slideLayout25.xml" /><Relationship Id="rId6" Type="http://schemas.openxmlformats.org/officeDocument/2006/relationships/slideLayout" Target="../slideLayouts/slideLayout30.xml" /><Relationship Id="rId11" Type="http://schemas.openxmlformats.org/officeDocument/2006/relationships/slideLayout" Target="../slideLayouts/slideLayout35.xml" /><Relationship Id="rId5" Type="http://schemas.openxmlformats.org/officeDocument/2006/relationships/slideLayout" Target="../slideLayouts/slideLayout29.xml" /><Relationship Id="rId10" Type="http://schemas.openxmlformats.org/officeDocument/2006/relationships/slideLayout" Target="../slideLayouts/slideLayout34.xml" /><Relationship Id="rId4" Type="http://schemas.openxmlformats.org/officeDocument/2006/relationships/slideLayout" Target="../slideLayouts/slideLayout28.xml" /><Relationship Id="rId9" Type="http://schemas.openxmlformats.org/officeDocument/2006/relationships/slideLayout" Target="../slideLayouts/slideLayout3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3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Relationship Id="rId4" Type="http://schemas.openxmlformats.org/officeDocument/2006/relationships/image" Target="../media/image4.jpe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Relationship Id="rId4" Type="http://schemas.openxmlformats.org/officeDocument/2006/relationships/image" Target="../media/image8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 /><Relationship Id="rId7" Type="http://schemas.microsoft.com/office/2007/relationships/diagramDrawing" Target="../diagrams/drawing2.xml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Relationship Id="rId6" Type="http://schemas.openxmlformats.org/officeDocument/2006/relationships/diagramColors" Target="../diagrams/colors2.xml" /><Relationship Id="rId5" Type="http://schemas.openxmlformats.org/officeDocument/2006/relationships/diagramQuickStyle" Target="../diagrams/quickStyle2.xml" /><Relationship Id="rId4" Type="http://schemas.openxmlformats.org/officeDocument/2006/relationships/diagramLayout" Target="../diagrams/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1.xml" /><Relationship Id="rId4" Type="http://schemas.openxmlformats.org/officeDocument/2006/relationships/image" Target="../media/image4.jpeg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P&amp;V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891111" y="35326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/>
              <a:t>Поскребышев Вячеслав Олегович - лидер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/>
              <a:t>Усердие, Дружелюбие, знание языков программирования.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id="{34DA60C0-CE40-49B3-9139-3F2D931B0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0494" y="1661982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Emoticon с сотовым телефоном Иллюстрация вектора - иллюстрации  насчитывающей передвижно, человек: 26774468">
            <a:extLst>
              <a:ext uri="{FF2B5EF4-FFF2-40B4-BE49-F238E27FC236}">
                <a16:creationId xmlns:a16="http://schemas.microsoft.com/office/drawing/2014/main" id="{787B603E-652F-4B4A-86EC-F1FB62950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37003" y="1523437"/>
            <a:ext cx="1788485" cy="148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5783236" y="3532623"/>
            <a:ext cx="2883092" cy="57425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 err="1"/>
              <a:t>Жураханов</a:t>
            </a:r>
            <a:r>
              <a:rPr lang="ru-RU" sz="1400" dirty="0"/>
              <a:t> </a:t>
            </a:r>
            <a:r>
              <a:rPr lang="ru-RU" sz="1400" dirty="0" err="1"/>
              <a:t>Хожиакбар</a:t>
            </a:r>
            <a:r>
              <a:rPr lang="ru-RU" sz="1400" dirty="0"/>
              <a:t> – главный помощник,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/>
              <a:t>Знания основ дизайна.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Создать приложение по обучению </a:t>
            </a:r>
            <a:r>
              <a:rPr lang="ru-RU" sz="1400" dirty="0" err="1"/>
              <a:t>фотошопу</a:t>
            </a:r>
            <a:r>
              <a:rPr lang="ru-RU" sz="1400" dirty="0"/>
              <a:t> и </a:t>
            </a:r>
            <a:r>
              <a:rPr lang="ru-RU" sz="1400" dirty="0" err="1"/>
              <a:t>видеоредактированию</a:t>
            </a:r>
            <a:r>
              <a:rPr lang="ru-RU" sz="1400" dirty="0"/>
              <a:t>.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9457995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/>
              <a:t>Проект подразумевает собой, обучение таким инструментам, как </a:t>
            </a:r>
            <a:r>
              <a:rPr lang="ru-RU" sz="1400" kern="0" dirty="0" err="1"/>
              <a:t>Photoshop</a:t>
            </a:r>
            <a:r>
              <a:rPr lang="ru-RU" sz="1400" kern="0" dirty="0"/>
              <a:t> и </a:t>
            </a:r>
            <a:r>
              <a:rPr lang="ru-RU" sz="1400" kern="0" dirty="0" err="1"/>
              <a:t>видеоредактирование</a:t>
            </a:r>
            <a:r>
              <a:rPr lang="ru-RU" sz="1400" kern="0" dirty="0"/>
              <a:t> в приложении. С системой уровне, на которых человек будет обучаться. Обучение включает в себя осваивание таких приложений, как </a:t>
            </a:r>
            <a:r>
              <a:rPr lang="ru-RU" sz="1400" kern="0" dirty="0" err="1"/>
              <a:t>Adobe</a:t>
            </a:r>
            <a:r>
              <a:rPr lang="ru-RU" sz="1400" kern="0" dirty="0"/>
              <a:t> </a:t>
            </a:r>
            <a:r>
              <a:rPr lang="ru-RU" sz="1400" kern="0" dirty="0" err="1"/>
              <a:t>Photoshop</a:t>
            </a:r>
            <a:r>
              <a:rPr lang="ru-RU" sz="1400" kern="0" dirty="0"/>
              <a:t> CC 2019, </a:t>
            </a:r>
            <a:r>
              <a:rPr lang="ru-RU" sz="1400" kern="0" dirty="0" err="1"/>
              <a:t>Adobe</a:t>
            </a:r>
            <a:r>
              <a:rPr lang="ru-RU" sz="1400" kern="0" dirty="0"/>
              <a:t> </a:t>
            </a:r>
            <a:r>
              <a:rPr lang="ru-RU" sz="1400" kern="0" dirty="0" err="1"/>
              <a:t>After</a:t>
            </a:r>
            <a:r>
              <a:rPr lang="ru-RU" sz="1400" kern="0" dirty="0"/>
              <a:t> </a:t>
            </a:r>
            <a:r>
              <a:rPr lang="ru-RU" sz="1400" kern="0" dirty="0" err="1"/>
              <a:t>Effects</a:t>
            </a:r>
            <a:r>
              <a:rPr lang="ru-RU" sz="1400" kern="0" dirty="0"/>
              <a:t> CS6.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/>
              <a:t>Мы уже успели составить прототип самого приложения, провести опрос среди людей, хотели бы они увидеть это приложение с системой уровней.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692726" y="1371155"/>
            <a:ext cx="8896627" cy="1063287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3200" kern="0" dirty="0"/>
              <a:t>Прототип: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3200" kern="0" dirty="0"/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3200" kern="0" dirty="0"/>
          </a:p>
        </p:txBody>
      </p:sp>
      <p:pic>
        <p:nvPicPr>
          <p:cNvPr id="3" name="Рисунок 5">
            <a:extLst>
              <a:ext uri="{FF2B5EF4-FFF2-40B4-BE49-F238E27FC236}">
                <a16:creationId xmlns:a16="http://schemas.microsoft.com/office/drawing/2014/main" id="{F85012EF-5EFC-01ED-D80E-93A2FACB2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701" y="1251781"/>
            <a:ext cx="6720417" cy="410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70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692726" y="1371155"/>
            <a:ext cx="8896627" cy="1063287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3200" kern="0" dirty="0"/>
              <a:t>Прототип: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3200" kern="0" dirty="0"/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3200" kern="0" dirty="0"/>
          </a:p>
        </p:txBody>
      </p:sp>
      <p:pic>
        <p:nvPicPr>
          <p:cNvPr id="2" name="Рисунок 5">
            <a:extLst>
              <a:ext uri="{FF2B5EF4-FFF2-40B4-BE49-F238E27FC236}">
                <a16:creationId xmlns:a16="http://schemas.microsoft.com/office/drawing/2014/main" id="{5C885D46-2740-BD97-C067-52758DEB7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860" y="1294647"/>
            <a:ext cx="6720417" cy="410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708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53978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Импортозасещение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 ✅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/>
                        <a:t>Рынок НТИ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✅</a:t>
                      </a: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✅</a:t>
                      </a: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✅</a:t>
                      </a: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✅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</a:t>
                      </a:r>
                      <a:r>
                        <a:rPr lang="ru-RU" dirty="0" err="1"/>
                        <a:t>Нейротехнологии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9" y="431308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65" y="4659106"/>
            <a:ext cx="330037" cy="24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4535640" y="1759617"/>
            <a:ext cx="403779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Обычный человек, возраст от 16 до 37 лет. Есть свободное время. Среднестатистический доход. Любит заниматься творчеством, имеется </a:t>
            </a:r>
            <a:r>
              <a:rPr lang="ru-RU" sz="2000"/>
              <a:t>свободное время.</a:t>
            </a:r>
            <a:endParaRPr lang="ru-RU" sz="2000" dirty="0"/>
          </a:p>
        </p:txBody>
      </p:sp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67558B2F-BA6B-62E3-9280-17300181D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16" y="1830863"/>
            <a:ext cx="4219575" cy="34861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6778691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Массовый рынок ✅</a:t>
            </a:r>
          </a:p>
          <a:p>
            <a:endParaRPr lang="ru-RU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: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/>
              <a:t>Дизайн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/>
              <a:t>Бренд / статус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/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/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/>
              <a:t>Пример:</a:t>
            </a:r>
          </a:p>
          <a:p>
            <a:r>
              <a:rPr lang="ru-RU" sz="1200" b="1" dirty="0"/>
              <a:t>Прямые:</a:t>
            </a:r>
            <a:r>
              <a:rPr lang="ru-RU" sz="1200" dirty="0"/>
              <a:t> продажи </a:t>
            </a:r>
            <a:r>
              <a:rPr lang="ru-RU" sz="1200"/>
              <a:t>через интернет.</a:t>
            </a:r>
            <a:endParaRPr lang="ru-RU" sz="1200" dirty="0"/>
          </a:p>
          <a:p>
            <a:endParaRPr lang="ru-RU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Автоматизированное 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/>
              <a:t>Сообщества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215662"/>
            <a:ext cx="5040314" cy="86177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Регулярные 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Продажа продукта / актива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/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200" dirty="0"/>
          </a:p>
          <a:p>
            <a:endParaRPr lang="ru-RU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/>
              <a:t>Разрешение проблем (сфера услуг)</a:t>
            </a:r>
          </a:p>
          <a:p>
            <a:endParaRPr lang="ru-RU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Партнёры </a:t>
            </a:r>
          </a:p>
          <a:p>
            <a:endParaRPr lang="ru-RU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dirty="0"/>
              <a:t> Фиксированные, заработная плата административно-управленческого персонала.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Правая круглая скобка 1">
            <a:extLst>
              <a:ext uri="{FF2B5EF4-FFF2-40B4-BE49-F238E27FC236}">
                <a16:creationId xmlns:a16="http://schemas.microsoft.com/office/drawing/2014/main" id="{77B4C946-903C-4C2A-F776-20D4CE39BD1B}"/>
              </a:ext>
            </a:extLst>
          </p:cNvPr>
          <p:cNvSpPr/>
          <p:nvPr/>
        </p:nvSpPr>
        <p:spPr>
          <a:xfrm flipH="1">
            <a:off x="491316" y="1571400"/>
            <a:ext cx="869397" cy="709652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A088BC-D396-6779-BC4B-1FFA0CEA55DC}"/>
              </a:ext>
            </a:extLst>
          </p:cNvPr>
          <p:cNvSpPr txBox="1"/>
          <p:nvPr/>
        </p:nvSpPr>
        <p:spPr>
          <a:xfrm>
            <a:off x="713573" y="1739634"/>
            <a:ext cx="2304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Составление идеи</a:t>
            </a:r>
          </a:p>
        </p:txBody>
      </p:sp>
      <p:sp>
        <p:nvSpPr>
          <p:cNvPr id="8" name="Правая круглая скобка 7">
            <a:extLst>
              <a:ext uri="{FF2B5EF4-FFF2-40B4-BE49-F238E27FC236}">
                <a16:creationId xmlns:a16="http://schemas.microsoft.com/office/drawing/2014/main" id="{BA03C4BA-042C-B2E6-3408-14A411AE6AB9}"/>
              </a:ext>
            </a:extLst>
          </p:cNvPr>
          <p:cNvSpPr/>
          <p:nvPr/>
        </p:nvSpPr>
        <p:spPr>
          <a:xfrm rot="10800000" flipH="1">
            <a:off x="2277159" y="1571400"/>
            <a:ext cx="869397" cy="709652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EBCE79B6-BD96-145B-6D88-83E5E12740D7}"/>
              </a:ext>
            </a:extLst>
          </p:cNvPr>
          <p:cNvCxnSpPr>
            <a:cxnSpLocks/>
          </p:cNvCxnSpPr>
          <p:nvPr/>
        </p:nvCxnSpPr>
        <p:spPr>
          <a:xfrm>
            <a:off x="3291654" y="1800147"/>
            <a:ext cx="698701" cy="167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2E6A46C-ECAC-C400-B513-18FD4F0C3595}"/>
              </a:ext>
            </a:extLst>
          </p:cNvPr>
          <p:cNvSpPr txBox="1"/>
          <p:nvPr/>
        </p:nvSpPr>
        <p:spPr>
          <a:xfrm>
            <a:off x="4215470" y="1773636"/>
            <a:ext cx="2304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Составление макета(прототипа)</a:t>
            </a:r>
          </a:p>
        </p:txBody>
      </p:sp>
      <p:sp>
        <p:nvSpPr>
          <p:cNvPr id="20" name="Правая круглая скобка 19">
            <a:extLst>
              <a:ext uri="{FF2B5EF4-FFF2-40B4-BE49-F238E27FC236}">
                <a16:creationId xmlns:a16="http://schemas.microsoft.com/office/drawing/2014/main" id="{6BAD5EEE-B3E3-6DA1-C473-3B6E110ABD38}"/>
              </a:ext>
            </a:extLst>
          </p:cNvPr>
          <p:cNvSpPr/>
          <p:nvPr/>
        </p:nvSpPr>
        <p:spPr>
          <a:xfrm flipH="1">
            <a:off x="4060017" y="1741976"/>
            <a:ext cx="869397" cy="709652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авая круглая скобка 21">
            <a:extLst>
              <a:ext uri="{FF2B5EF4-FFF2-40B4-BE49-F238E27FC236}">
                <a16:creationId xmlns:a16="http://schemas.microsoft.com/office/drawing/2014/main" id="{669DCFE6-69FA-5F20-9159-C80D575ECC21}"/>
              </a:ext>
            </a:extLst>
          </p:cNvPr>
          <p:cNvSpPr/>
          <p:nvPr/>
        </p:nvSpPr>
        <p:spPr>
          <a:xfrm rot="10800000" flipH="1">
            <a:off x="5750431" y="1755420"/>
            <a:ext cx="869397" cy="709652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125813F8-270F-5354-19C2-E76D7D736139}"/>
              </a:ext>
            </a:extLst>
          </p:cNvPr>
          <p:cNvCxnSpPr>
            <a:cxnSpLocks/>
          </p:cNvCxnSpPr>
          <p:nvPr/>
        </p:nvCxnSpPr>
        <p:spPr>
          <a:xfrm flipV="1">
            <a:off x="6769049" y="1967509"/>
            <a:ext cx="671796" cy="1315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85E0965-22B4-7D31-3B38-FC8BDF55F8DD}"/>
              </a:ext>
            </a:extLst>
          </p:cNvPr>
          <p:cNvSpPr txBox="1"/>
          <p:nvPr/>
        </p:nvSpPr>
        <p:spPr>
          <a:xfrm>
            <a:off x="7775886" y="1601134"/>
            <a:ext cx="2304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Нахождение команды</a:t>
            </a:r>
          </a:p>
        </p:txBody>
      </p:sp>
      <p:sp>
        <p:nvSpPr>
          <p:cNvPr id="37" name="Правая круглая скобка 36">
            <a:extLst>
              <a:ext uri="{FF2B5EF4-FFF2-40B4-BE49-F238E27FC236}">
                <a16:creationId xmlns:a16="http://schemas.microsoft.com/office/drawing/2014/main" id="{5F903D9F-09C2-D8AD-A6A0-B9900D8E8D24}"/>
              </a:ext>
            </a:extLst>
          </p:cNvPr>
          <p:cNvSpPr/>
          <p:nvPr/>
        </p:nvSpPr>
        <p:spPr>
          <a:xfrm rot="10800000" flipH="1">
            <a:off x="8744941" y="1601134"/>
            <a:ext cx="869397" cy="709652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авая круглая скобка 46">
            <a:extLst>
              <a:ext uri="{FF2B5EF4-FFF2-40B4-BE49-F238E27FC236}">
                <a16:creationId xmlns:a16="http://schemas.microsoft.com/office/drawing/2014/main" id="{D5D9CBC7-0861-D20E-355B-E1AB86367863}"/>
              </a:ext>
            </a:extLst>
          </p:cNvPr>
          <p:cNvSpPr/>
          <p:nvPr/>
        </p:nvSpPr>
        <p:spPr>
          <a:xfrm flipH="1">
            <a:off x="7581202" y="1601134"/>
            <a:ext cx="869397" cy="709652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9" name="Прямая со стрелкой 48">
            <a:extLst>
              <a:ext uri="{FF2B5EF4-FFF2-40B4-BE49-F238E27FC236}">
                <a16:creationId xmlns:a16="http://schemas.microsoft.com/office/drawing/2014/main" id="{B1E104F6-E835-FE91-4FF0-AD713BB73864}"/>
              </a:ext>
            </a:extLst>
          </p:cNvPr>
          <p:cNvCxnSpPr>
            <a:cxnSpLocks/>
          </p:cNvCxnSpPr>
          <p:nvPr/>
        </p:nvCxnSpPr>
        <p:spPr>
          <a:xfrm flipH="1">
            <a:off x="7834322" y="2419967"/>
            <a:ext cx="377487" cy="16675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F9EABCC0-FECA-BD5A-C6FD-EFBB95E127B5}"/>
              </a:ext>
            </a:extLst>
          </p:cNvPr>
          <p:cNvSpPr txBox="1"/>
          <p:nvPr/>
        </p:nvSpPr>
        <p:spPr>
          <a:xfrm>
            <a:off x="6769049" y="4530790"/>
            <a:ext cx="2304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Создание продукта</a:t>
            </a:r>
          </a:p>
        </p:txBody>
      </p:sp>
      <p:sp>
        <p:nvSpPr>
          <p:cNvPr id="57" name="Правая круглая скобка 56">
            <a:extLst>
              <a:ext uri="{FF2B5EF4-FFF2-40B4-BE49-F238E27FC236}">
                <a16:creationId xmlns:a16="http://schemas.microsoft.com/office/drawing/2014/main" id="{4155F64B-6EB1-CC23-6C51-B3A5CA1F9CCC}"/>
              </a:ext>
            </a:extLst>
          </p:cNvPr>
          <p:cNvSpPr/>
          <p:nvPr/>
        </p:nvSpPr>
        <p:spPr>
          <a:xfrm flipH="1">
            <a:off x="6619828" y="4360630"/>
            <a:ext cx="869397" cy="709652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авая круглая скобка 58">
            <a:extLst>
              <a:ext uri="{FF2B5EF4-FFF2-40B4-BE49-F238E27FC236}">
                <a16:creationId xmlns:a16="http://schemas.microsoft.com/office/drawing/2014/main" id="{D6079A45-09FB-5AB8-9BA9-F6C4D3258B16}"/>
              </a:ext>
            </a:extLst>
          </p:cNvPr>
          <p:cNvSpPr/>
          <p:nvPr/>
        </p:nvSpPr>
        <p:spPr>
          <a:xfrm rot="10800000" flipH="1">
            <a:off x="8359460" y="4360630"/>
            <a:ext cx="869397" cy="709652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2" name="Прямая со стрелкой 61">
            <a:extLst>
              <a:ext uri="{FF2B5EF4-FFF2-40B4-BE49-F238E27FC236}">
                <a16:creationId xmlns:a16="http://schemas.microsoft.com/office/drawing/2014/main" id="{3D1F0CFA-77F3-3C75-E002-110A1B5A7052}"/>
              </a:ext>
            </a:extLst>
          </p:cNvPr>
          <p:cNvCxnSpPr>
            <a:cxnSpLocks/>
          </p:cNvCxnSpPr>
          <p:nvPr/>
        </p:nvCxnSpPr>
        <p:spPr>
          <a:xfrm flipH="1">
            <a:off x="4060017" y="4715456"/>
            <a:ext cx="23138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Box 192">
            <a:extLst>
              <a:ext uri="{FF2B5EF4-FFF2-40B4-BE49-F238E27FC236}">
                <a16:creationId xmlns:a16="http://schemas.microsoft.com/office/drawing/2014/main" id="{120C69FE-7B79-4B24-4C38-C99B7CE4EE92}"/>
              </a:ext>
            </a:extLst>
          </p:cNvPr>
          <p:cNvSpPr txBox="1"/>
          <p:nvPr/>
        </p:nvSpPr>
        <p:spPr>
          <a:xfrm>
            <a:off x="1680667" y="4499640"/>
            <a:ext cx="2304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Тестирование</a:t>
            </a:r>
          </a:p>
        </p:txBody>
      </p:sp>
      <p:sp>
        <p:nvSpPr>
          <p:cNvPr id="199" name="Правая круглая скобка 198">
            <a:extLst>
              <a:ext uri="{FF2B5EF4-FFF2-40B4-BE49-F238E27FC236}">
                <a16:creationId xmlns:a16="http://schemas.microsoft.com/office/drawing/2014/main" id="{3F21E86B-48CD-6BA2-C905-AC803AB84F64}"/>
              </a:ext>
            </a:extLst>
          </p:cNvPr>
          <p:cNvSpPr/>
          <p:nvPr/>
        </p:nvSpPr>
        <p:spPr>
          <a:xfrm flipH="1">
            <a:off x="1550992" y="4329480"/>
            <a:ext cx="869397" cy="709652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Правая круглая скобка 204">
            <a:extLst>
              <a:ext uri="{FF2B5EF4-FFF2-40B4-BE49-F238E27FC236}">
                <a16:creationId xmlns:a16="http://schemas.microsoft.com/office/drawing/2014/main" id="{3B17FB31-B0C4-07DA-DEC1-98B2B837F358}"/>
              </a:ext>
            </a:extLst>
          </p:cNvPr>
          <p:cNvSpPr/>
          <p:nvPr/>
        </p:nvSpPr>
        <p:spPr>
          <a:xfrm rot="10800000" flipH="1">
            <a:off x="2855925" y="4313048"/>
            <a:ext cx="869397" cy="709652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7" name="Прямая со стрелкой 206">
            <a:extLst>
              <a:ext uri="{FF2B5EF4-FFF2-40B4-BE49-F238E27FC236}">
                <a16:creationId xmlns:a16="http://schemas.microsoft.com/office/drawing/2014/main" id="{60D89C60-0A9C-6B95-770B-F6D8ED1C9EE2}"/>
              </a:ext>
            </a:extLst>
          </p:cNvPr>
          <p:cNvCxnSpPr>
            <a:cxnSpLocks/>
          </p:cNvCxnSpPr>
          <p:nvPr/>
        </p:nvCxnSpPr>
        <p:spPr>
          <a:xfrm flipV="1">
            <a:off x="2582745" y="3773556"/>
            <a:ext cx="1402661" cy="410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TextBox 227">
            <a:extLst>
              <a:ext uri="{FF2B5EF4-FFF2-40B4-BE49-F238E27FC236}">
                <a16:creationId xmlns:a16="http://schemas.microsoft.com/office/drawing/2014/main" id="{276CFBA7-A10E-5351-2587-535A6D50D4CE}"/>
              </a:ext>
            </a:extLst>
          </p:cNvPr>
          <p:cNvSpPr txBox="1"/>
          <p:nvPr/>
        </p:nvSpPr>
        <p:spPr>
          <a:xfrm>
            <a:off x="4294311" y="3369498"/>
            <a:ext cx="2304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/>
              <a:t>Продажа продукта</a:t>
            </a:r>
          </a:p>
        </p:txBody>
      </p:sp>
      <p:sp>
        <p:nvSpPr>
          <p:cNvPr id="230" name="Правая круглая скобка 229">
            <a:extLst>
              <a:ext uri="{FF2B5EF4-FFF2-40B4-BE49-F238E27FC236}">
                <a16:creationId xmlns:a16="http://schemas.microsoft.com/office/drawing/2014/main" id="{0ADCFA0C-207A-F103-08F1-0BA805C3EBAE}"/>
              </a:ext>
            </a:extLst>
          </p:cNvPr>
          <p:cNvSpPr/>
          <p:nvPr/>
        </p:nvSpPr>
        <p:spPr>
          <a:xfrm flipH="1">
            <a:off x="4272943" y="3199338"/>
            <a:ext cx="869397" cy="709652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2" name="Правая круглая скобка 231">
            <a:extLst>
              <a:ext uri="{FF2B5EF4-FFF2-40B4-BE49-F238E27FC236}">
                <a16:creationId xmlns:a16="http://schemas.microsoft.com/office/drawing/2014/main" id="{9598E412-3366-6572-69F8-199BF540E59E}"/>
              </a:ext>
            </a:extLst>
          </p:cNvPr>
          <p:cNvSpPr/>
          <p:nvPr/>
        </p:nvSpPr>
        <p:spPr>
          <a:xfrm rot="10800000" flipH="1">
            <a:off x="5807991" y="3199338"/>
            <a:ext cx="869397" cy="709652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7C9F70-2E52-12AD-89C1-E1A4232BE89C}"/>
              </a:ext>
            </a:extLst>
          </p:cNvPr>
          <p:cNvSpPr txBox="1"/>
          <p:nvPr/>
        </p:nvSpPr>
        <p:spPr>
          <a:xfrm>
            <a:off x="563193" y="1604159"/>
            <a:ext cx="84374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/>
              <a:t>Цель проекта:</a:t>
            </a:r>
            <a:r>
              <a:rPr lang="ru-RU" dirty="0"/>
              <a:t> </a:t>
            </a:r>
          </a:p>
          <a:p>
            <a:pPr algn="l"/>
            <a:r>
              <a:rPr lang="ru-RU" dirty="0"/>
              <a:t>К июню 2024 года получить прибыль в размере 250 000, а также дать возможность, людям, обучиться творческой деятельности.</a:t>
            </a:r>
          </a:p>
          <a:p>
            <a:pPr algn="l"/>
            <a:r>
              <a:rPr lang="ru-RU" b="1" dirty="0"/>
              <a:t>Миссия проекта: </a:t>
            </a:r>
          </a:p>
          <a:p>
            <a:pPr algn="l"/>
            <a:r>
              <a:rPr lang="ru-RU" dirty="0"/>
              <a:t>Дать возможность научиться </a:t>
            </a:r>
            <a:r>
              <a:rPr lang="ru-RU" dirty="0" err="1"/>
              <a:t>фотошопу</a:t>
            </a:r>
            <a:r>
              <a:rPr lang="ru-RU" dirty="0"/>
              <a:t> и </a:t>
            </a:r>
            <a:r>
              <a:rPr lang="ru-RU" dirty="0" err="1"/>
              <a:t>видеоредактированию</a:t>
            </a:r>
            <a:r>
              <a:rPr lang="ru-RU" dirty="0"/>
              <a:t> на основе функционала приложений </a:t>
            </a:r>
            <a:r>
              <a:rPr lang="ru-RU" dirty="0" err="1"/>
              <a:t>Adobe</a:t>
            </a:r>
            <a:r>
              <a:rPr lang="ru-RU" dirty="0"/>
              <a:t> </a:t>
            </a:r>
            <a:r>
              <a:rPr lang="ru-RU" dirty="0" err="1"/>
              <a:t>Photoshop</a:t>
            </a:r>
            <a:r>
              <a:rPr lang="ru-RU" dirty="0"/>
              <a:t> 2022 и </a:t>
            </a:r>
            <a:r>
              <a:rPr lang="ru-RU" dirty="0" err="1"/>
              <a:t>Adobe</a:t>
            </a:r>
            <a:r>
              <a:rPr lang="ru-RU" dirty="0"/>
              <a:t> </a:t>
            </a:r>
            <a:r>
              <a:rPr lang="ru-RU" dirty="0" err="1"/>
              <a:t>After</a:t>
            </a:r>
            <a:r>
              <a:rPr lang="ru-RU" dirty="0"/>
              <a:t> </a:t>
            </a:r>
            <a:r>
              <a:rPr lang="ru-RU" dirty="0" err="1"/>
              <a:t>Effects</a:t>
            </a:r>
            <a:r>
              <a:rPr lang="ru-RU" dirty="0"/>
              <a:t> CS6.</a:t>
            </a:r>
          </a:p>
          <a:p>
            <a:pPr algn="l"/>
            <a:r>
              <a:rPr lang="ru-RU" dirty="0"/>
              <a:t>Дать возможность улучшить свою творческую личность.</a:t>
            </a:r>
          </a:p>
          <a:p>
            <a:pPr algn="l"/>
            <a:r>
              <a:rPr lang="ru-RU" dirty="0"/>
              <a:t>Обучить людей </a:t>
            </a:r>
            <a:r>
              <a:rPr lang="ru-RU" dirty="0" err="1"/>
              <a:t>фотошопу</a:t>
            </a:r>
            <a:r>
              <a:rPr lang="ru-RU" dirty="0"/>
              <a:t> и </a:t>
            </a:r>
            <a:r>
              <a:rPr lang="ru-RU" dirty="0" err="1"/>
              <a:t>видеоредактированию</a:t>
            </a:r>
            <a:r>
              <a:rPr lang="ru-RU" dirty="0"/>
              <a:t>.</a:t>
            </a:r>
          </a:p>
          <a:p>
            <a:pPr algn="l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6564971"/>
              </p:ext>
            </p:extLst>
          </p:nvPr>
        </p:nvGraphicFramePr>
        <p:xfrm>
          <a:off x="143768" y="1467123"/>
          <a:ext cx="9793089" cy="3541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Компьютер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70000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грант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err="1"/>
                        <a:t>Арендация</a:t>
                      </a:r>
                      <a:r>
                        <a:rPr lang="ru-RU" sz="2300" dirty="0"/>
                        <a:t> помещения, для работы в нем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 и грант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Ремонт помещения 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 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170000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 ИП.</a:t>
            </a:r>
          </a:p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Так как нет юридического образования.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система налогообложения ПСН, так как хорошо подходит для ИП.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1270"/>
              </p:ext>
            </p:extLst>
          </p:nvPr>
        </p:nvGraphicFramePr>
        <p:xfrm>
          <a:off x="79749" y="982800"/>
          <a:ext cx="9921126" cy="6536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70 000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77500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879500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162120,52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55020,52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55020,52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 55020,52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 55020,52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55020,52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 55020,52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 52120,52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 52120,52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 52120,52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 52120,52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 52120,52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752864,24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помещения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87400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Компьютер 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Ремонт посещения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Покупка программного обеспечения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20300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22100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17100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17100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24100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27100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27000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251600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2120,52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2120.52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2120,52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25446.24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7879,48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18879,48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19979,48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14979,48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14979,48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21079,48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24879,48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22879,48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22879,48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17879,48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22879,48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24879,48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254153,76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 </a:t>
            </a:r>
            <a:b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970200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879500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752864,24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254153,76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33,7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033C5ACC-ECA2-F93F-4611-6791B1F284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329382"/>
              </p:ext>
            </p:extLst>
          </p:nvPr>
        </p:nvGraphicFramePr>
        <p:xfrm>
          <a:off x="403507" y="1287861"/>
          <a:ext cx="9225402" cy="4289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5134">
                  <a:extLst>
                    <a:ext uri="{9D8B030D-6E8A-4147-A177-3AD203B41FA5}">
                      <a16:colId xmlns:a16="http://schemas.microsoft.com/office/drawing/2014/main" val="1437106726"/>
                    </a:ext>
                  </a:extLst>
                </a:gridCol>
                <a:gridCol w="3075134">
                  <a:extLst>
                    <a:ext uri="{9D8B030D-6E8A-4147-A177-3AD203B41FA5}">
                      <a16:colId xmlns:a16="http://schemas.microsoft.com/office/drawing/2014/main" val="3268693798"/>
                    </a:ext>
                  </a:extLst>
                </a:gridCol>
                <a:gridCol w="3075134">
                  <a:extLst>
                    <a:ext uri="{9D8B030D-6E8A-4147-A177-3AD203B41FA5}">
                      <a16:colId xmlns:a16="http://schemas.microsoft.com/office/drawing/2014/main" val="3807522184"/>
                    </a:ext>
                  </a:extLst>
                </a:gridCol>
              </a:tblGrid>
              <a:tr h="67508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Длительность периода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Ответственный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895963"/>
                  </a:ext>
                </a:extLst>
              </a:tr>
              <a:tr h="675083">
                <a:tc>
                  <a:txBody>
                    <a:bodyPr/>
                    <a:lstStyle/>
                    <a:p>
                      <a:r>
                        <a:rPr lang="ru-RU" dirty="0"/>
                        <a:t>Составление идеи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01.04.2023-01.05.2023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Слава, </a:t>
                      </a:r>
                      <a:r>
                        <a:rPr lang="ru-RU" dirty="0" err="1"/>
                        <a:t>Хожиакбар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926557"/>
                  </a:ext>
                </a:extLst>
              </a:tr>
              <a:tr h="675083">
                <a:tc>
                  <a:txBody>
                    <a:bodyPr/>
                    <a:lstStyle/>
                    <a:p>
                      <a:r>
                        <a:rPr lang="ru-RU" dirty="0"/>
                        <a:t>Составление прототипа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01.05.2023-01.06.2023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Слава, </a:t>
                      </a:r>
                      <a:r>
                        <a:rPr lang="ru-RU" dirty="0" err="1"/>
                        <a:t>Хожиакбар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11839"/>
                  </a:ext>
                </a:extLst>
              </a:tr>
              <a:tr h="675083">
                <a:tc>
                  <a:txBody>
                    <a:bodyPr/>
                    <a:lstStyle/>
                    <a:p>
                      <a:r>
                        <a:rPr lang="ru-RU" dirty="0"/>
                        <a:t>Создание приложения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01.06.2023-01.11.2023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Слава, </a:t>
                      </a:r>
                      <a:r>
                        <a:rPr lang="ru-RU" dirty="0" err="1"/>
                        <a:t>Хожиакбар</a:t>
                      </a:r>
                      <a:r>
                        <a:rPr lang="ru-RU" dirty="0"/>
                        <a:t>. Аутсорсинг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733280"/>
                  </a:ext>
                </a:extLst>
              </a:tr>
              <a:tr h="675083">
                <a:tc>
                  <a:txBody>
                    <a:bodyPr/>
                    <a:lstStyle/>
                    <a:p>
                      <a:r>
                        <a:rPr lang="ru-RU" dirty="0"/>
                        <a:t>Тестирование приложения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01.11.2023-01.12.2023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Хожиакбар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789266"/>
                  </a:ext>
                </a:extLst>
              </a:tr>
              <a:tr h="868646">
                <a:tc>
                  <a:txBody>
                    <a:bodyPr/>
                    <a:lstStyle/>
                    <a:p>
                      <a:r>
                        <a:rPr lang="ru-RU" dirty="0"/>
                        <a:t>Исправление ошибок и продвижение продукта на рынке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01.12.2023-01.04.2023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Слава, </a:t>
                      </a:r>
                      <a:r>
                        <a:rPr lang="ru-RU" dirty="0" err="1"/>
                        <a:t>Хожиакбар</a:t>
                      </a:r>
                      <a:r>
                        <a:rPr lang="ru-RU" dirty="0"/>
                        <a:t>, Аутсорсинг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90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2109145" y="3250855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 Поскребышев Вячеслав,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 89501665017,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slava.0811poskreba@gmail.com,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 err="1"/>
              <a:t>Вконтакте</a:t>
            </a:r>
            <a:r>
              <a:rPr lang="ru-RU" sz="1400" b="1" dirty="0"/>
              <a:t>: @doktopbot</a:t>
            </a:r>
            <a:endParaRPr lang="ru-RU" sz="14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/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id="{AFF29497-B484-4485-941C-910814E5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2251" y="1464369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Emoticon с сотовым телефоном Иллюстрация вектора - иллюстрации  насчитывающей передвижно, человек: 26774468">
            <a:extLst>
              <a:ext uri="{FF2B5EF4-FFF2-40B4-BE49-F238E27FC236}">
                <a16:creationId xmlns:a16="http://schemas.microsoft.com/office/drawing/2014/main" id="{F69CC33B-EDBC-445F-B3A4-5DEEEB1C1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66691" y="1464369"/>
            <a:ext cx="1788485" cy="148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5553077" y="3195725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err="1"/>
              <a:t>Жураханов</a:t>
            </a:r>
            <a:r>
              <a:rPr lang="ru-RU" sz="1400" b="1" dirty="0"/>
              <a:t> </a:t>
            </a:r>
            <a:r>
              <a:rPr lang="ru-RU" sz="1400" b="1" dirty="0" err="1"/>
              <a:t>Хожиакбар</a:t>
            </a:r>
            <a:r>
              <a:rPr lang="ru-RU" sz="1400" b="1" dirty="0"/>
              <a:t>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89935303897,</a:t>
            </a:r>
          </a:p>
          <a:p>
            <a:pPr algn="ctr">
              <a:lnSpc>
                <a:spcPct val="110000"/>
              </a:lnSpc>
            </a:pPr>
            <a:r>
              <a:rPr lang="ru-RU" sz="1400" b="1" dirty="0" err="1"/>
              <a:t>Вконтакте</a:t>
            </a:r>
            <a:endParaRPr lang="ru-RU" sz="1400" b="1" dirty="0"/>
          </a:p>
          <a:p>
            <a:pPr algn="ctr">
              <a:lnSpc>
                <a:spcPct val="110000"/>
              </a:lnSpc>
            </a:pPr>
            <a:r>
              <a:rPr lang="ru-RU" sz="1400" b="1" dirty="0"/>
              <a:t>@id775274124</a:t>
            </a:r>
            <a:endParaRPr lang="ru-RU" sz="1400" dirty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7913</TotalTime>
  <Words>677</Words>
  <Application>Microsoft Office PowerPoint</Application>
  <PresentationFormat>Произвольный</PresentationFormat>
  <Paragraphs>427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</vt:lpstr>
      <vt:lpstr>Что есть сейчас.</vt:lpstr>
      <vt:lpstr>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slava.0811poskreba@gmail.com</cp:lastModifiedBy>
  <cp:revision>48</cp:revision>
  <dcterms:created xsi:type="dcterms:W3CDTF">2022-10-14T10:42:52Z</dcterms:created>
  <dcterms:modified xsi:type="dcterms:W3CDTF">2023-05-27T18:33:52Z</dcterms:modified>
  <dc:language>ru-RU</dc:language>
</cp:coreProperties>
</file>