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72" r:id="rId2"/>
    <p:sldId id="257" r:id="rId3"/>
    <p:sldId id="258" r:id="rId4"/>
    <p:sldId id="259" r:id="rId5"/>
    <p:sldId id="268" r:id="rId6"/>
    <p:sldId id="262" r:id="rId7"/>
    <p:sldId id="265" r:id="rId8"/>
    <p:sldId id="270" r:id="rId9"/>
    <p:sldId id="266" r:id="rId10"/>
    <p:sldId id="264" r:id="rId11"/>
    <p:sldId id="271" r:id="rId12"/>
  </p:sldIdLst>
  <p:sldSz cx="9144000" cy="5143500" type="screen16x9"/>
  <p:notesSz cx="6858000" cy="9144000"/>
  <p:embeddedFontLst>
    <p:embeddedFont>
      <p:font typeface="Montserrat" charset="-52"/>
      <p:regular r:id="rId14"/>
      <p:bold r:id="rId15"/>
      <p:italic r:id="rId16"/>
      <p:boldItalic r:id="rId17"/>
    </p:embeddedFont>
    <p:embeddedFont>
      <p:font typeface="Trebuchet MS" pitchFamily="34" charset="0"/>
      <p:regular r:id="rId18"/>
      <p:bold r:id="rId19"/>
      <p:italic r:id="rId20"/>
      <p:boldItalic r:id="rId21"/>
    </p:embeddedFont>
    <p:embeddedFont>
      <p:font typeface="Bahnschrift" pitchFamily="34" charset="0"/>
      <p:regular r:id="rId22"/>
      <p:bold r:id="rId23"/>
    </p:embeddedFont>
    <p:embeddedFont>
      <p:font typeface="Lato" charset="0"/>
      <p:regular r:id="rId24"/>
      <p:bold r:id="rId25"/>
      <p:italic r:id="rId26"/>
      <p:boldItalic r:id="rId27"/>
    </p:embeddedFont>
    <p:embeddedFont>
      <p:font typeface="Calibri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i2f4OAmkObto4MpSMzASygIE5e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39" autoAdjust="0"/>
  </p:normalViewPr>
  <p:slideViewPr>
    <p:cSldViewPr snapToGrid="0">
      <p:cViewPr>
        <p:scale>
          <a:sx n="150" d="100"/>
          <a:sy n="150" d="100"/>
        </p:scale>
        <p:origin x="-504" y="-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1128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gd79dc1a422_0_227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5" name="Google Shape;25;gd79dc1a422_0_227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gd79dc1a422_0_227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gd79dc1a422_0_227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gd79dc1a422_0_227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gd79dc1a422_0_227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gd79dc1a422_0_227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gd79dc1a422_0_227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gd79dc1a422_0_227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gd79dc1a422_0_227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gd79dc1a422_0_227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gd79dc1a422_0_227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gd79dc1a422_0_227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gd79dc1a422_0_227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gd79dc1a422_0_227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gd79dc1a422_0_227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gd79dc1a422_0_227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gd79dc1a422_0_227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gd79dc1a422_0_227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Google Shape;43;gd79dc1a422_0_227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gd79dc1a422_0_2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gd79dc1a422_0_24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7" name="Google Shape;47;gd79dc1a422_0_24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gd79dc1a422_0_24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Google Shape;49;gd79dc1a422_0_24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gd79dc1a422_0_249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gd79dc1a422_0_2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gd79dc1a422_0_25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4" name="Google Shape;54;gd79dc1a422_0_25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gd79dc1a422_0_25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Google Shape;56;gd79dc1a422_0_25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" name="Google Shape;57;gd79dc1a422_0_256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8" name="Google Shape;58;gd79dc1a422_0_256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gd79dc1a422_0_2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gd79dc1a422_0_26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2" name="Google Shape;62;gd79dc1a422_0_26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gd79dc1a422_0_26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gd79dc1a422_0_26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5" name="Google Shape;65;gd79dc1a422_0_2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gd79dc1a422_0_270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8" name="Google Shape;68;gd79dc1a422_0_270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gd79dc1a422_0_270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70;gd79dc1a422_0_27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1" name="Google Shape;71;gd79dc1a422_0_270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2" name="Google Shape;72;gd79dc1a422_0_27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gd79dc1a422_0_277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5" name="Google Shape;75;gd79dc1a422_0_277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gd79dc1a422_0_277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gd79dc1a422_0_277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gd79dc1a422_0_277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gd79dc1a422_0_277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gd79dc1a422_0_277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gd79dc1a422_0_277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gd79dc1a422_0_277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gd79dc1a422_0_277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gd79dc1a422_0_277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gd79dc1a422_0_277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gd79dc1a422_0_277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gd79dc1a422_0_277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gd79dc1a422_0_277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gd79dc1a422_0_277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gd79dc1a422_0_277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gd79dc1a422_0_277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gd79dc1a422_0_277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gd79dc1a422_0_277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d79dc1a422_0_27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d79dc1a422_0_29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7" name="Google Shape;97;gd79dc1a422_0_29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gd79dc1a422_0_29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Google Shape;99;gd79dc1a422_0_29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gd79dc1a422_0_29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01" name="Google Shape;101;gd79dc1a422_0_29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gd79dc1a422_0_29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gd79dc1a422_0_307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5" name="Google Shape;105;gd79dc1a422_0_307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gd79dc1a422_0_307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" name="Google Shape;107;gd79dc1a422_0_307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gd79dc1a422_0_30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gd79dc1a422_0_31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11" name="Google Shape;111;gd79dc1a422_0_31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gd79dc1a422_0_31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gd79dc1a422_0_31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gd79dc1a422_0_31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gd79dc1a422_0_31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gd79dc1a422_0_31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gd79dc1a422_0_31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gd79dc1a422_0_31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gd79dc1a422_0_31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gd79dc1a422_0_31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gd79dc1a422_0_31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gd79dc1a422_0_31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gd79dc1a422_0_31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gd79dc1a422_0_31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gd79dc1a422_0_31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gd79dc1a422_0_31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gd79dc1a422_0_31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gd79dc1a422_0_31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" name="Google Shape;129;gd79dc1a422_0_313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30" name="Google Shape;130;gd79dc1a422_0_313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1" name="Google Shape;131;gd79dc1a422_0_3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d79dc1a422_0_338"/>
          <p:cNvSpPr txBox="1">
            <a:spLocks noGrp="1"/>
          </p:cNvSpPr>
          <p:nvPr>
            <p:ph type="title"/>
          </p:nvPr>
        </p:nvSpPr>
        <p:spPr>
          <a:xfrm>
            <a:off x="457200" y="857250"/>
            <a:ext cx="82296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gd79dc1a422_0_338"/>
          <p:cNvSpPr txBox="1">
            <a:spLocks noGrp="1"/>
          </p:cNvSpPr>
          <p:nvPr>
            <p:ph type="body" idx="1"/>
          </p:nvPr>
        </p:nvSpPr>
        <p:spPr>
          <a:xfrm>
            <a:off x="457200" y="1687068"/>
            <a:ext cx="8229600" cy="3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 rtl="0">
              <a:spcBef>
                <a:spcPts val="1200"/>
              </a:spcBef>
              <a:spcAft>
                <a:spcPts val="12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gd79dc1a422_0_338"/>
          <p:cNvSpPr txBox="1">
            <a:spLocks noGrp="1"/>
          </p:cNvSpPr>
          <p:nvPr>
            <p:ph type="dt" idx="10"/>
          </p:nvPr>
        </p:nvSpPr>
        <p:spPr>
          <a:xfrm>
            <a:off x="6586536" y="459486"/>
            <a:ext cx="9573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d79dc1a422_0_338"/>
          <p:cNvSpPr txBox="1">
            <a:spLocks noGrp="1"/>
          </p:cNvSpPr>
          <p:nvPr>
            <p:ph type="ftr" idx="11"/>
          </p:nvPr>
        </p:nvSpPr>
        <p:spPr>
          <a:xfrm>
            <a:off x="5257800" y="459486"/>
            <a:ext cx="1326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gd79dc1a422_0_338"/>
          <p:cNvSpPr txBox="1">
            <a:spLocks noGrp="1"/>
          </p:cNvSpPr>
          <p:nvPr>
            <p:ph type="sldNum" idx="12"/>
          </p:nvPr>
        </p:nvSpPr>
        <p:spPr>
          <a:xfrm>
            <a:off x="8174736" y="1704"/>
            <a:ext cx="7620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d79dc1a422_0_2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" name="Google Shape;11;gd79dc1a422_0_2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2" name="Google Shape;12;gd79dc1a422_0_2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E:\Наука\лого bio mdi min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15523" y="363934"/>
            <a:ext cx="3039250" cy="810816"/>
          </a:xfrm>
          <a:prstGeom prst="rect">
            <a:avLst/>
          </a:prstGeom>
          <a:noFill/>
        </p:spPr>
      </p:pic>
      <p:pic>
        <p:nvPicPr>
          <p:cNvPr id="4" name="Picture 5" descr="E:\Наука\лого архипелаг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350" y="101600"/>
            <a:ext cx="1371600" cy="487279"/>
          </a:xfrm>
          <a:prstGeom prst="rect">
            <a:avLst/>
          </a:prstGeom>
          <a:noFill/>
        </p:spPr>
      </p:pic>
      <p:pic>
        <p:nvPicPr>
          <p:cNvPr id="5" name="Picture 6" descr="E:\Наука\партнеры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9076" y="711200"/>
            <a:ext cx="3686174" cy="334263"/>
          </a:xfrm>
          <a:prstGeom prst="rect">
            <a:avLst/>
          </a:prstGeom>
          <a:noFill/>
        </p:spPr>
      </p:pic>
      <p:sp>
        <p:nvSpPr>
          <p:cNvPr id="6" name="Google Shape;144;p1"/>
          <p:cNvSpPr txBox="1">
            <a:spLocks/>
          </p:cNvSpPr>
          <p:nvPr/>
        </p:nvSpPr>
        <p:spPr>
          <a:xfrm>
            <a:off x="108085" y="1054101"/>
            <a:ext cx="5629073" cy="14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rebuchet MS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Система цифровой идентификации и подтверждения легитимности доступа на основе интеллектуального мониторинга биометрических характеристик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145;p1"/>
          <p:cNvSpPr txBox="1">
            <a:spLocks/>
          </p:cNvSpPr>
          <p:nvPr/>
        </p:nvSpPr>
        <p:spPr>
          <a:xfrm>
            <a:off x="108085" y="2730500"/>
            <a:ext cx="8735697" cy="230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Володин Илья Владиславович </a:t>
            </a:r>
            <a: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/>
            </a:r>
            <a:b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</a:br>
            <a: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студент *</a:t>
            </a:r>
          </a:p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endParaRPr kumimoji="0" lang="ru-RU" sz="3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ontserrat" panose="020B0604020202020204" charset="-52"/>
              <a:sym typeface="Arial"/>
            </a:endParaRPr>
          </a:p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endParaRPr kumimoji="0" lang="ru-RU" sz="3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ontserrat" panose="020B0604020202020204" charset="-52"/>
              <a:sym typeface="Arial"/>
            </a:endParaRPr>
          </a:p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endParaRPr kumimoji="0" lang="ru-RU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20B0604020202020204" charset="-52"/>
              <a:sym typeface="Arial"/>
            </a:endParaRPr>
          </a:p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ru-RU" sz="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Евглевский</a:t>
            </a: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 Вячеслав Юрьевич </a:t>
            </a:r>
            <a: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/>
            </a:r>
            <a:b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</a:br>
            <a: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студент *</a:t>
            </a:r>
          </a:p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/>
            </a:r>
            <a:b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</a:br>
            <a:endParaRPr kumimoji="0" lang="ru-RU" sz="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20B0604020202020204" charset="-52"/>
              <a:sym typeface="Arial"/>
            </a:endParaRPr>
          </a:p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ru-RU" sz="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Путято</a:t>
            </a: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 Михаил Михайлович</a:t>
            </a:r>
            <a: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/>
            </a:r>
            <a:b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</a:br>
            <a: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к.т.н., доцент *</a:t>
            </a:r>
            <a:r>
              <a:rPr lang="ru-RU" sz="100" noProof="0" dirty="0" smtClean="0">
                <a:solidFill>
                  <a:schemeClr val="bg1"/>
                </a:solidFill>
                <a:latin typeface="Montserrat" panose="020B0604020202020204" charset="-52"/>
              </a:rPr>
              <a:t/>
            </a:r>
            <a:br>
              <a:rPr lang="ru-RU" sz="100" noProof="0" dirty="0" smtClean="0">
                <a:solidFill>
                  <a:schemeClr val="bg1"/>
                </a:solidFill>
                <a:latin typeface="Montserrat" panose="020B0604020202020204" charset="-52"/>
              </a:rPr>
            </a:b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/>
            </a:r>
            <a:b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</a:b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Макарян Александр Самвелович </a:t>
            </a:r>
            <a: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/>
            </a:r>
            <a:b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</a:br>
            <a: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к.т.н., доцент </a:t>
            </a:r>
            <a: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*</a:t>
            </a:r>
          </a:p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endParaRPr kumimoji="0" lang="ru-RU" sz="7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ontserrat" panose="020B0604020202020204" charset="-52"/>
              <a:sym typeface="Arial"/>
            </a:endParaRPr>
          </a:p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lang="ru-RU" sz="800" b="1" dirty="0" smtClean="0">
                <a:solidFill>
                  <a:schemeClr val="bg1"/>
                </a:solidFill>
                <a:latin typeface="Montserrat" panose="020B0604020202020204" charset="-52"/>
              </a:rPr>
              <a:t>Джуринская Ольга Петровна, </a:t>
            </a:r>
            <a:r>
              <a:rPr lang="ru-RU" sz="700" dirty="0" smtClean="0">
                <a:solidFill>
                  <a:schemeClr val="bg1">
                    <a:lumMod val="65000"/>
                  </a:schemeClr>
                </a:solidFill>
                <a:latin typeface="Montserrat" panose="020B0604020202020204" charset="-52"/>
              </a:rPr>
              <a:t/>
            </a:r>
            <a:br>
              <a:rPr lang="ru-RU" sz="700" dirty="0" smtClean="0">
                <a:solidFill>
                  <a:schemeClr val="bg1">
                    <a:lumMod val="65000"/>
                  </a:schemeClr>
                </a:solidFill>
                <a:latin typeface="Montserrat" panose="020B0604020202020204" charset="-52"/>
              </a:rPr>
            </a:br>
            <a:r>
              <a:rPr lang="ru-RU" sz="700" dirty="0" smtClean="0">
                <a:solidFill>
                  <a:schemeClr val="bg1">
                    <a:lumMod val="65000"/>
                  </a:schemeClr>
                </a:solidFill>
                <a:latin typeface="Montserrat" panose="020B0604020202020204" charset="-52"/>
              </a:rPr>
              <a:t>профессиональный корпоративный управляющий</a:t>
            </a:r>
          </a:p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endParaRPr kumimoji="0" lang="ru-RU" sz="7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ontserrat" panose="020B0604020202020204" charset="-52"/>
              <a:sym typeface="Arial"/>
            </a:endParaRPr>
          </a:p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endParaRPr kumimoji="0" lang="ru-RU" sz="7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20B0604020202020204" charset="-52"/>
              <a:sym typeface="Arial"/>
            </a:endParaRPr>
          </a:p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* Кубанский государственный технологический университет</a:t>
            </a:r>
            <a:b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</a:br>
            <a:r>
              <a:rPr kumimoji="0" lang="ru-RU" sz="7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Кафедра</a:t>
            </a:r>
            <a:r>
              <a:rPr kumimoji="0" lang="ru-RU" sz="700" b="0" i="0" u="none" strike="noStrike" kern="0" cap="none" spc="0" normalizeH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ontserrat" panose="020B0604020202020204" charset="-52"/>
                <a:sym typeface="Arial"/>
              </a:rPr>
              <a:t> компьютерных технологий и информационной безопасности</a:t>
            </a:r>
            <a:endParaRPr kumimoji="0" lang="ru-RU" sz="7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ontserrat" panose="020B0604020202020204" charset="-52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6137" y="4770230"/>
            <a:ext cx="13195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</a:rPr>
              <a:t>Краснодар, 2021 </a:t>
            </a:r>
            <a:endParaRPr lang="ru-RU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s://2.bp.blogspot.com/-nGv1SEEbBzc/W_cDZV7rGeI/AAAAAAAAAaQ/fP-j_SWgLHM4WhE8r5tnArBPC3j-Fce_gCLcBGAs/s1600/biometric%2Bda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690190"/>
            <a:ext cx="4267200" cy="24533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1" name="Google Shape;151;p2"/>
          <p:cNvSpPr txBox="1">
            <a:spLocks noGrp="1"/>
          </p:cNvSpPr>
          <p:nvPr>
            <p:ph type="title"/>
          </p:nvPr>
        </p:nvSpPr>
        <p:spPr>
          <a:xfrm>
            <a:off x="214282" y="285734"/>
            <a:ext cx="8786874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rebuchet MS"/>
              <a:buNone/>
            </a:pPr>
            <a:r>
              <a:rPr lang="ru-RU" sz="3200" dirty="0" smtClean="0"/>
              <a:t>Актуальность </a:t>
            </a:r>
            <a:r>
              <a:rPr lang="ru-RU" sz="3200" dirty="0"/>
              <a:t>цифровой </a:t>
            </a:r>
            <a:r>
              <a:rPr lang="ru-RU" sz="3200" dirty="0" smtClean="0"/>
              <a:t>идентификации</a:t>
            </a:r>
            <a:endParaRPr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31818" y="1581239"/>
            <a:ext cx="3988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Рост темпов </a:t>
            </a:r>
            <a:r>
              <a:rPr lang="ru-RU" dirty="0" smtClean="0">
                <a:solidFill>
                  <a:srgbClr val="FFC000"/>
                </a:solidFill>
                <a:latin typeface="Montserrat" charset="-52"/>
              </a:rPr>
              <a:t>информатизации общества</a:t>
            </a:r>
            <a:endParaRPr lang="ru-RU" dirty="0">
              <a:solidFill>
                <a:srgbClr val="FFC000"/>
              </a:solidFill>
              <a:latin typeface="Montserrat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332" y="2067621"/>
            <a:ext cx="34371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Реализация национальных программ, таких как </a:t>
            </a:r>
            <a:r>
              <a:rPr lang="ru-RU" dirty="0" smtClean="0">
                <a:solidFill>
                  <a:srgbClr val="FFC000"/>
                </a:solidFill>
                <a:latin typeface="Montserrat" charset="-52"/>
              </a:rPr>
              <a:t>«Цифровая экономика»</a:t>
            </a:r>
            <a:endParaRPr lang="ru-RU" dirty="0">
              <a:solidFill>
                <a:srgbClr val="FFC000"/>
              </a:solidFill>
              <a:latin typeface="Montserrat" charset="-52"/>
            </a:endParaRPr>
          </a:p>
        </p:txBody>
      </p:sp>
      <p:pic>
        <p:nvPicPr>
          <p:cNvPr id="3076" name="Picture 4" descr="https://ilinsk.ru/upload/medialibrary/2eb/2ebabeb43b8b66b6ac14a1a54e4d31d3.jpg"/>
          <p:cNvPicPr>
            <a:picLocks noChangeAspect="1" noChangeArrowheads="1"/>
          </p:cNvPicPr>
          <p:nvPr/>
        </p:nvPicPr>
        <p:blipFill>
          <a:blip r:embed="rId4"/>
          <a:srcRect t="17326" b="16669"/>
          <a:stretch>
            <a:fillRect/>
          </a:stretch>
        </p:blipFill>
        <p:spPr bwMode="auto">
          <a:xfrm>
            <a:off x="4392925" y="1417982"/>
            <a:ext cx="2013796" cy="885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05878" y="2722617"/>
            <a:ext cx="4855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Ежегодный рост мирового рынка </a:t>
            </a:r>
            <a:r>
              <a:rPr lang="ru-RU" dirty="0" smtClean="0">
                <a:solidFill>
                  <a:srgbClr val="FFC000"/>
                </a:solidFill>
                <a:latin typeface="Montserrat" charset="-52"/>
              </a:rPr>
              <a:t>поведенческой</a:t>
            </a:r>
          </a:p>
          <a:p>
            <a:r>
              <a:rPr lang="ru-RU" dirty="0" smtClean="0">
                <a:solidFill>
                  <a:srgbClr val="FFC000"/>
                </a:solidFill>
                <a:latin typeface="Montserrat" charset="-52"/>
              </a:rPr>
              <a:t>биометрии</a:t>
            </a:r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 в среднем на 24%</a:t>
            </a:r>
            <a:endParaRPr lang="ru-RU" dirty="0">
              <a:solidFill>
                <a:schemeClr val="bg1"/>
              </a:solidFill>
              <a:latin typeface="Montserrat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877" y="3442463"/>
            <a:ext cx="421140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Сложная компрометация </a:t>
            </a:r>
            <a:r>
              <a:rPr lang="ru-RU" dirty="0" smtClean="0">
                <a:solidFill>
                  <a:srgbClr val="FFC000"/>
                </a:solidFill>
                <a:latin typeface="Montserrat" charset="-52"/>
              </a:rPr>
              <a:t>биометрических</a:t>
            </a:r>
          </a:p>
          <a:p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данных</a:t>
            </a:r>
          </a:p>
          <a:p>
            <a:endParaRPr lang="ru-RU" dirty="0" smtClean="0">
              <a:solidFill>
                <a:schemeClr val="bg1"/>
              </a:solidFill>
              <a:latin typeface="Montserrat" charset="-52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Ежегодный рост дохода рынка</a:t>
            </a:r>
          </a:p>
          <a:p>
            <a:r>
              <a:rPr lang="ru-RU" dirty="0" smtClean="0">
                <a:solidFill>
                  <a:srgbClr val="FFC000"/>
                </a:solidFill>
                <a:latin typeface="Montserrat" charset="-52"/>
              </a:rPr>
              <a:t>мобильной биометрии</a:t>
            </a:r>
            <a:endParaRPr lang="ru-RU" dirty="0">
              <a:solidFill>
                <a:srgbClr val="FFC000"/>
              </a:solidFill>
              <a:latin typeface="Montserrat" charset="-52"/>
            </a:endParaRPr>
          </a:p>
        </p:txBody>
      </p:sp>
      <p:pic>
        <p:nvPicPr>
          <p:cNvPr id="3078" name="Picture 6" descr="https://sun9-2.userapi.com/impg/gP9uXU-tVzuC_pUD-kDZGCvW_k1794cQ2_ya5w/4li9gdqQhtI.jpg?size=620x515&amp;quality=96&amp;sign=971fe02ff1c1384e2698e217da50c462&amp;type=albu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66483" y="790620"/>
            <a:ext cx="2243913" cy="18638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Где и кем может быть задействован проект?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126" y="3250930"/>
            <a:ext cx="14670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пользователь</a:t>
            </a:r>
            <a:endParaRPr lang="ru-RU" dirty="0">
              <a:solidFill>
                <a:schemeClr val="bg1"/>
              </a:solidFill>
              <a:latin typeface="Montserrat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7059" y="3240661"/>
            <a:ext cx="15584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разработчики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механизмов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безопасности</a:t>
            </a:r>
            <a:endParaRPr lang="ru-RU" dirty="0">
              <a:solidFill>
                <a:schemeClr val="bg1"/>
              </a:solidFill>
              <a:latin typeface="Montserrat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25247" y="3251199"/>
            <a:ext cx="18598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промышленность</a:t>
            </a:r>
            <a:endParaRPr lang="ru-RU" dirty="0">
              <a:solidFill>
                <a:schemeClr val="bg1"/>
              </a:solidFill>
              <a:latin typeface="Montserrat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80310" y="3247282"/>
            <a:ext cx="1882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информационное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противоборство</a:t>
            </a:r>
            <a:endParaRPr lang="ru-RU" dirty="0">
              <a:solidFill>
                <a:schemeClr val="bg1"/>
              </a:solidFill>
              <a:latin typeface="Montserrat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08362" y="3262009"/>
            <a:ext cx="1213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экономика</a:t>
            </a:r>
            <a:endParaRPr lang="ru-RU" dirty="0">
              <a:solidFill>
                <a:schemeClr val="bg1"/>
              </a:solidFill>
              <a:latin typeface="Montserrat" charset="-52"/>
            </a:endParaRPr>
          </a:p>
        </p:txBody>
      </p:sp>
      <p:pic>
        <p:nvPicPr>
          <p:cNvPr id="20482" name="Picture 2" descr="C:\Users\Вячеслав\Downloads\kisspng-aiesec-canada-business-value-organization-social-connect-5b2fb1c824c735.686119041529852360150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264" y="2056749"/>
            <a:ext cx="1305969" cy="13024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486" name="Picture 6" descr="https://sirius59.ru/wp-content/uploads/2019/07/1.1-1024x89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694" y="1998088"/>
            <a:ext cx="1521066" cy="13294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487" name="Picture 7" descr="C:\Users\Вячеслав\Downloads\kisspng-computer-icons-computer-software-computer-security-5af735ca8b6c10.361192221526150602571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76811" y="2166026"/>
            <a:ext cx="1083889" cy="10838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489" name="Picture 9" descr="https://avatars.mds.yandex.net/get-zen_doc/225409/pub_5ba478b32e368400a92152a6_5ba47fa7c071d300ab51bd8f/scale_12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17896" y="1833847"/>
            <a:ext cx="1419412" cy="14205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490" name="Picture 10" descr="C:\Users\Вячеслав\Downloads\kisspng-investment-money-economic-development-finance-weal-elearning-wealth-planning-solutions-5ba3233d1fc915.6705497615374180451302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16238" y="2072666"/>
            <a:ext cx="1162489" cy="11624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028825" y="190500"/>
            <a:ext cx="7038975" cy="914400"/>
          </a:xfrm>
        </p:spPr>
        <p:txBody>
          <a:bodyPr/>
          <a:lstStyle/>
          <a:p>
            <a:r>
              <a:rPr lang="ru-RU" dirty="0" smtClean="0"/>
              <a:t>Предлагаемое решение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54071" y="1404969"/>
            <a:ext cx="268442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Анализ входящих сообщений на устройство с использованием </a:t>
            </a:r>
            <a:r>
              <a:rPr lang="ru-RU" dirty="0" smtClean="0">
                <a:solidFill>
                  <a:srgbClr val="FFC000"/>
                </a:solidFill>
                <a:latin typeface="Montserrat" charset="-52"/>
              </a:rPr>
              <a:t>интеллектуальных методов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539" y="1429462"/>
            <a:ext cx="3265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Montserrat" charset="-52"/>
              </a:rPr>
              <a:t>C</a:t>
            </a:r>
            <a:r>
              <a:rPr lang="ru-RU" dirty="0" err="1" smtClean="0">
                <a:solidFill>
                  <a:schemeClr val="bg1"/>
                </a:solidFill>
                <a:latin typeface="Montserrat" charset="-52"/>
              </a:rPr>
              <a:t>мысловая</a:t>
            </a:r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 оценка входящего сообщения с применением </a:t>
            </a:r>
            <a:r>
              <a:rPr lang="ru-RU" dirty="0" smtClean="0">
                <a:solidFill>
                  <a:srgbClr val="FFC000"/>
                </a:solidFill>
                <a:latin typeface="Montserrat" charset="-52"/>
              </a:rPr>
              <a:t>искусственного интеллекта и машинного обучения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3321050" y="1879601"/>
            <a:ext cx="2146300" cy="12699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311400" y="3257550"/>
            <a:ext cx="422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Установление благонадежности источника на основе проведенной оценки</a:t>
            </a:r>
            <a:endParaRPr lang="ru-RU" dirty="0">
              <a:solidFill>
                <a:schemeClr val="bg1"/>
              </a:solidFill>
              <a:latin typeface="Montserrat" charset="-52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rot="10800000" flipV="1">
            <a:off x="4457700" y="2495550"/>
            <a:ext cx="1905000" cy="76200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8" name="Picture 6" descr="https://www.seekpng.com/png/detail/894-8944027_artificial-intelligence-leadership-icon-png.png"/>
          <p:cNvPicPr>
            <a:picLocks noChangeAspect="1" noChangeArrowheads="1"/>
          </p:cNvPicPr>
          <p:nvPr/>
        </p:nvPicPr>
        <p:blipFill>
          <a:blip r:embed="rId2"/>
          <a:srcRect l="40935" t="4444" r="39797" b="68547"/>
          <a:stretch>
            <a:fillRect/>
          </a:stretch>
        </p:blipFill>
        <p:spPr bwMode="auto">
          <a:xfrm>
            <a:off x="6578600" y="914400"/>
            <a:ext cx="527050" cy="527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563" name="Picture 11" descr="C:\Users\Вячеслав\Downloads\kisspng-computer-security-malware-computer-icons-attack-se-cyber-5abfdf75e24ae4.728464861522524021926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4150" y="3042742"/>
            <a:ext cx="793750" cy="799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564" name="Picture 12" descr="C:\Users\Вячеслав\Downloads\pinpng.com-relationship-icon-png-3784480 (1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56400" y="3009900"/>
            <a:ext cx="812800" cy="812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8" name="TextBox 37"/>
          <p:cNvSpPr txBox="1"/>
          <p:nvPr/>
        </p:nvSpPr>
        <p:spPr>
          <a:xfrm>
            <a:off x="311151" y="4527550"/>
            <a:ext cx="84264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FFC000"/>
                </a:solidFill>
                <a:latin typeface="Montserrat" charset="-52"/>
              </a:rPr>
              <a:t>Возможно не только установление благонадежности источника, но и использование данных методик для анализа предпочтений клиента и придания оценки его словам по различным параметрам</a:t>
            </a:r>
            <a:endParaRPr lang="ru-RU" sz="1100" dirty="0">
              <a:solidFill>
                <a:srgbClr val="FFC000"/>
              </a:solidFill>
              <a:latin typeface="Montserrat" charset="-52"/>
            </a:endParaRPr>
          </a:p>
        </p:txBody>
      </p:sp>
      <p:pic>
        <p:nvPicPr>
          <p:cNvPr id="23568" name="Picture 16" descr="https://portret-maslom.ru/images/klipartzcom.png"/>
          <p:cNvPicPr>
            <a:picLocks noChangeAspect="1" noChangeArrowheads="1"/>
          </p:cNvPicPr>
          <p:nvPr/>
        </p:nvPicPr>
        <p:blipFill>
          <a:blip r:embed="rId5"/>
          <a:srcRect l="24046" r="22167"/>
          <a:stretch>
            <a:fillRect/>
          </a:stretch>
        </p:blipFill>
        <p:spPr bwMode="auto">
          <a:xfrm>
            <a:off x="749300" y="837721"/>
            <a:ext cx="565150" cy="591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69" name="Picture 17" descr="C:\Users\Вячеслав\Downloads\pngegg (1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46350" y="857250"/>
            <a:ext cx="546100" cy="546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571" name="Picture 19" descr="C:\Users\Вячеслав\Downloads\free-icon-email-552486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25600" y="876300"/>
            <a:ext cx="539750" cy="539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Визуализация</a:t>
            </a:r>
            <a:endParaRPr lang="ru-RU" dirty="0"/>
          </a:p>
        </p:txBody>
      </p:sp>
      <p:pic>
        <p:nvPicPr>
          <p:cNvPr id="1026" name="Picture 2" descr="E:\Наука\Уведомле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5137" y="1632196"/>
            <a:ext cx="3550635" cy="2244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 descr="E:\Наука\Уведомление ви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05198" y="1622849"/>
            <a:ext cx="3817010" cy="22459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Научная новизна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62050" y="3009900"/>
            <a:ext cx="2666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Использование новых форматов биометрических характеристик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91100" y="3003550"/>
            <a:ext cx="30416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Применение методик интеллектуального мониторинга биометрических характеристик к бизнес-процессам</a:t>
            </a:r>
            <a:endParaRPr lang="ru-RU" dirty="0">
              <a:solidFill>
                <a:schemeClr val="bg1"/>
              </a:solidFill>
              <a:latin typeface="Montserrat" charset="-52"/>
            </a:endParaRPr>
          </a:p>
        </p:txBody>
      </p:sp>
      <p:pic>
        <p:nvPicPr>
          <p:cNvPr id="25602" name="Picture 2" descr="C:\Users\Вячеслав\Downloads\kisspng-partnership-computer-icons-business-electronic-market-5b2e7795e54f91.175232311529771925939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3425" y="1426581"/>
            <a:ext cx="1571625" cy="15690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605" name="Picture 5" descr="C:\Users\Вячеслав\Downloads\pngwing.com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9900" y="1485900"/>
            <a:ext cx="1517650" cy="1517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реализации проекта. Этап 1.</a:t>
            </a:r>
            <a:endParaRPr lang="ru-RU" dirty="0"/>
          </a:p>
        </p:txBody>
      </p:sp>
      <p:grpSp>
        <p:nvGrpSpPr>
          <p:cNvPr id="3" name="Group 60"/>
          <p:cNvGrpSpPr>
            <a:grpSpLocks/>
          </p:cNvGrpSpPr>
          <p:nvPr/>
        </p:nvGrpSpPr>
        <p:grpSpPr bwMode="auto">
          <a:xfrm rot="10800000" flipH="1">
            <a:off x="3222978" y="2870361"/>
            <a:ext cx="2384071" cy="1079338"/>
            <a:chOff x="6397626" y="1050925"/>
            <a:chExt cx="2339975" cy="1339851"/>
          </a:xfrm>
        </p:grpSpPr>
        <p:sp>
          <p:nvSpPr>
            <p:cNvPr id="4" name="Freeform 24"/>
            <p:cNvSpPr>
              <a:spLocks/>
            </p:cNvSpPr>
            <p:nvPr/>
          </p:nvSpPr>
          <p:spPr bwMode="auto">
            <a:xfrm>
              <a:off x="6397626" y="1050925"/>
              <a:ext cx="2339975" cy="1339851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48" y="0"/>
                </a:cxn>
                <a:cxn ang="0">
                  <a:pos x="0" y="180"/>
                </a:cxn>
                <a:cxn ang="0">
                  <a:pos x="148" y="359"/>
                </a:cxn>
                <a:cxn ang="0">
                  <a:pos x="480" y="359"/>
                </a:cxn>
                <a:cxn ang="0">
                  <a:pos x="628" y="180"/>
                </a:cxn>
                <a:cxn ang="0">
                  <a:pos x="480" y="0"/>
                </a:cxn>
              </a:cxnLst>
              <a:rect l="0" t="0" r="r" b="b"/>
              <a:pathLst>
                <a:path w="628" h="359">
                  <a:moveTo>
                    <a:pt x="480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63" y="0"/>
                    <a:pt x="0" y="80"/>
                    <a:pt x="0" y="180"/>
                  </a:cubicBezTo>
                  <a:cubicBezTo>
                    <a:pt x="0" y="279"/>
                    <a:pt x="63" y="359"/>
                    <a:pt x="148" y="359"/>
                  </a:cubicBezTo>
                  <a:cubicBezTo>
                    <a:pt x="480" y="359"/>
                    <a:pt x="480" y="359"/>
                    <a:pt x="480" y="359"/>
                  </a:cubicBezTo>
                  <a:cubicBezTo>
                    <a:pt x="566" y="359"/>
                    <a:pt x="628" y="279"/>
                    <a:pt x="628" y="180"/>
                  </a:cubicBezTo>
                  <a:cubicBezTo>
                    <a:pt x="628" y="80"/>
                    <a:pt x="566" y="0"/>
                    <a:pt x="480" y="0"/>
                  </a:cubicBezTo>
                  <a:close/>
                </a:path>
              </a:pathLst>
            </a:custGeom>
            <a:solidFill>
              <a:srgbClr val="0199A1"/>
            </a:solidFill>
            <a:ln w="9525" cap="flat" cmpd="sng" algn="ctr">
              <a:solidFill>
                <a:srgbClr val="048C8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5" name="Freeform 29"/>
            <p:cNvSpPr>
              <a:spLocks/>
            </p:cNvSpPr>
            <p:nvPr/>
          </p:nvSpPr>
          <p:spPr bwMode="auto">
            <a:xfrm>
              <a:off x="6900863" y="1055688"/>
              <a:ext cx="1836738" cy="1335088"/>
            </a:xfrm>
            <a:custGeom>
              <a:avLst/>
              <a:gdLst>
                <a:gd name="T0" fmla="*/ 358 w 493"/>
                <a:gd name="T1" fmla="*/ 0 h 358"/>
                <a:gd name="T2" fmla="*/ 0 w 493"/>
                <a:gd name="T3" fmla="*/ 357 h 358"/>
                <a:gd name="T4" fmla="*/ 13 w 493"/>
                <a:gd name="T5" fmla="*/ 358 h 358"/>
                <a:gd name="T6" fmla="*/ 345 w 493"/>
                <a:gd name="T7" fmla="*/ 358 h 358"/>
                <a:gd name="T8" fmla="*/ 493 w 493"/>
                <a:gd name="T9" fmla="*/ 179 h 358"/>
                <a:gd name="T10" fmla="*/ 358 w 493"/>
                <a:gd name="T11" fmla="*/ 0 h 3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3" h="358">
                  <a:moveTo>
                    <a:pt x="358" y="0"/>
                  </a:moveTo>
                  <a:cubicBezTo>
                    <a:pt x="0" y="357"/>
                    <a:pt x="0" y="357"/>
                    <a:pt x="0" y="357"/>
                  </a:cubicBezTo>
                  <a:cubicBezTo>
                    <a:pt x="4" y="358"/>
                    <a:pt x="9" y="358"/>
                    <a:pt x="13" y="358"/>
                  </a:cubicBezTo>
                  <a:cubicBezTo>
                    <a:pt x="345" y="358"/>
                    <a:pt x="345" y="358"/>
                    <a:pt x="345" y="358"/>
                  </a:cubicBezTo>
                  <a:cubicBezTo>
                    <a:pt x="431" y="358"/>
                    <a:pt x="493" y="278"/>
                    <a:pt x="493" y="179"/>
                  </a:cubicBezTo>
                  <a:cubicBezTo>
                    <a:pt x="493" y="84"/>
                    <a:pt x="437" y="7"/>
                    <a:pt x="35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43"/>
          <p:cNvGrpSpPr>
            <a:grpSpLocks/>
          </p:cNvGrpSpPr>
          <p:nvPr/>
        </p:nvGrpSpPr>
        <p:grpSpPr bwMode="auto">
          <a:xfrm rot="16200000">
            <a:off x="3857945" y="1416282"/>
            <a:ext cx="1084451" cy="2361437"/>
            <a:chOff x="539751" y="1785938"/>
            <a:chExt cx="2206625" cy="3863975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539751" y="1785938"/>
              <a:ext cx="2206625" cy="3863975"/>
            </a:xfrm>
            <a:custGeom>
              <a:avLst/>
              <a:gdLst/>
              <a:ahLst/>
              <a:cxnLst>
                <a:cxn ang="0">
                  <a:pos x="592" y="792"/>
                </a:cxn>
                <a:cxn ang="0">
                  <a:pos x="592" y="244"/>
                </a:cxn>
                <a:cxn ang="0">
                  <a:pos x="296" y="0"/>
                </a:cxn>
                <a:cxn ang="0">
                  <a:pos x="0" y="244"/>
                </a:cxn>
                <a:cxn ang="0">
                  <a:pos x="0" y="792"/>
                </a:cxn>
                <a:cxn ang="0">
                  <a:pos x="296" y="1036"/>
                </a:cxn>
                <a:cxn ang="0">
                  <a:pos x="592" y="792"/>
                </a:cxn>
              </a:cxnLst>
              <a:rect l="0" t="0" r="r" b="b"/>
              <a:pathLst>
                <a:path w="592" h="1036">
                  <a:moveTo>
                    <a:pt x="592" y="792"/>
                  </a:moveTo>
                  <a:cubicBezTo>
                    <a:pt x="592" y="244"/>
                    <a:pt x="592" y="244"/>
                    <a:pt x="592" y="244"/>
                  </a:cubicBezTo>
                  <a:cubicBezTo>
                    <a:pt x="592" y="103"/>
                    <a:pt x="460" y="0"/>
                    <a:pt x="296" y="0"/>
                  </a:cubicBezTo>
                  <a:cubicBezTo>
                    <a:pt x="133" y="0"/>
                    <a:pt x="0" y="103"/>
                    <a:pt x="0" y="244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933"/>
                    <a:pt x="133" y="1036"/>
                    <a:pt x="296" y="1036"/>
                  </a:cubicBezTo>
                  <a:cubicBezTo>
                    <a:pt x="460" y="1036"/>
                    <a:pt x="592" y="933"/>
                    <a:pt x="592" y="792"/>
                  </a:cubicBezTo>
                  <a:close/>
                </a:path>
              </a:pathLst>
            </a:custGeom>
            <a:solidFill>
              <a:srgbClr val="08A7EE"/>
            </a:solidFill>
            <a:ln w="9525" cap="flat" cmpd="sng" algn="ctr">
              <a:solidFill>
                <a:srgbClr val="0195F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srgbClr val="000000">
                  <a:alpha val="26667"/>
                </a:srgb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542926" y="2617788"/>
              <a:ext cx="2203450" cy="3032125"/>
            </a:xfrm>
            <a:custGeom>
              <a:avLst/>
              <a:gdLst>
                <a:gd name="T0" fmla="*/ 0 w 591"/>
                <a:gd name="T1" fmla="*/ 590 h 813"/>
                <a:gd name="T2" fmla="*/ 295 w 591"/>
                <a:gd name="T3" fmla="*/ 813 h 813"/>
                <a:gd name="T4" fmla="*/ 591 w 591"/>
                <a:gd name="T5" fmla="*/ 569 h 813"/>
                <a:gd name="T6" fmla="*/ 591 w 591"/>
                <a:gd name="T7" fmla="*/ 21 h 813"/>
                <a:gd name="T8" fmla="*/ 590 w 591"/>
                <a:gd name="T9" fmla="*/ 0 h 813"/>
                <a:gd name="T10" fmla="*/ 0 w 591"/>
                <a:gd name="T11" fmla="*/ 590 h 8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1" h="813">
                  <a:moveTo>
                    <a:pt x="0" y="590"/>
                  </a:moveTo>
                  <a:cubicBezTo>
                    <a:pt x="13" y="720"/>
                    <a:pt x="140" y="813"/>
                    <a:pt x="295" y="813"/>
                  </a:cubicBezTo>
                  <a:cubicBezTo>
                    <a:pt x="459" y="813"/>
                    <a:pt x="591" y="710"/>
                    <a:pt x="591" y="569"/>
                  </a:cubicBezTo>
                  <a:cubicBezTo>
                    <a:pt x="591" y="21"/>
                    <a:pt x="591" y="21"/>
                    <a:pt x="591" y="21"/>
                  </a:cubicBezTo>
                  <a:cubicBezTo>
                    <a:pt x="591" y="14"/>
                    <a:pt x="591" y="7"/>
                    <a:pt x="590" y="0"/>
                  </a:cubicBezTo>
                  <a:lnTo>
                    <a:pt x="0" y="590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" name="Group 44"/>
          <p:cNvGrpSpPr>
            <a:grpSpLocks/>
          </p:cNvGrpSpPr>
          <p:nvPr/>
        </p:nvGrpSpPr>
        <p:grpSpPr bwMode="auto">
          <a:xfrm rot="16200000">
            <a:off x="3891184" y="699869"/>
            <a:ext cx="973884" cy="2380839"/>
            <a:chOff x="3127376" y="1785938"/>
            <a:chExt cx="2206625" cy="3863975"/>
          </a:xfrm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3127376" y="1785938"/>
              <a:ext cx="2206625" cy="3863975"/>
            </a:xfrm>
            <a:custGeom>
              <a:avLst/>
              <a:gdLst/>
              <a:ahLst/>
              <a:cxnLst>
                <a:cxn ang="0">
                  <a:pos x="592" y="792"/>
                </a:cxn>
                <a:cxn ang="0">
                  <a:pos x="592" y="244"/>
                </a:cxn>
                <a:cxn ang="0">
                  <a:pos x="296" y="0"/>
                </a:cxn>
                <a:cxn ang="0">
                  <a:pos x="0" y="244"/>
                </a:cxn>
                <a:cxn ang="0">
                  <a:pos x="0" y="792"/>
                </a:cxn>
                <a:cxn ang="0">
                  <a:pos x="296" y="1036"/>
                </a:cxn>
                <a:cxn ang="0">
                  <a:pos x="592" y="792"/>
                </a:cxn>
              </a:cxnLst>
              <a:rect l="0" t="0" r="r" b="b"/>
              <a:pathLst>
                <a:path w="592" h="1036">
                  <a:moveTo>
                    <a:pt x="592" y="792"/>
                  </a:moveTo>
                  <a:cubicBezTo>
                    <a:pt x="592" y="244"/>
                    <a:pt x="592" y="244"/>
                    <a:pt x="592" y="244"/>
                  </a:cubicBezTo>
                  <a:cubicBezTo>
                    <a:pt x="592" y="103"/>
                    <a:pt x="460" y="0"/>
                    <a:pt x="296" y="0"/>
                  </a:cubicBezTo>
                  <a:cubicBezTo>
                    <a:pt x="133" y="0"/>
                    <a:pt x="0" y="103"/>
                    <a:pt x="0" y="244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933"/>
                    <a:pt x="133" y="1036"/>
                    <a:pt x="296" y="1036"/>
                  </a:cubicBezTo>
                  <a:cubicBezTo>
                    <a:pt x="460" y="1036"/>
                    <a:pt x="592" y="933"/>
                    <a:pt x="592" y="792"/>
                  </a:cubicBezTo>
                  <a:close/>
                </a:path>
              </a:pathLst>
            </a:custGeom>
            <a:solidFill>
              <a:srgbClr val="0560B3"/>
            </a:solidFill>
            <a:ln w="9525" cap="flat" cmpd="sng" algn="ctr">
              <a:solidFill>
                <a:srgbClr val="01568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130551" y="2617788"/>
              <a:ext cx="2203450" cy="3032125"/>
            </a:xfrm>
            <a:custGeom>
              <a:avLst/>
              <a:gdLst>
                <a:gd name="T0" fmla="*/ 0 w 591"/>
                <a:gd name="T1" fmla="*/ 590 h 813"/>
                <a:gd name="T2" fmla="*/ 295 w 591"/>
                <a:gd name="T3" fmla="*/ 813 h 813"/>
                <a:gd name="T4" fmla="*/ 591 w 591"/>
                <a:gd name="T5" fmla="*/ 569 h 813"/>
                <a:gd name="T6" fmla="*/ 591 w 591"/>
                <a:gd name="T7" fmla="*/ 21 h 813"/>
                <a:gd name="T8" fmla="*/ 590 w 591"/>
                <a:gd name="T9" fmla="*/ 0 h 813"/>
                <a:gd name="T10" fmla="*/ 0 w 591"/>
                <a:gd name="T11" fmla="*/ 590 h 8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1" h="813">
                  <a:moveTo>
                    <a:pt x="0" y="590"/>
                  </a:moveTo>
                  <a:cubicBezTo>
                    <a:pt x="13" y="720"/>
                    <a:pt x="140" y="813"/>
                    <a:pt x="295" y="813"/>
                  </a:cubicBezTo>
                  <a:cubicBezTo>
                    <a:pt x="459" y="813"/>
                    <a:pt x="591" y="710"/>
                    <a:pt x="591" y="569"/>
                  </a:cubicBezTo>
                  <a:cubicBezTo>
                    <a:pt x="591" y="21"/>
                    <a:pt x="591" y="21"/>
                    <a:pt x="591" y="21"/>
                  </a:cubicBezTo>
                  <a:cubicBezTo>
                    <a:pt x="591" y="14"/>
                    <a:pt x="591" y="7"/>
                    <a:pt x="590" y="0"/>
                  </a:cubicBezTo>
                  <a:lnTo>
                    <a:pt x="0" y="590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581401" y="1644650"/>
            <a:ext cx="16471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  <a:latin typeface="Bahnschrift" pitchFamily="34" charset="0"/>
              </a:rPr>
              <a:t>Разработка архитектуры системы</a:t>
            </a:r>
            <a:endParaRPr lang="ru-RU" sz="1100" dirty="0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81401" y="2425700"/>
            <a:ext cx="16471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  <a:latin typeface="Bahnschrift" pitchFamily="34" charset="0"/>
              </a:rPr>
              <a:t>Разработка архитектуры серверной части</a:t>
            </a:r>
            <a:endParaRPr lang="ru-RU" sz="1100" dirty="0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35351" y="3175000"/>
            <a:ext cx="1992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bg1"/>
                </a:solidFill>
                <a:latin typeface="Bahnschrift" pitchFamily="34" charset="0"/>
              </a:rPr>
              <a:t>Разработка математической модели и обработки выбранных биометрических параметров</a:t>
            </a:r>
            <a:endParaRPr lang="ru-RU" sz="1000" dirty="0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402150" y="4381500"/>
            <a:ext cx="7038900" cy="55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ahnschrift" pitchFamily="34" charset="0"/>
                <a:ea typeface="Montserrat"/>
                <a:cs typeface="Montserrat"/>
                <a:sym typeface="Montserrat"/>
              </a:rPr>
              <a:t>Срок реализации 1 этапа –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" pitchFamily="34" charset="0"/>
                <a:ea typeface="Montserrat"/>
                <a:cs typeface="Montserrat"/>
                <a:sym typeface="Montserrat"/>
              </a:rPr>
              <a:t>конец 2021 года</a:t>
            </a:r>
            <a:r>
              <a:rPr lang="ru-RU" sz="1800" noProof="0" dirty="0" smtClean="0">
                <a:solidFill>
                  <a:srgbClr val="FFC000"/>
                </a:solidFill>
                <a:latin typeface="Bahnschrift" pitchFamily="34" charset="0"/>
                <a:ea typeface="Montserrat"/>
                <a:cs typeface="Montserrat"/>
                <a:sym typeface="Montserrat"/>
              </a:rPr>
              <a:t>.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Bahnschrift" pitchFamily="34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2050" name="Picture 2" descr="C:\Users\Вячеслав\Downloads\free-icon-tools-and-utensils-42309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2350" y="2108200"/>
            <a:ext cx="1130300" cy="1130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C:\Users\Вячеслав\Downloads\kisspng-computer-icons-portable-network-graphics-scalable-5c230ffbe838b7.03166974154580172395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9900" y="2120900"/>
            <a:ext cx="1092200" cy="1092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1155700" y="3068248"/>
            <a:ext cx="838679" cy="10402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реализации проекта. Этап 2.</a:t>
            </a:r>
            <a:endParaRPr lang="ru-RU" dirty="0"/>
          </a:p>
        </p:txBody>
      </p:sp>
      <p:grpSp>
        <p:nvGrpSpPr>
          <p:cNvPr id="3" name="Group 60"/>
          <p:cNvGrpSpPr>
            <a:grpSpLocks/>
          </p:cNvGrpSpPr>
          <p:nvPr/>
        </p:nvGrpSpPr>
        <p:grpSpPr bwMode="auto">
          <a:xfrm rot="10800000" flipH="1">
            <a:off x="3432529" y="3372012"/>
            <a:ext cx="2104698" cy="854329"/>
            <a:chOff x="6397626" y="1050925"/>
            <a:chExt cx="2339975" cy="1339851"/>
          </a:xfrm>
        </p:grpSpPr>
        <p:sp>
          <p:nvSpPr>
            <p:cNvPr id="4" name="Freeform 24"/>
            <p:cNvSpPr>
              <a:spLocks/>
            </p:cNvSpPr>
            <p:nvPr/>
          </p:nvSpPr>
          <p:spPr bwMode="auto">
            <a:xfrm>
              <a:off x="6397626" y="1050925"/>
              <a:ext cx="2339975" cy="1339851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48" y="0"/>
                </a:cxn>
                <a:cxn ang="0">
                  <a:pos x="0" y="180"/>
                </a:cxn>
                <a:cxn ang="0">
                  <a:pos x="148" y="359"/>
                </a:cxn>
                <a:cxn ang="0">
                  <a:pos x="480" y="359"/>
                </a:cxn>
                <a:cxn ang="0">
                  <a:pos x="628" y="180"/>
                </a:cxn>
                <a:cxn ang="0">
                  <a:pos x="480" y="0"/>
                </a:cxn>
              </a:cxnLst>
              <a:rect l="0" t="0" r="r" b="b"/>
              <a:pathLst>
                <a:path w="628" h="359">
                  <a:moveTo>
                    <a:pt x="480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63" y="0"/>
                    <a:pt x="0" y="80"/>
                    <a:pt x="0" y="180"/>
                  </a:cubicBezTo>
                  <a:cubicBezTo>
                    <a:pt x="0" y="279"/>
                    <a:pt x="63" y="359"/>
                    <a:pt x="148" y="359"/>
                  </a:cubicBezTo>
                  <a:cubicBezTo>
                    <a:pt x="480" y="359"/>
                    <a:pt x="480" y="359"/>
                    <a:pt x="480" y="359"/>
                  </a:cubicBezTo>
                  <a:cubicBezTo>
                    <a:pt x="566" y="359"/>
                    <a:pt x="628" y="279"/>
                    <a:pt x="628" y="180"/>
                  </a:cubicBezTo>
                  <a:cubicBezTo>
                    <a:pt x="628" y="80"/>
                    <a:pt x="566" y="0"/>
                    <a:pt x="480" y="0"/>
                  </a:cubicBezTo>
                  <a:close/>
                </a:path>
              </a:pathLst>
            </a:custGeom>
            <a:solidFill>
              <a:srgbClr val="0199A1"/>
            </a:solidFill>
            <a:ln w="9525" cap="flat" cmpd="sng" algn="ctr">
              <a:solidFill>
                <a:srgbClr val="048C8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5" name="Freeform 29"/>
            <p:cNvSpPr>
              <a:spLocks/>
            </p:cNvSpPr>
            <p:nvPr/>
          </p:nvSpPr>
          <p:spPr bwMode="auto">
            <a:xfrm>
              <a:off x="6900863" y="1055688"/>
              <a:ext cx="1836738" cy="1335088"/>
            </a:xfrm>
            <a:custGeom>
              <a:avLst/>
              <a:gdLst>
                <a:gd name="T0" fmla="*/ 358 w 493"/>
                <a:gd name="T1" fmla="*/ 0 h 358"/>
                <a:gd name="T2" fmla="*/ 0 w 493"/>
                <a:gd name="T3" fmla="*/ 357 h 358"/>
                <a:gd name="T4" fmla="*/ 13 w 493"/>
                <a:gd name="T5" fmla="*/ 358 h 358"/>
                <a:gd name="T6" fmla="*/ 345 w 493"/>
                <a:gd name="T7" fmla="*/ 358 h 358"/>
                <a:gd name="T8" fmla="*/ 493 w 493"/>
                <a:gd name="T9" fmla="*/ 179 h 358"/>
                <a:gd name="T10" fmla="*/ 358 w 493"/>
                <a:gd name="T11" fmla="*/ 0 h 3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3" h="358">
                  <a:moveTo>
                    <a:pt x="358" y="0"/>
                  </a:moveTo>
                  <a:cubicBezTo>
                    <a:pt x="0" y="357"/>
                    <a:pt x="0" y="357"/>
                    <a:pt x="0" y="357"/>
                  </a:cubicBezTo>
                  <a:cubicBezTo>
                    <a:pt x="4" y="358"/>
                    <a:pt x="9" y="358"/>
                    <a:pt x="13" y="358"/>
                  </a:cubicBezTo>
                  <a:cubicBezTo>
                    <a:pt x="345" y="358"/>
                    <a:pt x="345" y="358"/>
                    <a:pt x="345" y="358"/>
                  </a:cubicBezTo>
                  <a:cubicBezTo>
                    <a:pt x="431" y="358"/>
                    <a:pt x="493" y="278"/>
                    <a:pt x="493" y="179"/>
                  </a:cubicBezTo>
                  <a:cubicBezTo>
                    <a:pt x="493" y="84"/>
                    <a:pt x="437" y="7"/>
                    <a:pt x="35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43"/>
          <p:cNvGrpSpPr>
            <a:grpSpLocks/>
          </p:cNvGrpSpPr>
          <p:nvPr/>
        </p:nvGrpSpPr>
        <p:grpSpPr bwMode="auto">
          <a:xfrm rot="16200000">
            <a:off x="4042173" y="1943256"/>
            <a:ext cx="858376" cy="2084716"/>
            <a:chOff x="539751" y="1785938"/>
            <a:chExt cx="2206625" cy="3863975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539751" y="1785938"/>
              <a:ext cx="2206625" cy="3863975"/>
            </a:xfrm>
            <a:custGeom>
              <a:avLst/>
              <a:gdLst/>
              <a:ahLst/>
              <a:cxnLst>
                <a:cxn ang="0">
                  <a:pos x="592" y="792"/>
                </a:cxn>
                <a:cxn ang="0">
                  <a:pos x="592" y="244"/>
                </a:cxn>
                <a:cxn ang="0">
                  <a:pos x="296" y="0"/>
                </a:cxn>
                <a:cxn ang="0">
                  <a:pos x="0" y="244"/>
                </a:cxn>
                <a:cxn ang="0">
                  <a:pos x="0" y="792"/>
                </a:cxn>
                <a:cxn ang="0">
                  <a:pos x="296" y="1036"/>
                </a:cxn>
                <a:cxn ang="0">
                  <a:pos x="592" y="792"/>
                </a:cxn>
              </a:cxnLst>
              <a:rect l="0" t="0" r="r" b="b"/>
              <a:pathLst>
                <a:path w="592" h="1036">
                  <a:moveTo>
                    <a:pt x="592" y="792"/>
                  </a:moveTo>
                  <a:cubicBezTo>
                    <a:pt x="592" y="244"/>
                    <a:pt x="592" y="244"/>
                    <a:pt x="592" y="244"/>
                  </a:cubicBezTo>
                  <a:cubicBezTo>
                    <a:pt x="592" y="103"/>
                    <a:pt x="460" y="0"/>
                    <a:pt x="296" y="0"/>
                  </a:cubicBezTo>
                  <a:cubicBezTo>
                    <a:pt x="133" y="0"/>
                    <a:pt x="0" y="103"/>
                    <a:pt x="0" y="244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933"/>
                    <a:pt x="133" y="1036"/>
                    <a:pt x="296" y="1036"/>
                  </a:cubicBezTo>
                  <a:cubicBezTo>
                    <a:pt x="460" y="1036"/>
                    <a:pt x="592" y="933"/>
                    <a:pt x="592" y="792"/>
                  </a:cubicBezTo>
                  <a:close/>
                </a:path>
              </a:pathLst>
            </a:custGeom>
            <a:solidFill>
              <a:srgbClr val="08A7EE"/>
            </a:solidFill>
            <a:ln w="9525" cap="flat" cmpd="sng" algn="ctr">
              <a:solidFill>
                <a:srgbClr val="0195F9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srgbClr val="000000">
                  <a:alpha val="26667"/>
                </a:srgb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542926" y="2617788"/>
              <a:ext cx="2203450" cy="3032125"/>
            </a:xfrm>
            <a:custGeom>
              <a:avLst/>
              <a:gdLst>
                <a:gd name="T0" fmla="*/ 0 w 591"/>
                <a:gd name="T1" fmla="*/ 590 h 813"/>
                <a:gd name="T2" fmla="*/ 295 w 591"/>
                <a:gd name="T3" fmla="*/ 813 h 813"/>
                <a:gd name="T4" fmla="*/ 591 w 591"/>
                <a:gd name="T5" fmla="*/ 569 h 813"/>
                <a:gd name="T6" fmla="*/ 591 w 591"/>
                <a:gd name="T7" fmla="*/ 21 h 813"/>
                <a:gd name="T8" fmla="*/ 590 w 591"/>
                <a:gd name="T9" fmla="*/ 0 h 813"/>
                <a:gd name="T10" fmla="*/ 0 w 591"/>
                <a:gd name="T11" fmla="*/ 590 h 8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1" h="813">
                  <a:moveTo>
                    <a:pt x="0" y="590"/>
                  </a:moveTo>
                  <a:cubicBezTo>
                    <a:pt x="13" y="720"/>
                    <a:pt x="140" y="813"/>
                    <a:pt x="295" y="813"/>
                  </a:cubicBezTo>
                  <a:cubicBezTo>
                    <a:pt x="459" y="813"/>
                    <a:pt x="591" y="710"/>
                    <a:pt x="591" y="569"/>
                  </a:cubicBezTo>
                  <a:cubicBezTo>
                    <a:pt x="591" y="21"/>
                    <a:pt x="591" y="21"/>
                    <a:pt x="591" y="21"/>
                  </a:cubicBezTo>
                  <a:cubicBezTo>
                    <a:pt x="591" y="14"/>
                    <a:pt x="591" y="7"/>
                    <a:pt x="590" y="0"/>
                  </a:cubicBezTo>
                  <a:lnTo>
                    <a:pt x="0" y="590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44"/>
          <p:cNvGrpSpPr>
            <a:grpSpLocks/>
          </p:cNvGrpSpPr>
          <p:nvPr/>
        </p:nvGrpSpPr>
        <p:grpSpPr bwMode="auto">
          <a:xfrm rot="16200000">
            <a:off x="4018989" y="1172697"/>
            <a:ext cx="858377" cy="2101845"/>
            <a:chOff x="3127376" y="1785938"/>
            <a:chExt cx="2206625" cy="3863975"/>
          </a:xfrm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3127376" y="1785938"/>
              <a:ext cx="2206625" cy="3863975"/>
            </a:xfrm>
            <a:custGeom>
              <a:avLst/>
              <a:gdLst/>
              <a:ahLst/>
              <a:cxnLst>
                <a:cxn ang="0">
                  <a:pos x="592" y="792"/>
                </a:cxn>
                <a:cxn ang="0">
                  <a:pos x="592" y="244"/>
                </a:cxn>
                <a:cxn ang="0">
                  <a:pos x="296" y="0"/>
                </a:cxn>
                <a:cxn ang="0">
                  <a:pos x="0" y="244"/>
                </a:cxn>
                <a:cxn ang="0">
                  <a:pos x="0" y="792"/>
                </a:cxn>
                <a:cxn ang="0">
                  <a:pos x="296" y="1036"/>
                </a:cxn>
                <a:cxn ang="0">
                  <a:pos x="592" y="792"/>
                </a:cxn>
              </a:cxnLst>
              <a:rect l="0" t="0" r="r" b="b"/>
              <a:pathLst>
                <a:path w="592" h="1036">
                  <a:moveTo>
                    <a:pt x="592" y="792"/>
                  </a:moveTo>
                  <a:cubicBezTo>
                    <a:pt x="592" y="244"/>
                    <a:pt x="592" y="244"/>
                    <a:pt x="592" y="244"/>
                  </a:cubicBezTo>
                  <a:cubicBezTo>
                    <a:pt x="592" y="103"/>
                    <a:pt x="460" y="0"/>
                    <a:pt x="296" y="0"/>
                  </a:cubicBezTo>
                  <a:cubicBezTo>
                    <a:pt x="133" y="0"/>
                    <a:pt x="0" y="103"/>
                    <a:pt x="0" y="244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933"/>
                    <a:pt x="133" y="1036"/>
                    <a:pt x="296" y="1036"/>
                  </a:cubicBezTo>
                  <a:cubicBezTo>
                    <a:pt x="460" y="1036"/>
                    <a:pt x="592" y="933"/>
                    <a:pt x="592" y="792"/>
                  </a:cubicBezTo>
                  <a:close/>
                </a:path>
              </a:pathLst>
            </a:custGeom>
            <a:solidFill>
              <a:srgbClr val="0560B3"/>
            </a:solidFill>
            <a:ln w="9525" cap="flat" cmpd="sng" algn="ctr">
              <a:solidFill>
                <a:srgbClr val="01568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130551" y="2617788"/>
              <a:ext cx="2203450" cy="3032125"/>
            </a:xfrm>
            <a:custGeom>
              <a:avLst/>
              <a:gdLst>
                <a:gd name="T0" fmla="*/ 0 w 591"/>
                <a:gd name="T1" fmla="*/ 590 h 813"/>
                <a:gd name="T2" fmla="*/ 295 w 591"/>
                <a:gd name="T3" fmla="*/ 813 h 813"/>
                <a:gd name="T4" fmla="*/ 591 w 591"/>
                <a:gd name="T5" fmla="*/ 569 h 813"/>
                <a:gd name="T6" fmla="*/ 591 w 591"/>
                <a:gd name="T7" fmla="*/ 21 h 813"/>
                <a:gd name="T8" fmla="*/ 590 w 591"/>
                <a:gd name="T9" fmla="*/ 0 h 813"/>
                <a:gd name="T10" fmla="*/ 0 w 591"/>
                <a:gd name="T11" fmla="*/ 590 h 8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1" h="813">
                  <a:moveTo>
                    <a:pt x="0" y="590"/>
                  </a:moveTo>
                  <a:cubicBezTo>
                    <a:pt x="13" y="720"/>
                    <a:pt x="140" y="813"/>
                    <a:pt x="295" y="813"/>
                  </a:cubicBezTo>
                  <a:cubicBezTo>
                    <a:pt x="459" y="813"/>
                    <a:pt x="591" y="710"/>
                    <a:pt x="591" y="569"/>
                  </a:cubicBezTo>
                  <a:cubicBezTo>
                    <a:pt x="591" y="21"/>
                    <a:pt x="591" y="21"/>
                    <a:pt x="591" y="21"/>
                  </a:cubicBezTo>
                  <a:cubicBezTo>
                    <a:pt x="591" y="14"/>
                    <a:pt x="591" y="7"/>
                    <a:pt x="590" y="0"/>
                  </a:cubicBezTo>
                  <a:lnTo>
                    <a:pt x="0" y="590"/>
                  </a:lnTo>
                  <a:close/>
                </a:path>
              </a:pathLst>
            </a:custGeom>
            <a:gradFill rotWithShape="1">
              <a:gsLst>
                <a:gs pos="0">
                  <a:srgbClr val="01315D">
                    <a:alpha val="2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" name="Group 45"/>
          <p:cNvGrpSpPr>
            <a:grpSpLocks/>
          </p:cNvGrpSpPr>
          <p:nvPr/>
        </p:nvGrpSpPr>
        <p:grpSpPr bwMode="auto">
          <a:xfrm rot="16200000">
            <a:off x="3982651" y="369259"/>
            <a:ext cx="876298" cy="2118978"/>
            <a:chOff x="5715001" y="1785938"/>
            <a:chExt cx="2206625" cy="3863975"/>
          </a:xfrm>
        </p:grpSpPr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5715001" y="1785938"/>
              <a:ext cx="2206625" cy="3863975"/>
            </a:xfrm>
            <a:custGeom>
              <a:avLst/>
              <a:gdLst/>
              <a:ahLst/>
              <a:cxnLst>
                <a:cxn ang="0">
                  <a:pos x="592" y="792"/>
                </a:cxn>
                <a:cxn ang="0">
                  <a:pos x="592" y="244"/>
                </a:cxn>
                <a:cxn ang="0">
                  <a:pos x="296" y="0"/>
                </a:cxn>
                <a:cxn ang="0">
                  <a:pos x="0" y="244"/>
                </a:cxn>
                <a:cxn ang="0">
                  <a:pos x="0" y="792"/>
                </a:cxn>
                <a:cxn ang="0">
                  <a:pos x="296" y="1036"/>
                </a:cxn>
                <a:cxn ang="0">
                  <a:pos x="592" y="792"/>
                </a:cxn>
              </a:cxnLst>
              <a:rect l="0" t="0" r="r" b="b"/>
              <a:pathLst>
                <a:path w="592" h="1036">
                  <a:moveTo>
                    <a:pt x="592" y="792"/>
                  </a:moveTo>
                  <a:cubicBezTo>
                    <a:pt x="592" y="244"/>
                    <a:pt x="592" y="244"/>
                    <a:pt x="592" y="244"/>
                  </a:cubicBezTo>
                  <a:cubicBezTo>
                    <a:pt x="592" y="103"/>
                    <a:pt x="459" y="0"/>
                    <a:pt x="296" y="0"/>
                  </a:cubicBezTo>
                  <a:cubicBezTo>
                    <a:pt x="132" y="0"/>
                    <a:pt x="0" y="103"/>
                    <a:pt x="0" y="244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933"/>
                    <a:pt x="132" y="1036"/>
                    <a:pt x="296" y="1036"/>
                  </a:cubicBezTo>
                  <a:cubicBezTo>
                    <a:pt x="459" y="1036"/>
                    <a:pt x="592" y="933"/>
                    <a:pt x="592" y="792"/>
                  </a:cubicBezTo>
                  <a:close/>
                </a:path>
              </a:pathLst>
            </a:custGeom>
            <a:solidFill>
              <a:srgbClr val="093667"/>
            </a:solidFill>
            <a:ln w="9525" cap="flat" cmpd="sng" algn="ctr">
              <a:solidFill>
                <a:srgbClr val="013253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/>
            <a:p>
              <a:pPr algn="ctr" defTabSz="814388">
                <a:lnSpc>
                  <a:spcPct val="90000"/>
                </a:lnSpc>
                <a:defRPr/>
              </a:pPr>
              <a:endParaRPr lang="en-US" sz="2400" dirty="0">
                <a:latin typeface="Arial" charset="0"/>
              </a:endParaRPr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5718176" y="2617788"/>
              <a:ext cx="2203450" cy="3032125"/>
            </a:xfrm>
            <a:custGeom>
              <a:avLst/>
              <a:gdLst>
                <a:gd name="T0" fmla="*/ 0 w 591"/>
                <a:gd name="T1" fmla="*/ 590 h 813"/>
                <a:gd name="T2" fmla="*/ 295 w 591"/>
                <a:gd name="T3" fmla="*/ 813 h 813"/>
                <a:gd name="T4" fmla="*/ 591 w 591"/>
                <a:gd name="T5" fmla="*/ 569 h 813"/>
                <a:gd name="T6" fmla="*/ 591 w 591"/>
                <a:gd name="T7" fmla="*/ 21 h 813"/>
                <a:gd name="T8" fmla="*/ 590 w 591"/>
                <a:gd name="T9" fmla="*/ 0 h 813"/>
                <a:gd name="T10" fmla="*/ 0 w 591"/>
                <a:gd name="T11" fmla="*/ 590 h 8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1" h="813">
                  <a:moveTo>
                    <a:pt x="0" y="590"/>
                  </a:moveTo>
                  <a:cubicBezTo>
                    <a:pt x="12" y="720"/>
                    <a:pt x="140" y="813"/>
                    <a:pt x="295" y="813"/>
                  </a:cubicBezTo>
                  <a:cubicBezTo>
                    <a:pt x="458" y="813"/>
                    <a:pt x="591" y="710"/>
                    <a:pt x="591" y="569"/>
                  </a:cubicBezTo>
                  <a:cubicBezTo>
                    <a:pt x="591" y="21"/>
                    <a:pt x="591" y="21"/>
                    <a:pt x="591" y="21"/>
                  </a:cubicBezTo>
                  <a:cubicBezTo>
                    <a:pt x="591" y="14"/>
                    <a:pt x="590" y="7"/>
                    <a:pt x="590" y="0"/>
                  </a:cubicBezTo>
                  <a:lnTo>
                    <a:pt x="0" y="590"/>
                  </a:lnTo>
                  <a:close/>
                </a:path>
              </a:pathLst>
            </a:custGeom>
            <a:gradFill rotWithShape="1">
              <a:gsLst>
                <a:gs pos="0">
                  <a:srgbClr val="000C16">
                    <a:alpha val="34901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606801" y="1263650"/>
            <a:ext cx="16471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  <a:latin typeface="Bahnschrift" pitchFamily="34" charset="0"/>
              </a:rPr>
              <a:t>Разработка </a:t>
            </a:r>
            <a:r>
              <a:rPr lang="en-US" sz="1100" dirty="0" smtClean="0">
                <a:solidFill>
                  <a:schemeClr val="bg1"/>
                </a:solidFill>
                <a:latin typeface="Bahnschrift" pitchFamily="34" charset="0"/>
              </a:rPr>
              <a:t>desktop-</a:t>
            </a:r>
            <a:r>
              <a:rPr lang="ru-RU" sz="1100" dirty="0" smtClean="0">
                <a:solidFill>
                  <a:schemeClr val="bg1"/>
                </a:solidFill>
                <a:latin typeface="Bahnschrift" pitchFamily="34" charset="0"/>
              </a:rPr>
              <a:t>приложения</a:t>
            </a:r>
            <a:endParaRPr lang="ru-RU" sz="1100" dirty="0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13151" y="1981200"/>
            <a:ext cx="16471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  <a:latin typeface="Bahnschrift" pitchFamily="34" charset="0"/>
              </a:rPr>
              <a:t>Разработка </a:t>
            </a:r>
            <a:r>
              <a:rPr lang="en-US" sz="1100" dirty="0" smtClean="0">
                <a:solidFill>
                  <a:schemeClr val="bg1"/>
                </a:solidFill>
                <a:latin typeface="Bahnschrift" pitchFamily="34" charset="0"/>
              </a:rPr>
              <a:t>Android</a:t>
            </a:r>
            <a:r>
              <a:rPr lang="ru-RU" sz="1100" dirty="0" smtClean="0">
                <a:solidFill>
                  <a:schemeClr val="bg1"/>
                </a:solidFill>
                <a:latin typeface="Bahnschrift" pitchFamily="34" charset="0"/>
              </a:rPr>
              <a:t>- и </a:t>
            </a:r>
            <a:r>
              <a:rPr lang="en-US" sz="1100" dirty="0" err="1" smtClean="0">
                <a:solidFill>
                  <a:schemeClr val="bg1"/>
                </a:solidFill>
                <a:latin typeface="Bahnschrift" pitchFamily="34" charset="0"/>
              </a:rPr>
              <a:t>iOS</a:t>
            </a:r>
            <a:r>
              <a:rPr lang="en-US" sz="1100" dirty="0" smtClean="0">
                <a:solidFill>
                  <a:schemeClr val="bg1"/>
                </a:solidFill>
                <a:latin typeface="Bahnschrift" pitchFamily="34" charset="0"/>
              </a:rPr>
              <a:t>-</a:t>
            </a:r>
            <a:r>
              <a:rPr lang="ru-RU" sz="1100" dirty="0" smtClean="0">
                <a:solidFill>
                  <a:schemeClr val="bg1"/>
                </a:solidFill>
                <a:latin typeface="Bahnschrift" pitchFamily="34" charset="0"/>
              </a:rPr>
              <a:t>приложения</a:t>
            </a:r>
            <a:endParaRPr lang="ru-RU" sz="1100" dirty="0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57601" y="2705100"/>
            <a:ext cx="16471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  <a:latin typeface="Bahnschrift" pitchFamily="34" charset="0"/>
              </a:rPr>
              <a:t>Тестирование разработанных приложений</a:t>
            </a:r>
            <a:endParaRPr lang="ru-RU" sz="1100" dirty="0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54400" y="3517900"/>
            <a:ext cx="211454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  <a:latin typeface="Bahnschrift" pitchFamily="34" charset="0"/>
              </a:rPr>
              <a:t>Сопровождение имеющихся систем, выход на иные платформы</a:t>
            </a:r>
            <a:endParaRPr lang="ru-RU" sz="1100" dirty="0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402150" y="4381500"/>
            <a:ext cx="7038900" cy="55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Montserrat" charset="-52"/>
                <a:ea typeface="Montserrat"/>
                <a:cs typeface="Montserrat"/>
                <a:sym typeface="Montserrat"/>
              </a:rPr>
              <a:t>Срок реализации 1 этапа –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" charset="-52"/>
                <a:ea typeface="Montserrat"/>
                <a:cs typeface="Montserrat"/>
                <a:sym typeface="Montserrat"/>
              </a:rPr>
              <a:t>3 квартал 2022 года</a:t>
            </a:r>
            <a:r>
              <a:rPr lang="ru-RU" sz="1800" noProof="0" dirty="0" smtClean="0">
                <a:solidFill>
                  <a:srgbClr val="FFC000"/>
                </a:solidFill>
                <a:latin typeface="Montserrat" charset="-52"/>
                <a:ea typeface="Montserrat"/>
                <a:cs typeface="Montserrat"/>
                <a:sym typeface="Montserrat"/>
              </a:rPr>
              <a:t>.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Montserrat" charset="-52"/>
              <a:ea typeface="Montserrat"/>
              <a:cs typeface="Montserrat"/>
              <a:sym typeface="Montserrat"/>
            </a:endParaRPr>
          </a:p>
        </p:txBody>
      </p:sp>
      <p:pic>
        <p:nvPicPr>
          <p:cNvPr id="3074" name="Picture 2" descr="https://www.pinclipart.com/picdir/big/208-2080424_for-instructions-on-enrolling-in-biometric-login-fo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1" y="1384300"/>
            <a:ext cx="1428591" cy="14319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 descr="C:\Users\Вячеслав\Downloads\pngwing.com (3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3350" y="1657350"/>
            <a:ext cx="1631950" cy="1631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7" name="Picture 5" descr="http://cdn.onlinewebfonts.com/svg/img_23164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4550" y="2844800"/>
            <a:ext cx="1466850" cy="15035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проекта по этапам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7750" y="1554850"/>
            <a:ext cx="3403200" cy="2911200"/>
          </a:xfrm>
        </p:spPr>
        <p:txBody>
          <a:bodyPr/>
          <a:lstStyle/>
          <a:p>
            <a:pPr algn="ctr">
              <a:buNone/>
            </a:pPr>
            <a:r>
              <a:rPr lang="ru-RU" sz="1600" b="1" dirty="0" smtClean="0">
                <a:solidFill>
                  <a:srgbClr val="FFC000"/>
                </a:solidFill>
                <a:latin typeface="Montserrat" charset="-52"/>
              </a:rPr>
              <a:t>ЭТАП  1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FFC000"/>
                </a:solidFill>
                <a:latin typeface="Montserrat" charset="-52"/>
              </a:rPr>
              <a:t>(конец 2021 года)</a:t>
            </a:r>
          </a:p>
          <a:p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Получение системы, готовой к внедрению в инфраструктуру потенциальных компаний-заказчиков;</a:t>
            </a:r>
          </a:p>
          <a:p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Оформление программной документации;</a:t>
            </a:r>
          </a:p>
          <a:p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Начало выхода на коммерциализацию продукта;</a:t>
            </a:r>
            <a:endParaRPr lang="ru-RU" dirty="0">
              <a:solidFill>
                <a:schemeClr val="bg1"/>
              </a:solidFill>
              <a:latin typeface="Montserrat" charset="-52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1600" b="1" dirty="0" smtClean="0">
                <a:solidFill>
                  <a:srgbClr val="FFC000"/>
                </a:solidFill>
                <a:latin typeface="Montserrat" charset="-52"/>
              </a:rPr>
              <a:t>ЭТАП 2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FFC000"/>
                </a:solidFill>
                <a:latin typeface="Montserrat" charset="-52"/>
              </a:rPr>
              <a:t>(3 квартал 2022 года)</a:t>
            </a:r>
          </a:p>
          <a:p>
            <a:r>
              <a:rPr lang="ru-RU" sz="1400" dirty="0" smtClean="0">
                <a:latin typeface="Montserrat" charset="-52"/>
              </a:rPr>
              <a:t>Получение готовых приложений для рядовых пользователей;</a:t>
            </a:r>
          </a:p>
          <a:p>
            <a:r>
              <a:rPr lang="ru-RU" sz="1400" dirty="0" smtClean="0">
                <a:latin typeface="Montserrat" charset="-52"/>
              </a:rPr>
              <a:t>Внедрение продукта в площадки цифровой дистрибуции (</a:t>
            </a:r>
            <a:r>
              <a:rPr lang="en-US" sz="1400" dirty="0" smtClean="0">
                <a:latin typeface="Montserrat" charset="-52"/>
              </a:rPr>
              <a:t>Google Play, </a:t>
            </a:r>
            <a:r>
              <a:rPr lang="en-US" sz="1400" dirty="0" err="1" smtClean="0">
                <a:latin typeface="Montserrat" charset="-52"/>
              </a:rPr>
              <a:t>AppStore</a:t>
            </a:r>
            <a:r>
              <a:rPr lang="en-US" sz="1400" dirty="0" smtClean="0">
                <a:latin typeface="Montserrat" charset="-52"/>
              </a:rPr>
              <a:t> </a:t>
            </a:r>
            <a:r>
              <a:rPr lang="ru-RU" sz="1400" dirty="0" smtClean="0">
                <a:latin typeface="Montserrat" charset="-52"/>
              </a:rPr>
              <a:t>и т.п.);</a:t>
            </a:r>
          </a:p>
          <a:p>
            <a:r>
              <a:rPr lang="ru-RU" sz="1400" dirty="0" smtClean="0">
                <a:latin typeface="Montserrat" charset="-52"/>
              </a:rPr>
              <a:t>Дальнейшее сопровождение и  коммерциализация проекта ;</a:t>
            </a:r>
            <a:endParaRPr lang="ru-RU" sz="1600" dirty="0">
              <a:latin typeface="Montserrat" charset="-5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Конечные результаты проекта</a:t>
            </a:r>
            <a:endParaRPr lang="ru-RU" dirty="0"/>
          </a:p>
        </p:txBody>
      </p:sp>
      <p:pic>
        <p:nvPicPr>
          <p:cNvPr id="27651" name="Picture 3" descr="C:\Users\Вячеслав\Downloads\pngeg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2" y="1114425"/>
            <a:ext cx="2981326" cy="2981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108450" y="1390650"/>
            <a:ext cx="45783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Программное решение для цифровой идентификации и подтверждения легитимности доступа на основе интеллектуального мониторинга биометрических характеристик</a:t>
            </a:r>
            <a:endParaRPr lang="ru-RU" dirty="0">
              <a:solidFill>
                <a:schemeClr val="bg1"/>
              </a:solidFill>
              <a:latin typeface="Montserrat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0550" y="2724150"/>
            <a:ext cx="39941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chemeClr val="bg1"/>
                </a:solidFill>
                <a:latin typeface="Montserrat" charset="-52"/>
              </a:rPr>
              <a:t>Кроссплатформенное</a:t>
            </a:r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 приложение на основе полученного программного решения</a:t>
            </a:r>
            <a:endParaRPr lang="ru-RU" dirty="0">
              <a:solidFill>
                <a:schemeClr val="bg1"/>
              </a:solidFill>
              <a:latin typeface="Montserrat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9750" y="3708400"/>
            <a:ext cx="408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Вклад в развитие информационной безопасности и </a:t>
            </a:r>
            <a:r>
              <a:rPr lang="ru-RU" dirty="0" err="1" smtClean="0">
                <a:solidFill>
                  <a:schemeClr val="bg1"/>
                </a:solidFill>
                <a:latin typeface="Montserrat" charset="-52"/>
              </a:rPr>
              <a:t>цифровизации</a:t>
            </a:r>
            <a:r>
              <a:rPr lang="ru-RU" dirty="0" smtClean="0">
                <a:solidFill>
                  <a:schemeClr val="bg1"/>
                </a:solidFill>
                <a:latin typeface="Montserrat" charset="-52"/>
              </a:rPr>
              <a:t> общества</a:t>
            </a:r>
            <a:endParaRPr lang="ru-RU" dirty="0">
              <a:solidFill>
                <a:schemeClr val="bg1"/>
              </a:solidFill>
              <a:latin typeface="Montserrat" charset="-5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685100" y="82600"/>
            <a:ext cx="1553650" cy="5460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charset="-52"/>
                <a:sym typeface="Arial"/>
              </a:rPr>
              <a:t>Авторы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charset="-52"/>
              <a:sym typeface="Arial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51750" y="3943400"/>
            <a:ext cx="1763200" cy="444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charset="-52"/>
                <a:sym typeface="Arial"/>
              </a:rPr>
              <a:t>Контакты</a:t>
            </a:r>
            <a:endParaRPr kumimoji="0" lang="ru-RU" sz="2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charset="-52"/>
              <a:sym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1400" y="488951"/>
            <a:ext cx="720090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chemeClr val="bg1"/>
                </a:solidFill>
                <a:latin typeface="Montserrat" charset="-52"/>
              </a:rPr>
              <a:t>Володин Илья Владиславович</a:t>
            </a:r>
            <a:r>
              <a:rPr lang="ru-RU" sz="1000" dirty="0" smtClean="0">
                <a:solidFill>
                  <a:schemeClr val="bg1"/>
                </a:solidFill>
                <a:latin typeface="Montserrat" charset="-52"/>
              </a:rPr>
              <a:t>, студент 2 курса Института компьютерных систем и информационной  безопасности </a:t>
            </a:r>
            <a:r>
              <a:rPr lang="ru-RU" sz="1000" dirty="0" err="1" smtClean="0">
                <a:solidFill>
                  <a:schemeClr val="bg1"/>
                </a:solidFill>
                <a:latin typeface="Montserrat" charset="-52"/>
              </a:rPr>
              <a:t>КубГТУ</a:t>
            </a:r>
            <a:r>
              <a:rPr lang="ru-RU" sz="1000" dirty="0" smtClean="0">
                <a:solidFill>
                  <a:schemeClr val="bg1"/>
                </a:solidFill>
                <a:latin typeface="Montserrat" charset="-52"/>
              </a:rPr>
              <a:t>,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Montserrat" charset="-52"/>
              </a:rPr>
              <a:t>ilya.volodin.02@mail.ru,+7(918) 199 00 55</a:t>
            </a:r>
            <a:endParaRPr lang="ru-RU" sz="1000" dirty="0" smtClean="0">
              <a:solidFill>
                <a:schemeClr val="bg1"/>
              </a:solidFill>
              <a:latin typeface="Montserrat" charset="-52"/>
            </a:endParaRPr>
          </a:p>
          <a:p>
            <a:endParaRPr lang="ru-RU" sz="300" dirty="0" smtClean="0">
              <a:solidFill>
                <a:schemeClr val="bg1"/>
              </a:solidFill>
              <a:latin typeface="Montserrat" charset="-52"/>
            </a:endParaRPr>
          </a:p>
          <a:p>
            <a:r>
              <a:rPr lang="ru-RU" sz="1000" b="1" dirty="0" err="1" smtClean="0">
                <a:solidFill>
                  <a:schemeClr val="bg1"/>
                </a:solidFill>
                <a:latin typeface="Montserrat" charset="-52"/>
              </a:rPr>
              <a:t>Евглевский</a:t>
            </a:r>
            <a:r>
              <a:rPr lang="ru-RU" sz="1000" b="1" dirty="0" smtClean="0">
                <a:solidFill>
                  <a:schemeClr val="bg1"/>
                </a:solidFill>
                <a:latin typeface="Montserrat" charset="-52"/>
              </a:rPr>
              <a:t> Вячеслав Юрьевич</a:t>
            </a:r>
            <a:r>
              <a:rPr lang="ru-RU" sz="1000" dirty="0" smtClean="0">
                <a:solidFill>
                  <a:schemeClr val="bg1"/>
                </a:solidFill>
                <a:latin typeface="Montserrat" charset="-52"/>
              </a:rPr>
              <a:t>, студент 2 курса Института компьютерных систем и информационной безопасности </a:t>
            </a:r>
            <a:r>
              <a:rPr lang="ru-RU" sz="1000" dirty="0" err="1" smtClean="0">
                <a:solidFill>
                  <a:schemeClr val="bg1"/>
                </a:solidFill>
                <a:latin typeface="Montserrat" charset="-52"/>
              </a:rPr>
              <a:t>КубГТУ</a:t>
            </a:r>
            <a:r>
              <a:rPr lang="en-US" sz="1000" dirty="0" smtClean="0">
                <a:solidFill>
                  <a:schemeClr val="bg1"/>
                </a:solidFill>
                <a:latin typeface="Montserrat" charset="-52"/>
              </a:rPr>
              <a:t>,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Montserrat" charset="-52"/>
              </a:rPr>
              <a:t>evglevsky-v@mail.ru, +7(988) 115 20 66</a:t>
            </a:r>
            <a:endParaRPr lang="ru-RU" sz="1000" dirty="0" smtClean="0">
              <a:solidFill>
                <a:schemeClr val="bg1"/>
              </a:solidFill>
              <a:latin typeface="Montserrat" charset="-52"/>
            </a:endParaRPr>
          </a:p>
          <a:p>
            <a:endParaRPr lang="ru-RU" sz="1000" dirty="0" smtClean="0">
              <a:solidFill>
                <a:schemeClr val="bg1"/>
              </a:solidFill>
              <a:latin typeface="Montserrat" charset="-52"/>
            </a:endParaRPr>
          </a:p>
          <a:p>
            <a:r>
              <a:rPr lang="ru-RU" sz="1000" dirty="0" smtClean="0">
                <a:solidFill>
                  <a:schemeClr val="bg1"/>
                </a:solidFill>
                <a:latin typeface="Montserrat" charset="-52"/>
              </a:rPr>
              <a:t>Руководители проекта:</a:t>
            </a:r>
          </a:p>
          <a:p>
            <a:endParaRPr lang="ru-RU" sz="300" dirty="0" smtClean="0">
              <a:solidFill>
                <a:schemeClr val="bg1"/>
              </a:solidFill>
              <a:latin typeface="Montserrat" charset="-52"/>
            </a:endParaRPr>
          </a:p>
          <a:p>
            <a:r>
              <a:rPr lang="ru-RU" sz="1000" b="1" dirty="0" err="1" smtClean="0">
                <a:solidFill>
                  <a:schemeClr val="bg1"/>
                </a:solidFill>
                <a:latin typeface="Montserrat" charset="-52"/>
              </a:rPr>
              <a:t>Путято</a:t>
            </a:r>
            <a:r>
              <a:rPr lang="ru-RU" sz="1000" b="1" dirty="0" smtClean="0">
                <a:solidFill>
                  <a:schemeClr val="bg1"/>
                </a:solidFill>
                <a:latin typeface="Montserrat" charset="-52"/>
              </a:rPr>
              <a:t> Михаил Михайлович</a:t>
            </a:r>
            <a:r>
              <a:rPr lang="ru-RU" sz="1000" dirty="0" smtClean="0">
                <a:solidFill>
                  <a:schemeClr val="bg1"/>
                </a:solidFill>
                <a:latin typeface="Montserrat" charset="-52"/>
              </a:rPr>
              <a:t>, член Южного регионального отделения научно-методического совета по</a:t>
            </a:r>
            <a:br>
              <a:rPr lang="ru-RU" sz="1000" dirty="0" smtClean="0">
                <a:solidFill>
                  <a:schemeClr val="bg1"/>
                </a:solidFill>
                <a:latin typeface="Montserrat" charset="-52"/>
              </a:rPr>
            </a:br>
            <a:r>
              <a:rPr lang="ru-RU" sz="1000" dirty="0" smtClean="0">
                <a:solidFill>
                  <a:schemeClr val="bg1"/>
                </a:solidFill>
                <a:latin typeface="Montserrat" charset="-52"/>
              </a:rPr>
              <a:t>искусственному интеллекту и когнитивным технологиям Российской академии наук,</a:t>
            </a:r>
            <a:br>
              <a:rPr lang="ru-RU" sz="1000" dirty="0" smtClean="0">
                <a:solidFill>
                  <a:schemeClr val="bg1"/>
                </a:solidFill>
                <a:latin typeface="Montserrat" charset="-52"/>
              </a:rPr>
            </a:br>
            <a:r>
              <a:rPr lang="ru-RU" sz="1000" dirty="0" smtClean="0">
                <a:solidFill>
                  <a:schemeClr val="bg1"/>
                </a:solidFill>
                <a:latin typeface="Montserrat" charset="-52"/>
              </a:rPr>
              <a:t>кандидат технических наук, доцент, Кубанский государственный технологический университет,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Montserrat" charset="-52"/>
              </a:rPr>
              <a:t>putyato.m@gmail.com, +7(964) 904 05 55</a:t>
            </a:r>
            <a:endParaRPr lang="ru-RU" sz="1000" dirty="0" smtClean="0">
              <a:solidFill>
                <a:schemeClr val="bg1"/>
              </a:solidFill>
              <a:latin typeface="Montserrat" charset="-52"/>
            </a:endParaRPr>
          </a:p>
          <a:p>
            <a:endParaRPr lang="ru-RU" sz="300" dirty="0" smtClean="0">
              <a:solidFill>
                <a:schemeClr val="bg1"/>
              </a:solidFill>
              <a:latin typeface="Montserrat" charset="-52"/>
            </a:endParaRPr>
          </a:p>
          <a:p>
            <a:r>
              <a:rPr lang="ru-RU" sz="1000" b="1" dirty="0" smtClean="0">
                <a:solidFill>
                  <a:schemeClr val="bg1"/>
                </a:solidFill>
                <a:latin typeface="Montserrat" charset="-52"/>
              </a:rPr>
              <a:t>Макарян Александр </a:t>
            </a:r>
            <a:r>
              <a:rPr lang="ru-RU" sz="1000" b="1" dirty="0" smtClean="0">
                <a:solidFill>
                  <a:schemeClr val="bg1"/>
                </a:solidFill>
                <a:latin typeface="Montserrat" charset="-52"/>
              </a:rPr>
              <a:t>Самвелович</a:t>
            </a:r>
            <a:r>
              <a:rPr lang="ru-RU" sz="1000" dirty="0" smtClean="0">
                <a:solidFill>
                  <a:schemeClr val="bg1"/>
                </a:solidFill>
                <a:latin typeface="Montserrat" charset="-52"/>
              </a:rPr>
              <a:t>, зам. директора по научной работе Института компьютерных систем и информационной безопасности Кубанского государственного технологического университета, кандидат технических наук, доцент,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Montserrat" charset="-52"/>
              </a:rPr>
              <a:t>msanya@yandex.ru, +7(918) 444 64 </a:t>
            </a:r>
            <a:r>
              <a:rPr lang="en-US" sz="1000" dirty="0" smtClean="0">
                <a:solidFill>
                  <a:schemeClr val="bg1"/>
                </a:solidFill>
                <a:latin typeface="Montserrat" charset="-52"/>
              </a:rPr>
              <a:t>47</a:t>
            </a:r>
            <a:endParaRPr lang="ru-RU" sz="1000" dirty="0" smtClean="0">
              <a:solidFill>
                <a:schemeClr val="bg1"/>
              </a:solidFill>
              <a:latin typeface="Montserrat" charset="-52"/>
            </a:endParaRPr>
          </a:p>
          <a:p>
            <a:pPr lvl="0"/>
            <a:r>
              <a:rPr lang="ru-RU" sz="1000" b="1" dirty="0" smtClean="0">
                <a:solidFill>
                  <a:schemeClr val="bg1"/>
                </a:solidFill>
                <a:latin typeface="Montserrat" panose="020B0604020202020204" charset="-52"/>
              </a:rPr>
              <a:t>Джуринская </a:t>
            </a:r>
            <a:r>
              <a:rPr lang="ru-RU" sz="1000" b="1" dirty="0" smtClean="0">
                <a:solidFill>
                  <a:schemeClr val="bg1"/>
                </a:solidFill>
                <a:latin typeface="Montserrat" panose="020B0604020202020204" charset="-52"/>
              </a:rPr>
              <a:t>Ольга </a:t>
            </a:r>
            <a:r>
              <a:rPr lang="ru-RU" sz="1000" b="1" dirty="0" smtClean="0">
                <a:solidFill>
                  <a:schemeClr val="bg1"/>
                </a:solidFill>
                <a:latin typeface="Montserrat" panose="020B0604020202020204" charset="-52"/>
              </a:rPr>
              <a:t>Петровна, </a:t>
            </a:r>
            <a:r>
              <a:rPr lang="ru-RU" sz="1000" dirty="0" smtClean="0">
                <a:solidFill>
                  <a:schemeClr val="bg1"/>
                </a:solidFill>
                <a:latin typeface="Montserrat" panose="020B0604020202020204" charset="-52"/>
              </a:rPr>
              <a:t>профессиональный </a:t>
            </a:r>
            <a:r>
              <a:rPr lang="ru-RU" sz="1000" dirty="0" smtClean="0">
                <a:solidFill>
                  <a:schemeClr val="bg1"/>
                </a:solidFill>
                <a:latin typeface="Montserrat" panose="020B0604020202020204" charset="-52"/>
              </a:rPr>
              <a:t>корпоративный </a:t>
            </a:r>
            <a:r>
              <a:rPr lang="ru-RU" sz="1000" dirty="0" smtClean="0">
                <a:solidFill>
                  <a:schemeClr val="bg1"/>
                </a:solidFill>
                <a:latin typeface="Montserrat" panose="020B0604020202020204" charset="-52"/>
              </a:rPr>
              <a:t>управляющий,</a:t>
            </a:r>
          </a:p>
          <a:p>
            <a:pPr lvl="0"/>
            <a:r>
              <a:rPr lang="en-US" sz="1000" dirty="0" smtClean="0">
                <a:solidFill>
                  <a:schemeClr val="bg1"/>
                </a:solidFill>
                <a:latin typeface="Montserrat" panose="020B0604020202020204" charset="-52"/>
              </a:rPr>
              <a:t>Olga.Dzhurinskaya@bk.ru</a:t>
            </a:r>
            <a:r>
              <a:rPr lang="ru-RU" sz="1000" smtClean="0">
                <a:solidFill>
                  <a:schemeClr val="bg1"/>
                </a:solidFill>
                <a:latin typeface="Montserrat" panose="020B0604020202020204" charset="-52"/>
              </a:rPr>
              <a:t>, +7 (962) 451-95-19</a:t>
            </a:r>
            <a:endParaRPr lang="ru-RU" sz="1000" dirty="0" smtClean="0">
              <a:solidFill>
                <a:schemeClr val="bg1"/>
              </a:solidFill>
              <a:latin typeface="Montserrat" panose="020B0604020202020204" charset="-52"/>
            </a:endParaRPr>
          </a:p>
          <a:p>
            <a:pPr lvl="0"/>
            <a:endParaRPr lang="ru-RU" sz="1000" dirty="0" smtClean="0">
              <a:solidFill>
                <a:schemeClr val="bg1"/>
              </a:solidFill>
              <a:latin typeface="Montserrat" panose="020B0604020202020204" charset="-52"/>
            </a:endParaRPr>
          </a:p>
          <a:p>
            <a:endParaRPr lang="ru-RU" sz="1000" dirty="0">
              <a:solidFill>
                <a:schemeClr val="bg1"/>
              </a:solidFill>
              <a:latin typeface="Montserrat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33750" y="4419601"/>
            <a:ext cx="21971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  <a:latin typeface="Bahnschrift" pitchFamily="34" charset="0"/>
              </a:rPr>
              <a:t>Сайт: </a:t>
            </a:r>
            <a:r>
              <a:rPr lang="en-US" sz="1100" dirty="0" err="1" smtClean="0">
                <a:solidFill>
                  <a:schemeClr val="bg1"/>
                </a:solidFill>
                <a:latin typeface="Bahnschrift" pitchFamily="34" charset="0"/>
              </a:rPr>
              <a:t>biomdi.active-test.tech</a:t>
            </a:r>
            <a:endParaRPr lang="ru-RU" sz="1100" dirty="0" smtClean="0">
              <a:solidFill>
                <a:schemeClr val="bg1"/>
              </a:solidFill>
              <a:latin typeface="Bahnschrift" pitchFamily="34" charset="0"/>
            </a:endParaRPr>
          </a:p>
          <a:p>
            <a:pPr algn="ctr"/>
            <a:r>
              <a:rPr lang="ru-RU" sz="1100" dirty="0" smtClean="0">
                <a:solidFill>
                  <a:schemeClr val="bg1"/>
                </a:solidFill>
                <a:latin typeface="Bahnschrift" pitchFamily="34" charset="0"/>
              </a:rPr>
              <a:t>Телефон:</a:t>
            </a:r>
            <a:r>
              <a:rPr lang="en-US" sz="1100" dirty="0" smtClean="0">
                <a:solidFill>
                  <a:schemeClr val="bg1"/>
                </a:solidFill>
                <a:latin typeface="Bahnschrift" pitchFamily="34" charset="0"/>
              </a:rPr>
              <a:t> +7(988) 115 20 66</a:t>
            </a:r>
            <a:endParaRPr lang="ru-RU" sz="1100" dirty="0" smtClean="0">
              <a:solidFill>
                <a:schemeClr val="bg1"/>
              </a:solidFill>
              <a:latin typeface="Bahnschrift" pitchFamily="34" charset="0"/>
            </a:endParaRPr>
          </a:p>
          <a:p>
            <a:pPr algn="ctr"/>
            <a:r>
              <a:rPr lang="en-US" sz="1100" dirty="0" smtClean="0">
                <a:solidFill>
                  <a:schemeClr val="bg1"/>
                </a:solidFill>
                <a:latin typeface="Bahnschrift" pitchFamily="34" charset="0"/>
              </a:rPr>
              <a:t>e-mail: evglevs@bk.ru</a:t>
            </a:r>
            <a:endParaRPr lang="ru-RU" sz="1100" dirty="0" smtClean="0">
              <a:solidFill>
                <a:schemeClr val="bg1"/>
              </a:solidFill>
              <a:latin typeface="Bahnschrift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1737</TotalTime>
  <Words>389</Words>
  <Application>Microsoft Office PowerPoint</Application>
  <PresentationFormat>Экран (16:9)</PresentationFormat>
  <Paragraphs>91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Montserrat</vt:lpstr>
      <vt:lpstr>Trebuchet MS</vt:lpstr>
      <vt:lpstr>Bahnschrift</vt:lpstr>
      <vt:lpstr>Lato</vt:lpstr>
      <vt:lpstr>Calibri</vt:lpstr>
      <vt:lpstr>Focus</vt:lpstr>
      <vt:lpstr>Слайд 1</vt:lpstr>
      <vt:lpstr>Актуальность цифровой идентификации</vt:lpstr>
      <vt:lpstr>Где и кем может быть задействован проект?</vt:lpstr>
      <vt:lpstr>Предлагаемое решение</vt:lpstr>
      <vt:lpstr>Визуализация</vt:lpstr>
      <vt:lpstr>Научная новизна</vt:lpstr>
      <vt:lpstr>План реализации проекта. Этап 1.</vt:lpstr>
      <vt:lpstr>План реализации проекта. Этап 2.</vt:lpstr>
      <vt:lpstr>Результаты проекта по этапам</vt:lpstr>
      <vt:lpstr>Конечные результаты проекта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цифровой идентификации и подтверждения легитимности доступа на основе интеллектуального мониторинга биометрических характеристик</dc:title>
  <dc:creator>Вячеслав</dc:creator>
  <cp:lastModifiedBy>Вячеслав</cp:lastModifiedBy>
  <cp:revision>74</cp:revision>
  <dcterms:created xsi:type="dcterms:W3CDTF">2021-05-13T12:18:15Z</dcterms:created>
  <dcterms:modified xsi:type="dcterms:W3CDTF">2021-06-30T19:25:02Z</dcterms:modified>
</cp:coreProperties>
</file>