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65" r:id="rId3"/>
    <p:sldId id="257" r:id="rId4"/>
    <p:sldId id="267" r:id="rId5"/>
    <p:sldId id="268" r:id="rId6"/>
    <p:sldId id="269" r:id="rId7"/>
    <p:sldId id="270" r:id="rId8"/>
    <p:sldId id="271" r:id="rId9"/>
    <p:sldId id="273" r:id="rId10"/>
    <p:sldId id="272" r:id="rId11"/>
    <p:sldId id="274" r:id="rId12"/>
    <p:sldId id="275" r:id="rId13"/>
    <p:sldId id="397" r:id="rId14"/>
    <p:sldId id="276" r:id="rId15"/>
    <p:sldId id="396" r:id="rId16"/>
    <p:sldId id="277" r:id="rId17"/>
    <p:sldId id="278" r:id="rId18"/>
  </p:sldIdLst>
  <p:sldSz cx="9144000" cy="5143500" type="screen16x9"/>
  <p:notesSz cx="6858000" cy="9144000"/>
  <p:embeddedFontLst>
    <p:embeddedFont>
      <p:font typeface="Nunito" pitchFamily="2" charset="0"/>
      <p:regular r:id="rId20"/>
      <p:bold r:id="rId21"/>
      <p:italic r:id="rId22"/>
      <p:boldItalic r:id="rId23"/>
    </p:embeddedFont>
    <p:embeddedFont>
      <p:font typeface="PT Sans" panose="02000000000000000000" pitchFamily="2" charset="0"/>
      <p:regular r:id="rId24"/>
      <p:bold r:id="rId25"/>
      <p:italic r:id="rId26"/>
      <p:boldItalic r:id="rId27"/>
    </p:embeddedFont>
    <p:embeddedFont>
      <p:font typeface="Segoe UI" panose="02000000000000000000" pitchFamily="2" charset="0"/>
      <p:regular r:id="rId28"/>
      <p:bold r:id="rId29"/>
      <p:italic r:id="rId30"/>
      <p:boldItalic r:id="rId31"/>
    </p:embeddedFont>
    <p:embeddedFont>
      <p:font typeface="Sweet Mavka Script" panose="03060602040705080205" pitchFamily="66" charset="0"/>
      <p:regular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F7ED"/>
    <a:srgbClr val="FFBC88"/>
    <a:srgbClr val="FFAF50"/>
    <a:srgbClr val="EB671C"/>
    <a:srgbClr val="1821A6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/>
    <p:restoredTop sz="93350"/>
  </p:normalViewPr>
  <p:slideViewPr>
    <p:cSldViewPr snapToGrid="0">
      <p:cViewPr varScale="1">
        <p:scale>
          <a:sx n="83" d="100"/>
          <a:sy n="83" d="100"/>
        </p:scale>
        <p:origin x="1080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font" Target="fonts/font7.fntdata" /><Relationship Id="rId3" Type="http://schemas.openxmlformats.org/officeDocument/2006/relationships/slide" Target="slides/slide2.xml" /><Relationship Id="rId21" Type="http://schemas.openxmlformats.org/officeDocument/2006/relationships/font" Target="fonts/font2.fntdata" /><Relationship Id="rId34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font" Target="fonts/font6.fntdata" /><Relationship Id="rId33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font" Target="fonts/font1.fntdata" /><Relationship Id="rId29" Type="http://schemas.openxmlformats.org/officeDocument/2006/relationships/font" Target="fonts/font10.fntdata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font" Target="fonts/font5.fntdata" /><Relationship Id="rId32" Type="http://schemas.openxmlformats.org/officeDocument/2006/relationships/font" Target="fonts/font13.fntdata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font" Target="fonts/font4.fntdata" /><Relationship Id="rId28" Type="http://schemas.openxmlformats.org/officeDocument/2006/relationships/font" Target="fonts/font9.fntdata" /><Relationship Id="rId36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notesMaster" Target="notesMasters/notesMaster1.xml" /><Relationship Id="rId31" Type="http://schemas.openxmlformats.org/officeDocument/2006/relationships/font" Target="fonts/font12.fntdata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font" Target="fonts/font3.fntdata" /><Relationship Id="rId27" Type="http://schemas.openxmlformats.org/officeDocument/2006/relationships/font" Target="fonts/font8.fntdata" /><Relationship Id="rId30" Type="http://schemas.openxmlformats.org/officeDocument/2006/relationships/font" Target="fonts/font11.fntdata" /><Relationship Id="rId35" Type="http://schemas.openxmlformats.org/officeDocument/2006/relationships/theme" Target="theme/theme1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075795-C380-4798-B720-12BF6F1C21E0}" type="doc">
      <dgm:prSet loTypeId="urn:microsoft.com/office/officeart/2005/8/layout/list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D8D23C8-8BD6-4C8D-BFE8-876B6748707D}">
      <dgm:prSet phldrT="[Текст]" custT="1"/>
      <dgm:spPr>
        <a:solidFill>
          <a:srgbClr val="9DF7ED"/>
        </a:solidFill>
      </dgm:spPr>
      <dgm:t>
        <a:bodyPr/>
        <a:lstStyle/>
        <a:p>
          <a:pPr>
            <a:buNone/>
          </a:pPr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КОМПЛЕКСНЫЙ ПОДХОД</a:t>
          </a:r>
          <a:endParaRPr lang="ru-RU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9422711-B867-4FED-90B7-DEBE957103D3}" type="parTrans" cxnId="{751FE161-366D-4D2B-95F7-4F6DAC483532}">
      <dgm:prSet/>
      <dgm:spPr/>
      <dgm:t>
        <a:bodyPr/>
        <a:lstStyle/>
        <a:p>
          <a:endParaRPr lang="ru-RU" sz="1600"/>
        </a:p>
      </dgm:t>
    </dgm:pt>
    <dgm:pt modelId="{DFA9CBDC-94AF-4242-B83B-640D7DAB9245}" type="sibTrans" cxnId="{751FE161-366D-4D2B-95F7-4F6DAC483532}">
      <dgm:prSet/>
      <dgm:spPr/>
      <dgm:t>
        <a:bodyPr/>
        <a:lstStyle/>
        <a:p>
          <a:endParaRPr lang="ru-RU" sz="1600"/>
        </a:p>
      </dgm:t>
    </dgm:pt>
    <dgm:pt modelId="{A7A556FC-6C94-4623-B14B-2D2573626799}">
      <dgm:prSet phldrT="[Текст]" custT="1"/>
      <dgm:spPr>
        <a:solidFill>
          <a:srgbClr val="9DF7ED"/>
        </a:solidFill>
      </dgm:spPr>
      <dgm:t>
        <a:bodyPr/>
        <a:lstStyle/>
        <a:p>
          <a:pPr>
            <a:buNone/>
          </a:pPr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ФОКУС НА ТАЛАНТАХ</a:t>
          </a:r>
          <a:endParaRPr lang="ru-RU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0008079-A9C2-4A11-AF24-57285865FB3C}" type="parTrans" cxnId="{A362C9BE-EFF4-4A4A-B20B-D39974E42AEE}">
      <dgm:prSet/>
      <dgm:spPr/>
      <dgm:t>
        <a:bodyPr/>
        <a:lstStyle/>
        <a:p>
          <a:endParaRPr lang="ru-RU" sz="1600"/>
        </a:p>
      </dgm:t>
    </dgm:pt>
    <dgm:pt modelId="{17B6DDD2-1661-416C-95A4-A062DF8536CD}" type="sibTrans" cxnId="{A362C9BE-EFF4-4A4A-B20B-D39974E42AEE}">
      <dgm:prSet/>
      <dgm:spPr/>
      <dgm:t>
        <a:bodyPr/>
        <a:lstStyle/>
        <a:p>
          <a:endParaRPr lang="ru-RU" sz="1600"/>
        </a:p>
      </dgm:t>
    </dgm:pt>
    <dgm:pt modelId="{761091C8-0FB6-4E48-9ABE-293CB21416FE}">
      <dgm:prSet phldrT="[Текст]" custT="1"/>
      <dgm:spPr>
        <a:solidFill>
          <a:srgbClr val="9DF7ED"/>
        </a:solidFill>
      </dgm:spPr>
      <dgm:t>
        <a:bodyPr/>
        <a:lstStyle/>
        <a:p>
          <a:pPr>
            <a:buNone/>
          </a:pPr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НАУЧНАЯ ОБОСНОВАННОСТЬ</a:t>
          </a:r>
          <a:endParaRPr lang="ru-RU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4E97034-A13D-4916-A354-CDD597FACA7B}" type="parTrans" cxnId="{A7442EC1-C384-472B-9A3C-6E97852413F6}">
      <dgm:prSet/>
      <dgm:spPr/>
      <dgm:t>
        <a:bodyPr/>
        <a:lstStyle/>
        <a:p>
          <a:endParaRPr lang="ru-RU" sz="1600"/>
        </a:p>
      </dgm:t>
    </dgm:pt>
    <dgm:pt modelId="{ADCDC7E8-E9CF-401A-96A3-1EF023382E1D}" type="sibTrans" cxnId="{A7442EC1-C384-472B-9A3C-6E97852413F6}">
      <dgm:prSet/>
      <dgm:spPr/>
      <dgm:t>
        <a:bodyPr/>
        <a:lstStyle/>
        <a:p>
          <a:endParaRPr lang="ru-RU" sz="1600"/>
        </a:p>
      </dgm:t>
    </dgm:pt>
    <dgm:pt modelId="{1E1C54CA-CB9B-4C40-863F-7F99F5E4FEF5}">
      <dgm:prSet custT="1"/>
      <dgm:spPr/>
      <dgm:t>
        <a:bodyPr/>
        <a:lstStyle/>
        <a:p>
          <a:endParaRPr lang="ru-RU" sz="2000"/>
        </a:p>
      </dgm:t>
    </dgm:pt>
    <dgm:pt modelId="{796FBE74-FD79-481C-9F5E-62D7F72A6BF1}" type="parTrans" cxnId="{2D1B2881-7FDF-4767-934F-33A797DB66F6}">
      <dgm:prSet/>
      <dgm:spPr/>
      <dgm:t>
        <a:bodyPr/>
        <a:lstStyle/>
        <a:p>
          <a:endParaRPr lang="ru-RU" sz="1600"/>
        </a:p>
      </dgm:t>
    </dgm:pt>
    <dgm:pt modelId="{12CA8493-C207-467C-9C15-2889232B0923}" type="sibTrans" cxnId="{2D1B2881-7FDF-4767-934F-33A797DB66F6}">
      <dgm:prSet/>
      <dgm:spPr/>
      <dgm:t>
        <a:bodyPr/>
        <a:lstStyle/>
        <a:p>
          <a:endParaRPr lang="ru-RU" sz="1600"/>
        </a:p>
      </dgm:t>
    </dgm:pt>
    <dgm:pt modelId="{E9C0DC87-9AE9-4884-A953-2CD1A18008C1}">
      <dgm:prSet custT="1"/>
      <dgm:spPr>
        <a:solidFill>
          <a:srgbClr val="9DF7ED"/>
        </a:solidFill>
      </dgm:spPr>
      <dgm:t>
        <a:bodyPr/>
        <a:lstStyle/>
        <a:p>
          <a:pPr>
            <a:buNone/>
          </a:pPr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ПЕРСОНАЛИЗАЦИЯ</a:t>
          </a:r>
          <a:endParaRPr lang="ru-RU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DC3EDBC-9820-48E7-A0DA-CC114142F975}" type="parTrans" cxnId="{C941B184-9632-4958-A5E8-552FBB8E660E}">
      <dgm:prSet/>
      <dgm:spPr/>
      <dgm:t>
        <a:bodyPr/>
        <a:lstStyle/>
        <a:p>
          <a:endParaRPr lang="ru-RU" sz="1600"/>
        </a:p>
      </dgm:t>
    </dgm:pt>
    <dgm:pt modelId="{C057A808-2F7D-42F0-8FB2-A2CE503ADCDC}" type="sibTrans" cxnId="{C941B184-9632-4958-A5E8-552FBB8E660E}">
      <dgm:prSet/>
      <dgm:spPr/>
      <dgm:t>
        <a:bodyPr/>
        <a:lstStyle/>
        <a:p>
          <a:endParaRPr lang="ru-RU" sz="1600"/>
        </a:p>
      </dgm:t>
    </dgm:pt>
    <dgm:pt modelId="{34FEC2E4-72A5-4C16-A15B-96D6D4E0E348}" type="pres">
      <dgm:prSet presAssocID="{41075795-C380-4798-B720-12BF6F1C21E0}" presName="linear" presStyleCnt="0">
        <dgm:presLayoutVars>
          <dgm:dir/>
          <dgm:animLvl val="lvl"/>
          <dgm:resizeHandles val="exact"/>
        </dgm:presLayoutVars>
      </dgm:prSet>
      <dgm:spPr/>
    </dgm:pt>
    <dgm:pt modelId="{1A40179E-5146-47AC-981D-5C5966FAFAFC}" type="pres">
      <dgm:prSet presAssocID="{3D8D23C8-8BD6-4C8D-BFE8-876B6748707D}" presName="parentLin" presStyleCnt="0"/>
      <dgm:spPr/>
    </dgm:pt>
    <dgm:pt modelId="{440CC5E9-E607-4A21-ABF0-F434966FB66C}" type="pres">
      <dgm:prSet presAssocID="{3D8D23C8-8BD6-4C8D-BFE8-876B6748707D}" presName="parentLeftMargin" presStyleLbl="node1" presStyleIdx="0" presStyleCnt="4"/>
      <dgm:spPr/>
    </dgm:pt>
    <dgm:pt modelId="{392AF366-EBAE-40CF-8126-78738C83D941}" type="pres">
      <dgm:prSet presAssocID="{3D8D23C8-8BD6-4C8D-BFE8-876B6748707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F3DD841-856F-4CF6-81AF-3D37B3014665}" type="pres">
      <dgm:prSet presAssocID="{3D8D23C8-8BD6-4C8D-BFE8-876B6748707D}" presName="negativeSpace" presStyleCnt="0"/>
      <dgm:spPr/>
    </dgm:pt>
    <dgm:pt modelId="{8B0BB500-8368-47BF-9E2A-6A0363D44E1D}" type="pres">
      <dgm:prSet presAssocID="{3D8D23C8-8BD6-4C8D-BFE8-876B6748707D}" presName="childText" presStyleLbl="conFgAcc1" presStyleIdx="0" presStyleCnt="4">
        <dgm:presLayoutVars>
          <dgm:bulletEnabled val="1"/>
        </dgm:presLayoutVars>
      </dgm:prSet>
      <dgm:spPr/>
    </dgm:pt>
    <dgm:pt modelId="{0722D0DB-D919-4F98-B0DD-80F177416CEB}" type="pres">
      <dgm:prSet presAssocID="{DFA9CBDC-94AF-4242-B83B-640D7DAB9245}" presName="spaceBetweenRectangles" presStyleCnt="0"/>
      <dgm:spPr/>
    </dgm:pt>
    <dgm:pt modelId="{9191EE91-B308-470A-9E48-F17757252C9F}" type="pres">
      <dgm:prSet presAssocID="{A7A556FC-6C94-4623-B14B-2D2573626799}" presName="parentLin" presStyleCnt="0"/>
      <dgm:spPr/>
    </dgm:pt>
    <dgm:pt modelId="{10780667-1F8C-4AD2-8065-AAA765D58A87}" type="pres">
      <dgm:prSet presAssocID="{A7A556FC-6C94-4623-B14B-2D2573626799}" presName="parentLeftMargin" presStyleLbl="node1" presStyleIdx="0" presStyleCnt="4"/>
      <dgm:spPr/>
    </dgm:pt>
    <dgm:pt modelId="{48BB6FFE-1F8E-44A2-8937-42843BCA8550}" type="pres">
      <dgm:prSet presAssocID="{A7A556FC-6C94-4623-B14B-2D257362679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FBA1605-D242-45E1-8539-1944921ABE80}" type="pres">
      <dgm:prSet presAssocID="{A7A556FC-6C94-4623-B14B-2D2573626799}" presName="negativeSpace" presStyleCnt="0"/>
      <dgm:spPr/>
    </dgm:pt>
    <dgm:pt modelId="{53BEAE85-0D6D-45A2-B72D-29FD1DE9817A}" type="pres">
      <dgm:prSet presAssocID="{A7A556FC-6C94-4623-B14B-2D2573626799}" presName="childText" presStyleLbl="conFgAcc1" presStyleIdx="1" presStyleCnt="4">
        <dgm:presLayoutVars>
          <dgm:bulletEnabled val="1"/>
        </dgm:presLayoutVars>
      </dgm:prSet>
      <dgm:spPr/>
    </dgm:pt>
    <dgm:pt modelId="{58D4D5AA-16D5-4D7A-94E4-839EE93E8241}" type="pres">
      <dgm:prSet presAssocID="{17B6DDD2-1661-416C-95A4-A062DF8536CD}" presName="spaceBetweenRectangles" presStyleCnt="0"/>
      <dgm:spPr/>
    </dgm:pt>
    <dgm:pt modelId="{8FB7EEBA-9396-4462-926D-78B3708525BE}" type="pres">
      <dgm:prSet presAssocID="{761091C8-0FB6-4E48-9ABE-293CB21416FE}" presName="parentLin" presStyleCnt="0"/>
      <dgm:spPr/>
    </dgm:pt>
    <dgm:pt modelId="{9EF964E9-05F9-44E3-ACE1-0D06C3ECA932}" type="pres">
      <dgm:prSet presAssocID="{761091C8-0FB6-4E48-9ABE-293CB21416FE}" presName="parentLeftMargin" presStyleLbl="node1" presStyleIdx="1" presStyleCnt="4"/>
      <dgm:spPr/>
    </dgm:pt>
    <dgm:pt modelId="{A840BBD8-5846-439F-9AA7-478D0F87561A}" type="pres">
      <dgm:prSet presAssocID="{761091C8-0FB6-4E48-9ABE-293CB21416F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46ABC3D6-442E-4550-B093-0F65FD3C857E}" type="pres">
      <dgm:prSet presAssocID="{761091C8-0FB6-4E48-9ABE-293CB21416FE}" presName="negativeSpace" presStyleCnt="0"/>
      <dgm:spPr/>
    </dgm:pt>
    <dgm:pt modelId="{39AF5823-4A7B-4D02-ADA3-9CA4F127AF6C}" type="pres">
      <dgm:prSet presAssocID="{761091C8-0FB6-4E48-9ABE-293CB21416FE}" presName="childText" presStyleLbl="conFgAcc1" presStyleIdx="2" presStyleCnt="4">
        <dgm:presLayoutVars>
          <dgm:bulletEnabled val="1"/>
        </dgm:presLayoutVars>
      </dgm:prSet>
      <dgm:spPr/>
    </dgm:pt>
    <dgm:pt modelId="{800F48AA-6299-40B2-85AA-899E44E70293}" type="pres">
      <dgm:prSet presAssocID="{ADCDC7E8-E9CF-401A-96A3-1EF023382E1D}" presName="spaceBetweenRectangles" presStyleCnt="0"/>
      <dgm:spPr/>
    </dgm:pt>
    <dgm:pt modelId="{4761816B-86BA-444E-9F28-B0E42FE0E198}" type="pres">
      <dgm:prSet presAssocID="{E9C0DC87-9AE9-4884-A953-2CD1A18008C1}" presName="parentLin" presStyleCnt="0"/>
      <dgm:spPr/>
    </dgm:pt>
    <dgm:pt modelId="{B585D114-D1BE-4056-A4F9-C1965DF4B283}" type="pres">
      <dgm:prSet presAssocID="{E9C0DC87-9AE9-4884-A953-2CD1A18008C1}" presName="parentLeftMargin" presStyleLbl="node1" presStyleIdx="2" presStyleCnt="4"/>
      <dgm:spPr/>
    </dgm:pt>
    <dgm:pt modelId="{983E5ECE-318A-4CD3-BD3B-1C44A7E39AAC}" type="pres">
      <dgm:prSet presAssocID="{E9C0DC87-9AE9-4884-A953-2CD1A18008C1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560369B1-72C2-4120-A368-C8D57C03FC35}" type="pres">
      <dgm:prSet presAssocID="{E9C0DC87-9AE9-4884-A953-2CD1A18008C1}" presName="negativeSpace" presStyleCnt="0"/>
      <dgm:spPr/>
    </dgm:pt>
    <dgm:pt modelId="{E6945DFB-5467-45EC-8A96-CCE5DA0AB26F}" type="pres">
      <dgm:prSet presAssocID="{E9C0DC87-9AE9-4884-A953-2CD1A18008C1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1F01E726-6EDF-4ED4-88B8-57992EC98EF3}" type="presOf" srcId="{A7A556FC-6C94-4623-B14B-2D2573626799}" destId="{10780667-1F8C-4AD2-8065-AAA765D58A87}" srcOrd="0" destOrd="0" presId="urn:microsoft.com/office/officeart/2005/8/layout/list1"/>
    <dgm:cxn modelId="{54CEFB5E-37C2-48BA-B77D-84557C594C19}" type="presOf" srcId="{761091C8-0FB6-4E48-9ABE-293CB21416FE}" destId="{A840BBD8-5846-439F-9AA7-478D0F87561A}" srcOrd="1" destOrd="0" presId="urn:microsoft.com/office/officeart/2005/8/layout/list1"/>
    <dgm:cxn modelId="{751FE161-366D-4D2B-95F7-4F6DAC483532}" srcId="{41075795-C380-4798-B720-12BF6F1C21E0}" destId="{3D8D23C8-8BD6-4C8D-BFE8-876B6748707D}" srcOrd="0" destOrd="0" parTransId="{99422711-B867-4FED-90B7-DEBE957103D3}" sibTransId="{DFA9CBDC-94AF-4242-B83B-640D7DAB9245}"/>
    <dgm:cxn modelId="{A5D9A473-4FD5-425C-8AF5-24C3D02C504C}" type="presOf" srcId="{3D8D23C8-8BD6-4C8D-BFE8-876B6748707D}" destId="{440CC5E9-E607-4A21-ABF0-F434966FB66C}" srcOrd="0" destOrd="0" presId="urn:microsoft.com/office/officeart/2005/8/layout/list1"/>
    <dgm:cxn modelId="{2D1B2881-7FDF-4767-934F-33A797DB66F6}" srcId="{761091C8-0FB6-4E48-9ABE-293CB21416FE}" destId="{1E1C54CA-CB9B-4C40-863F-7F99F5E4FEF5}" srcOrd="0" destOrd="0" parTransId="{796FBE74-FD79-481C-9F5E-62D7F72A6BF1}" sibTransId="{12CA8493-C207-467C-9C15-2889232B0923}"/>
    <dgm:cxn modelId="{C941B184-9632-4958-A5E8-552FBB8E660E}" srcId="{41075795-C380-4798-B720-12BF6F1C21E0}" destId="{E9C0DC87-9AE9-4884-A953-2CD1A18008C1}" srcOrd="3" destOrd="0" parTransId="{4DC3EDBC-9820-48E7-A0DA-CC114142F975}" sibTransId="{C057A808-2F7D-42F0-8FB2-A2CE503ADCDC}"/>
    <dgm:cxn modelId="{B697FC8C-1283-4102-91C4-3C1094D92724}" type="presOf" srcId="{E9C0DC87-9AE9-4884-A953-2CD1A18008C1}" destId="{983E5ECE-318A-4CD3-BD3B-1C44A7E39AAC}" srcOrd="1" destOrd="0" presId="urn:microsoft.com/office/officeart/2005/8/layout/list1"/>
    <dgm:cxn modelId="{0AA15C93-CF66-4C76-AFF2-A83E9B2E73CC}" type="presOf" srcId="{41075795-C380-4798-B720-12BF6F1C21E0}" destId="{34FEC2E4-72A5-4C16-A15B-96D6D4E0E348}" srcOrd="0" destOrd="0" presId="urn:microsoft.com/office/officeart/2005/8/layout/list1"/>
    <dgm:cxn modelId="{22CBCDA1-AA34-4EAD-91C5-F9207405A9DB}" type="presOf" srcId="{3D8D23C8-8BD6-4C8D-BFE8-876B6748707D}" destId="{392AF366-EBAE-40CF-8126-78738C83D941}" srcOrd="1" destOrd="0" presId="urn:microsoft.com/office/officeart/2005/8/layout/list1"/>
    <dgm:cxn modelId="{C4900CAF-4086-4A2A-88DB-B1DAC2CAAAFF}" type="presOf" srcId="{A7A556FC-6C94-4623-B14B-2D2573626799}" destId="{48BB6FFE-1F8E-44A2-8937-42843BCA8550}" srcOrd="1" destOrd="0" presId="urn:microsoft.com/office/officeart/2005/8/layout/list1"/>
    <dgm:cxn modelId="{FC971FB1-85CF-4130-AB6A-91DC1196EB60}" type="presOf" srcId="{1E1C54CA-CB9B-4C40-863F-7F99F5E4FEF5}" destId="{39AF5823-4A7B-4D02-ADA3-9CA4F127AF6C}" srcOrd="0" destOrd="0" presId="urn:microsoft.com/office/officeart/2005/8/layout/list1"/>
    <dgm:cxn modelId="{A362C9BE-EFF4-4A4A-B20B-D39974E42AEE}" srcId="{41075795-C380-4798-B720-12BF6F1C21E0}" destId="{A7A556FC-6C94-4623-B14B-2D2573626799}" srcOrd="1" destOrd="0" parTransId="{C0008079-A9C2-4A11-AF24-57285865FB3C}" sibTransId="{17B6DDD2-1661-416C-95A4-A062DF8536CD}"/>
    <dgm:cxn modelId="{A7442EC1-C384-472B-9A3C-6E97852413F6}" srcId="{41075795-C380-4798-B720-12BF6F1C21E0}" destId="{761091C8-0FB6-4E48-9ABE-293CB21416FE}" srcOrd="2" destOrd="0" parTransId="{A4E97034-A13D-4916-A354-CDD597FACA7B}" sibTransId="{ADCDC7E8-E9CF-401A-96A3-1EF023382E1D}"/>
    <dgm:cxn modelId="{A405B3C8-6BDD-4797-BDB9-85B85D29846E}" type="presOf" srcId="{E9C0DC87-9AE9-4884-A953-2CD1A18008C1}" destId="{B585D114-D1BE-4056-A4F9-C1965DF4B283}" srcOrd="0" destOrd="0" presId="urn:microsoft.com/office/officeart/2005/8/layout/list1"/>
    <dgm:cxn modelId="{DE03C6D9-215F-41B7-BCCC-808BD81AD459}" type="presOf" srcId="{761091C8-0FB6-4E48-9ABE-293CB21416FE}" destId="{9EF964E9-05F9-44E3-ACE1-0D06C3ECA932}" srcOrd="0" destOrd="0" presId="urn:microsoft.com/office/officeart/2005/8/layout/list1"/>
    <dgm:cxn modelId="{AA3C702F-0CE9-41BD-9106-10117637CBCC}" type="presParOf" srcId="{34FEC2E4-72A5-4C16-A15B-96D6D4E0E348}" destId="{1A40179E-5146-47AC-981D-5C5966FAFAFC}" srcOrd="0" destOrd="0" presId="urn:microsoft.com/office/officeart/2005/8/layout/list1"/>
    <dgm:cxn modelId="{5D651AF5-8265-4E77-BE48-489994DCD9F9}" type="presParOf" srcId="{1A40179E-5146-47AC-981D-5C5966FAFAFC}" destId="{440CC5E9-E607-4A21-ABF0-F434966FB66C}" srcOrd="0" destOrd="0" presId="urn:microsoft.com/office/officeart/2005/8/layout/list1"/>
    <dgm:cxn modelId="{964BDF9E-412F-4451-909A-D724A0396C26}" type="presParOf" srcId="{1A40179E-5146-47AC-981D-5C5966FAFAFC}" destId="{392AF366-EBAE-40CF-8126-78738C83D941}" srcOrd="1" destOrd="0" presId="urn:microsoft.com/office/officeart/2005/8/layout/list1"/>
    <dgm:cxn modelId="{84723497-81D9-45A4-882D-EF853F881D76}" type="presParOf" srcId="{34FEC2E4-72A5-4C16-A15B-96D6D4E0E348}" destId="{5F3DD841-856F-4CF6-81AF-3D37B3014665}" srcOrd="1" destOrd="0" presId="urn:microsoft.com/office/officeart/2005/8/layout/list1"/>
    <dgm:cxn modelId="{4761A1D9-E0E1-4B92-8F62-2A19C7FE23A5}" type="presParOf" srcId="{34FEC2E4-72A5-4C16-A15B-96D6D4E0E348}" destId="{8B0BB500-8368-47BF-9E2A-6A0363D44E1D}" srcOrd="2" destOrd="0" presId="urn:microsoft.com/office/officeart/2005/8/layout/list1"/>
    <dgm:cxn modelId="{F97B7DBB-9C7F-44F7-9A60-4F8F87FA9CC4}" type="presParOf" srcId="{34FEC2E4-72A5-4C16-A15B-96D6D4E0E348}" destId="{0722D0DB-D919-4F98-B0DD-80F177416CEB}" srcOrd="3" destOrd="0" presId="urn:microsoft.com/office/officeart/2005/8/layout/list1"/>
    <dgm:cxn modelId="{BF91490C-0B33-41AF-AE24-22C7E0916BFA}" type="presParOf" srcId="{34FEC2E4-72A5-4C16-A15B-96D6D4E0E348}" destId="{9191EE91-B308-470A-9E48-F17757252C9F}" srcOrd="4" destOrd="0" presId="urn:microsoft.com/office/officeart/2005/8/layout/list1"/>
    <dgm:cxn modelId="{1AFA6C44-55FB-490B-BEF2-06DC5D7636A0}" type="presParOf" srcId="{9191EE91-B308-470A-9E48-F17757252C9F}" destId="{10780667-1F8C-4AD2-8065-AAA765D58A87}" srcOrd="0" destOrd="0" presId="urn:microsoft.com/office/officeart/2005/8/layout/list1"/>
    <dgm:cxn modelId="{FB50BAC6-EF5A-4721-B6B4-00DED92A2867}" type="presParOf" srcId="{9191EE91-B308-470A-9E48-F17757252C9F}" destId="{48BB6FFE-1F8E-44A2-8937-42843BCA8550}" srcOrd="1" destOrd="0" presId="urn:microsoft.com/office/officeart/2005/8/layout/list1"/>
    <dgm:cxn modelId="{D8D94ABE-A9D4-4487-A2A1-C7BF84FAB474}" type="presParOf" srcId="{34FEC2E4-72A5-4C16-A15B-96D6D4E0E348}" destId="{6FBA1605-D242-45E1-8539-1944921ABE80}" srcOrd="5" destOrd="0" presId="urn:microsoft.com/office/officeart/2005/8/layout/list1"/>
    <dgm:cxn modelId="{9C7CEBF0-0FE4-44B8-B3A3-2D8A6614F13F}" type="presParOf" srcId="{34FEC2E4-72A5-4C16-A15B-96D6D4E0E348}" destId="{53BEAE85-0D6D-45A2-B72D-29FD1DE9817A}" srcOrd="6" destOrd="0" presId="urn:microsoft.com/office/officeart/2005/8/layout/list1"/>
    <dgm:cxn modelId="{20873F6C-47BE-416B-B91E-E1445935C143}" type="presParOf" srcId="{34FEC2E4-72A5-4C16-A15B-96D6D4E0E348}" destId="{58D4D5AA-16D5-4D7A-94E4-839EE93E8241}" srcOrd="7" destOrd="0" presId="urn:microsoft.com/office/officeart/2005/8/layout/list1"/>
    <dgm:cxn modelId="{0595B808-A728-4C14-BACC-E6B1DC8FA9EE}" type="presParOf" srcId="{34FEC2E4-72A5-4C16-A15B-96D6D4E0E348}" destId="{8FB7EEBA-9396-4462-926D-78B3708525BE}" srcOrd="8" destOrd="0" presId="urn:microsoft.com/office/officeart/2005/8/layout/list1"/>
    <dgm:cxn modelId="{F3E8B80A-41D3-44E3-87E4-EA54D10A3905}" type="presParOf" srcId="{8FB7EEBA-9396-4462-926D-78B3708525BE}" destId="{9EF964E9-05F9-44E3-ACE1-0D06C3ECA932}" srcOrd="0" destOrd="0" presId="urn:microsoft.com/office/officeart/2005/8/layout/list1"/>
    <dgm:cxn modelId="{6A2E21E8-E074-4091-8974-CD4D860BC13F}" type="presParOf" srcId="{8FB7EEBA-9396-4462-926D-78B3708525BE}" destId="{A840BBD8-5846-439F-9AA7-478D0F87561A}" srcOrd="1" destOrd="0" presId="urn:microsoft.com/office/officeart/2005/8/layout/list1"/>
    <dgm:cxn modelId="{E3C67232-C342-4FD7-BAF2-D613ADEDBFBE}" type="presParOf" srcId="{34FEC2E4-72A5-4C16-A15B-96D6D4E0E348}" destId="{46ABC3D6-442E-4550-B093-0F65FD3C857E}" srcOrd="9" destOrd="0" presId="urn:microsoft.com/office/officeart/2005/8/layout/list1"/>
    <dgm:cxn modelId="{DCCF8252-02CA-44C4-BD54-0AC5F31405A5}" type="presParOf" srcId="{34FEC2E4-72A5-4C16-A15B-96D6D4E0E348}" destId="{39AF5823-4A7B-4D02-ADA3-9CA4F127AF6C}" srcOrd="10" destOrd="0" presId="urn:microsoft.com/office/officeart/2005/8/layout/list1"/>
    <dgm:cxn modelId="{E9431767-610B-4F5E-943F-223AD2FA1125}" type="presParOf" srcId="{34FEC2E4-72A5-4C16-A15B-96D6D4E0E348}" destId="{800F48AA-6299-40B2-85AA-899E44E70293}" srcOrd="11" destOrd="0" presId="urn:microsoft.com/office/officeart/2005/8/layout/list1"/>
    <dgm:cxn modelId="{CE8EEB4D-BC8D-479B-AF90-641543EC976B}" type="presParOf" srcId="{34FEC2E4-72A5-4C16-A15B-96D6D4E0E348}" destId="{4761816B-86BA-444E-9F28-B0E42FE0E198}" srcOrd="12" destOrd="0" presId="urn:microsoft.com/office/officeart/2005/8/layout/list1"/>
    <dgm:cxn modelId="{EBF8D492-EA7F-4ABA-ACE5-67116A7F4F5C}" type="presParOf" srcId="{4761816B-86BA-444E-9F28-B0E42FE0E198}" destId="{B585D114-D1BE-4056-A4F9-C1965DF4B283}" srcOrd="0" destOrd="0" presId="urn:microsoft.com/office/officeart/2005/8/layout/list1"/>
    <dgm:cxn modelId="{9A685D4F-21FD-4BEB-816D-6203504570DF}" type="presParOf" srcId="{4761816B-86BA-444E-9F28-B0E42FE0E198}" destId="{983E5ECE-318A-4CD3-BD3B-1C44A7E39AAC}" srcOrd="1" destOrd="0" presId="urn:microsoft.com/office/officeart/2005/8/layout/list1"/>
    <dgm:cxn modelId="{07BAB189-87E4-46D8-A5A8-242806B198F8}" type="presParOf" srcId="{34FEC2E4-72A5-4C16-A15B-96D6D4E0E348}" destId="{560369B1-72C2-4120-A368-C8D57C03FC35}" srcOrd="13" destOrd="0" presId="urn:microsoft.com/office/officeart/2005/8/layout/list1"/>
    <dgm:cxn modelId="{6CE4E3F0-E8E2-4EDD-9714-B7DA037E2F61}" type="presParOf" srcId="{34FEC2E4-72A5-4C16-A15B-96D6D4E0E348}" destId="{E6945DFB-5467-45EC-8A96-CCE5DA0AB26F}" srcOrd="14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0BB500-8368-47BF-9E2A-6A0363D44E1D}">
      <dsp:nvSpPr>
        <dsp:cNvPr id="0" name=""/>
        <dsp:cNvSpPr/>
      </dsp:nvSpPr>
      <dsp:spPr>
        <a:xfrm>
          <a:off x="0" y="378447"/>
          <a:ext cx="514502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92AF366-EBAE-40CF-8126-78738C83D941}">
      <dsp:nvSpPr>
        <dsp:cNvPr id="0" name=""/>
        <dsp:cNvSpPr/>
      </dsp:nvSpPr>
      <dsp:spPr>
        <a:xfrm>
          <a:off x="257251" y="53727"/>
          <a:ext cx="3601516" cy="649440"/>
        </a:xfrm>
        <a:prstGeom prst="roundRect">
          <a:avLst/>
        </a:prstGeom>
        <a:solidFill>
          <a:srgbClr val="9DF7ED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6129" tIns="0" rIns="136129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КОМПЛЕКСНЫЙ ПОДХОД</a:t>
          </a:r>
          <a:endParaRPr lang="ru-RU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88954" y="85430"/>
        <a:ext cx="3538110" cy="586034"/>
      </dsp:txXfrm>
    </dsp:sp>
    <dsp:sp modelId="{53BEAE85-0D6D-45A2-B72D-29FD1DE9817A}">
      <dsp:nvSpPr>
        <dsp:cNvPr id="0" name=""/>
        <dsp:cNvSpPr/>
      </dsp:nvSpPr>
      <dsp:spPr>
        <a:xfrm>
          <a:off x="0" y="1376367"/>
          <a:ext cx="514502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8BB6FFE-1F8E-44A2-8937-42843BCA8550}">
      <dsp:nvSpPr>
        <dsp:cNvPr id="0" name=""/>
        <dsp:cNvSpPr/>
      </dsp:nvSpPr>
      <dsp:spPr>
        <a:xfrm>
          <a:off x="257251" y="1051647"/>
          <a:ext cx="3601516" cy="649440"/>
        </a:xfrm>
        <a:prstGeom prst="roundRect">
          <a:avLst/>
        </a:prstGeom>
        <a:solidFill>
          <a:srgbClr val="9DF7ED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6129" tIns="0" rIns="136129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ФОКУС НА ТАЛАНТАХ</a:t>
          </a:r>
          <a:endParaRPr lang="ru-RU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88954" y="1083350"/>
        <a:ext cx="3538110" cy="586034"/>
      </dsp:txXfrm>
    </dsp:sp>
    <dsp:sp modelId="{39AF5823-4A7B-4D02-ADA3-9CA4F127AF6C}">
      <dsp:nvSpPr>
        <dsp:cNvPr id="0" name=""/>
        <dsp:cNvSpPr/>
      </dsp:nvSpPr>
      <dsp:spPr>
        <a:xfrm>
          <a:off x="0" y="2374287"/>
          <a:ext cx="514502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99311" tIns="458216" rIns="399311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000" kern="1200"/>
        </a:p>
      </dsp:txBody>
      <dsp:txXfrm>
        <a:off x="0" y="2374287"/>
        <a:ext cx="5145024" cy="554400"/>
      </dsp:txXfrm>
    </dsp:sp>
    <dsp:sp modelId="{A840BBD8-5846-439F-9AA7-478D0F87561A}">
      <dsp:nvSpPr>
        <dsp:cNvPr id="0" name=""/>
        <dsp:cNvSpPr/>
      </dsp:nvSpPr>
      <dsp:spPr>
        <a:xfrm>
          <a:off x="257251" y="2049567"/>
          <a:ext cx="3601516" cy="649440"/>
        </a:xfrm>
        <a:prstGeom prst="roundRect">
          <a:avLst/>
        </a:prstGeom>
        <a:solidFill>
          <a:srgbClr val="9DF7ED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6129" tIns="0" rIns="136129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НАУЧНАЯ ОБОСНОВАННОСТЬ</a:t>
          </a:r>
          <a:endParaRPr lang="ru-RU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88954" y="2081270"/>
        <a:ext cx="3538110" cy="586034"/>
      </dsp:txXfrm>
    </dsp:sp>
    <dsp:sp modelId="{E6945DFB-5467-45EC-8A96-CCE5DA0AB26F}">
      <dsp:nvSpPr>
        <dsp:cNvPr id="0" name=""/>
        <dsp:cNvSpPr/>
      </dsp:nvSpPr>
      <dsp:spPr>
        <a:xfrm>
          <a:off x="0" y="3372208"/>
          <a:ext cx="514502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83E5ECE-318A-4CD3-BD3B-1C44A7E39AAC}">
      <dsp:nvSpPr>
        <dsp:cNvPr id="0" name=""/>
        <dsp:cNvSpPr/>
      </dsp:nvSpPr>
      <dsp:spPr>
        <a:xfrm>
          <a:off x="257251" y="3047488"/>
          <a:ext cx="3601516" cy="649440"/>
        </a:xfrm>
        <a:prstGeom prst="roundRect">
          <a:avLst/>
        </a:prstGeom>
        <a:solidFill>
          <a:srgbClr val="9DF7ED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6129" tIns="0" rIns="136129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ПЕРСОНАЛИЗАЦИЯ</a:t>
          </a:r>
          <a:endParaRPr lang="ru-RU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88954" y="3079191"/>
        <a:ext cx="3538110" cy="5860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rqX0zPbFIU2QixyELhYoDGyAzDuVaevB2E8Uw9Tw-iw/edit?usp=sharing" TargetMode="External" /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intensive22aw/91b294bbdd1d4496b32fd7dc75fd0f42" TargetMode="External" /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Relationship Id="rId4" Type="http://schemas.openxmlformats.org/officeDocument/2006/relationships/hyperlink" Target="https://www.notion.so/intensive22aw/135a5aaf58f84f15ad9ad5c183df08fa" TargetMode="Externa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На титульном слайде укажите: 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название вашего проекта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ваш вуз (принятую аббревиатуру)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тип разработки (он должен быть указан по умолчанию)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Этот шаблон создан для команд с инициативной разработкой. Это значит, что шаблон подходит для команд, которые придумали свою проектную идею самостоятельно. Если ваша команда работает над заказной задачей, воспользуйтесь другим шаблоном </a:t>
            </a:r>
            <a:r>
              <a:rPr lang="ru" u="sng">
                <a:solidFill>
                  <a:schemeClr val="hlink"/>
                </a:solidFill>
                <a:hlinkClick r:id="rId3"/>
              </a:rPr>
              <a:t>https://docs.google.com/presentation/d/1rqX0zPbFIU2QixyELhYoDGyAzDuVaevB2E8Uw9Tw-iw/edit?usp=sharing</a:t>
            </a:r>
            <a:r>
              <a:rPr lang="ru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fe49c100d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fe49c100d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Перед заполнением слайда обратите внимание на статьи о заполнении паспорта проектной идеи и об ошибках при его заполнении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Как заполнять паспорт проекта </a:t>
            </a:r>
            <a:r>
              <a:rPr lang="ru" u="sng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https://www.notion.so/intensive22aw/91b294bbdd1d4496b32fd7dc75fd0f42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Ошибки при заполнении паспорта проекта </a:t>
            </a:r>
            <a:r>
              <a:rPr lang="ru" u="sng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https://www.notion.so/intensive22aw/135a5aaf58f84f15ad9ad5c183df08fa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Проблема, которую вы решаете, не существует в вакууме.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Должен быть кто-то, кто от неё страдает, иначе это не проблема. В качестве пользователя мы предлагаем выбрать группу людей, для которых эта проблема актуальна. Например, в группу могут входить люди определенной профессии или рода деятельности, жители района или города, потребители какого-то товара или услуги, владельцы какой-то собственности и так далее.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Проблема возникает не на пустом месте.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А тогда, когда пользователь совершает некоторые действия, чтобы прийти к желаемому результату. Масштабы действия могут быть разные: от продажи квартиры и выбора учебного заведения до заполнения формы на сайте или выброса мусора.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 или иначе, при совершении этого действия что-то идёт не так, пользователь сталкивается с каким-то неудобством, барьером, которое либо вообще не даёт совершить это действие, либо затрудняет его, делает неприятным.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Хороший индикатор:</a:t>
            </a:r>
            <a:r>
              <a:rPr lang="ru">
                <a:solidFill>
                  <a:schemeClr val="dk1"/>
                </a:solidFill>
              </a:rPr>
              <a:t> пользователь вынужден тратить дополнительное время, деньги, нервы, здоровье, чтобы решить свою первоначальную задачу.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solidFill>
                  <a:schemeClr val="dk1"/>
                </a:solidFill>
              </a:rPr>
              <a:t>Обратите внимание, что задача часто всё же решается, хоть и не самым оптимальным способом. Как раз в этом месте вы можете предложить более оптимальное решение, то есть, менее затратное по деньгам, времени или нервам. Именно решение вам и предстоит разработать в ходе интенсива.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4234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7" Type="http://schemas.openxmlformats.org/officeDocument/2006/relationships/image" Target="../media/image5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4.svg" /><Relationship Id="rId5" Type="http://schemas.openxmlformats.org/officeDocument/2006/relationships/image" Target="../media/image3.png" /><Relationship Id="rId4" Type="http://schemas.openxmlformats.org/officeDocument/2006/relationships/image" Target="../media/image2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11.xml" /><Relationship Id="rId5" Type="http://schemas.openxmlformats.org/officeDocument/2006/relationships/image" Target="../media/image9.svg" /><Relationship Id="rId4" Type="http://schemas.openxmlformats.org/officeDocument/2006/relationships/image" Target="../media/image8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3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1.xml" /><Relationship Id="rId4" Type="http://schemas.openxmlformats.org/officeDocument/2006/relationships/image" Target="../media/image13.png" 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 /><Relationship Id="rId3" Type="http://schemas.openxmlformats.org/officeDocument/2006/relationships/image" Target="../media/image15.svg" /><Relationship Id="rId7" Type="http://schemas.openxmlformats.org/officeDocument/2006/relationships/image" Target="../media/image19.sv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11.xml" /><Relationship Id="rId6" Type="http://schemas.openxmlformats.org/officeDocument/2006/relationships/image" Target="../media/image18.png" /><Relationship Id="rId5" Type="http://schemas.openxmlformats.org/officeDocument/2006/relationships/image" Target="../media/image17.svg" /><Relationship Id="rId4" Type="http://schemas.openxmlformats.org/officeDocument/2006/relationships/image" Target="../media/image16.png" /><Relationship Id="rId9" Type="http://schemas.openxmlformats.org/officeDocument/2006/relationships/image" Target="../media/image21.sv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2" Type="http://schemas.openxmlformats.org/officeDocument/2006/relationships/image" Target="../media/image22.jpg" /><Relationship Id="rId1" Type="http://schemas.openxmlformats.org/officeDocument/2006/relationships/slideLayout" Target="../slideLayouts/slideLayout11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 /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11.xml" /><Relationship Id="rId5" Type="http://schemas.openxmlformats.org/officeDocument/2006/relationships/image" Target="../media/image4.svg" /><Relationship Id="rId4" Type="http://schemas.openxmlformats.org/officeDocument/2006/relationships/image" Target="../media/image3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 /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11.xml" /><Relationship Id="rId5" Type="http://schemas.openxmlformats.org/officeDocument/2006/relationships/image" Target="../media/image4.svg" /><Relationship Id="rId4" Type="http://schemas.openxmlformats.org/officeDocument/2006/relationships/image" Target="../media/image3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11.xml" /><Relationship Id="rId5" Type="http://schemas.openxmlformats.org/officeDocument/2006/relationships/image" Target="../media/image26.png" /><Relationship Id="rId4" Type="http://schemas.openxmlformats.org/officeDocument/2006/relationships/image" Target="../media/image25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 /><Relationship Id="rId7" Type="http://schemas.openxmlformats.org/officeDocument/2006/relationships/image" Target="../media/image30.png" /><Relationship Id="rId2" Type="http://schemas.openxmlformats.org/officeDocument/2006/relationships/video" Target="../media/media1.mp4" /><Relationship Id="rId1" Type="http://schemas.microsoft.com/office/2007/relationships/media" Target="../media/media1.mp4" /><Relationship Id="rId6" Type="http://schemas.openxmlformats.org/officeDocument/2006/relationships/image" Target="../media/image29.png" /><Relationship Id="rId5" Type="http://schemas.openxmlformats.org/officeDocument/2006/relationships/image" Target="../media/image28.svg" /><Relationship Id="rId4" Type="http://schemas.openxmlformats.org/officeDocument/2006/relationships/image" Target="../media/image27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 /><Relationship Id="rId2" Type="http://schemas.openxmlformats.org/officeDocument/2006/relationships/video" Target="../media/media2.mp4" /><Relationship Id="rId1" Type="http://schemas.microsoft.com/office/2007/relationships/media" Target="../media/media2.mp4" /><Relationship Id="rId6" Type="http://schemas.openxmlformats.org/officeDocument/2006/relationships/image" Target="../media/image31.png" /><Relationship Id="rId5" Type="http://schemas.openxmlformats.org/officeDocument/2006/relationships/image" Target="../media/image28.svg" /><Relationship Id="rId4" Type="http://schemas.openxmlformats.org/officeDocument/2006/relationships/image" Target="../media/image27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 /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11.xml" /><Relationship Id="rId4" Type="http://schemas.openxmlformats.org/officeDocument/2006/relationships/image" Target="../media/image32.jp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 /><Relationship Id="rId2" Type="http://schemas.openxmlformats.org/officeDocument/2006/relationships/image" Target="../media/image33.jpeg" /><Relationship Id="rId1" Type="http://schemas.openxmlformats.org/officeDocument/2006/relationships/slideLayout" Target="../slideLayouts/slideLayout11.xml" /><Relationship Id="rId5" Type="http://schemas.openxmlformats.org/officeDocument/2006/relationships/image" Target="../media/image36.jpeg" /><Relationship Id="rId4" Type="http://schemas.openxmlformats.org/officeDocument/2006/relationships/image" Target="../media/image35.jpe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 /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11.xml" 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 /><Relationship Id="rId13" Type="http://schemas.openxmlformats.org/officeDocument/2006/relationships/image" Target="../media/image47.jpeg" /><Relationship Id="rId3" Type="http://schemas.openxmlformats.org/officeDocument/2006/relationships/image" Target="../media/image37.png" /><Relationship Id="rId7" Type="http://schemas.openxmlformats.org/officeDocument/2006/relationships/image" Target="../media/image41.jpeg" /><Relationship Id="rId12" Type="http://schemas.openxmlformats.org/officeDocument/2006/relationships/image" Target="../media/image46.jpeg" /><Relationship Id="rId17" Type="http://schemas.openxmlformats.org/officeDocument/2006/relationships/image" Target="../media/image51.png" /><Relationship Id="rId2" Type="http://schemas.openxmlformats.org/officeDocument/2006/relationships/notesSlide" Target="../notesSlides/notesSlide3.xml" /><Relationship Id="rId16" Type="http://schemas.openxmlformats.org/officeDocument/2006/relationships/image" Target="../media/image50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40.jpeg" /><Relationship Id="rId11" Type="http://schemas.openxmlformats.org/officeDocument/2006/relationships/image" Target="../media/image45.jpeg" /><Relationship Id="rId5" Type="http://schemas.openxmlformats.org/officeDocument/2006/relationships/image" Target="../media/image39.jpeg" /><Relationship Id="rId15" Type="http://schemas.openxmlformats.org/officeDocument/2006/relationships/image" Target="../media/image49.jpeg" /><Relationship Id="rId10" Type="http://schemas.openxmlformats.org/officeDocument/2006/relationships/image" Target="../media/image44.jpeg" /><Relationship Id="rId4" Type="http://schemas.openxmlformats.org/officeDocument/2006/relationships/image" Target="../media/image38.jpeg" /><Relationship Id="rId9" Type="http://schemas.openxmlformats.org/officeDocument/2006/relationships/image" Target="../media/image43.jpeg" /><Relationship Id="rId14" Type="http://schemas.openxmlformats.org/officeDocument/2006/relationships/image" Target="../media/image48.jpeg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 /><Relationship Id="rId2" Type="http://schemas.openxmlformats.org/officeDocument/2006/relationships/image" Target="../media/image48.jpeg" /><Relationship Id="rId1" Type="http://schemas.openxmlformats.org/officeDocument/2006/relationships/slideLayout" Target="../slideLayouts/slideLayout11.xml" /><Relationship Id="rId6" Type="http://schemas.openxmlformats.org/officeDocument/2006/relationships/image" Target="../media/image52.png" /><Relationship Id="rId5" Type="http://schemas.openxmlformats.org/officeDocument/2006/relationships/image" Target="../media/image51.png" /><Relationship Id="rId4" Type="http://schemas.openxmlformats.org/officeDocument/2006/relationships/image" Target="../media/image49.jpeg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 /><Relationship Id="rId1" Type="http://schemas.openxmlformats.org/officeDocument/2006/relationships/slideLayout" Target="../slideLayouts/slideLayout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F7ED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5A92F7BF-6E9D-D338-79B1-4A95871B78AE}"/>
              </a:ext>
            </a:extLst>
          </p:cNvPr>
          <p:cNvSpPr/>
          <p:nvPr/>
        </p:nvSpPr>
        <p:spPr>
          <a:xfrm>
            <a:off x="311700" y="744494"/>
            <a:ext cx="8520600" cy="1680142"/>
          </a:xfrm>
          <a:prstGeom prst="round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286235" y="875008"/>
            <a:ext cx="8520600" cy="128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latin typeface="Nunito"/>
                <a:ea typeface="Nunito"/>
                <a:cs typeface="Nunito"/>
                <a:sym typeface="Nunito"/>
              </a:rPr>
              <a:t>Продвижение центра «</a:t>
            </a:r>
            <a:r>
              <a:rPr lang="ru" sz="4000" dirty="0">
                <a:latin typeface="Nunito"/>
                <a:ea typeface="Nunito"/>
                <a:cs typeface="Nunito"/>
                <a:sym typeface="Nunito"/>
              </a:rPr>
              <a:t>Навигатор развития талантов»</a:t>
            </a:r>
            <a:endParaRPr sz="4000"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1"/>
          </p:nvPr>
        </p:nvSpPr>
        <p:spPr>
          <a:xfrm>
            <a:off x="286235" y="3049318"/>
            <a:ext cx="5351721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dirty="0">
                <a:latin typeface="Nunito"/>
                <a:ea typeface="Nunito"/>
                <a:cs typeface="Nunito"/>
                <a:sym typeface="Nunito"/>
              </a:rPr>
              <a:t>Предпринимательский</a:t>
            </a:r>
            <a:r>
              <a:rPr lang="ru" sz="2000" dirty="0">
                <a:latin typeface="Nunito"/>
                <a:ea typeface="Nunito"/>
                <a:cs typeface="Nunito"/>
                <a:sym typeface="Nunito"/>
              </a:rPr>
              <a:t> трек</a:t>
            </a:r>
            <a:endParaRPr sz="2000" dirty="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6" name="Рисунок 5" descr="Изображение выглядит как круг, часы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DD54473-4E1B-1B23-07A6-3997408359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1781" y="3683604"/>
            <a:ext cx="818421" cy="715402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1770ADF-D7CA-AD22-3CBC-76B4EE91D0CC}"/>
              </a:ext>
            </a:extLst>
          </p:cNvPr>
          <p:cNvSpPr/>
          <p:nvPr/>
        </p:nvSpPr>
        <p:spPr>
          <a:xfrm>
            <a:off x="0" y="2208880"/>
            <a:ext cx="9144000" cy="263918"/>
          </a:xfrm>
          <a:prstGeom prst="rect">
            <a:avLst/>
          </a:prstGeom>
          <a:solidFill>
            <a:srgbClr val="FFAF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15">
            <a:extLst>
              <a:ext uri="{FF2B5EF4-FFF2-40B4-BE49-F238E27FC236}">
                <a16:creationId xmlns:a16="http://schemas.microsoft.com/office/drawing/2014/main" id="{EFB0EB0F-FEC3-683D-B946-A4B40A2F7F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42" y="3725855"/>
            <a:ext cx="724932" cy="67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C7374D6-9794-2097-117F-2C2B9854F64E}"/>
              </a:ext>
            </a:extLst>
          </p:cNvPr>
          <p:cNvSpPr txBox="1"/>
          <p:nvPr/>
        </p:nvSpPr>
        <p:spPr>
          <a:xfrm>
            <a:off x="311700" y="2577953"/>
            <a:ext cx="38952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260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ЮЖНЫЙ ФЕДЕРАЛЬНЫ</a:t>
            </a:r>
            <a:r>
              <a:rPr lang="ru-RU" dirty="0">
                <a:solidFill>
                  <a:srgbClr val="0260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</a:t>
            </a:r>
            <a:r>
              <a:rPr lang="en-US" dirty="0">
                <a:solidFill>
                  <a:srgbClr val="0260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УНИВЕРСИТЕТ</a:t>
            </a:r>
            <a:r>
              <a:rPr lang="ru-RU" dirty="0">
                <a:solidFill>
                  <a:srgbClr val="0260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en-US" dirty="0">
                <a:solidFill>
                  <a:srgbClr val="0260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АКАДЕМИЯ ПСИХОЛОГИИ</a:t>
            </a:r>
            <a:r>
              <a:rPr lang="ru-RU" dirty="0">
                <a:solidFill>
                  <a:srgbClr val="0260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solidFill>
                  <a:srgbClr val="0260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ru-RU" dirty="0">
                <a:solidFill>
                  <a:srgbClr val="0260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ПЕДАГОГИКИ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BBBD45-69DD-E3B6-D061-C527D958FE24}"/>
              </a:ext>
            </a:extLst>
          </p:cNvPr>
          <p:cNvSpPr txBox="1"/>
          <p:nvPr/>
        </p:nvSpPr>
        <p:spPr>
          <a:xfrm>
            <a:off x="396542" y="4642883"/>
            <a:ext cx="48818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effectLst/>
                <a:latin typeface="Sweet Mavka Script" panose="0306060204070508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Раскрываем потенциал каждого ребенка</a:t>
            </a:r>
            <a:r>
              <a:rPr lang="ru-RU" sz="18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!</a:t>
            </a:r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ECE34D9-8C2D-D685-C4B6-FA029BA54E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93598" y="-9259"/>
            <a:ext cx="1250402" cy="155822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1CDA7E7-1380-3585-DB76-B371A41B8E64}"/>
              </a:ext>
            </a:extLst>
          </p:cNvPr>
          <p:cNvSpPr txBox="1"/>
          <p:nvPr/>
        </p:nvSpPr>
        <p:spPr>
          <a:xfrm>
            <a:off x="504950" y="24929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1800" dirty="0">
                <a:latin typeface="Nunito"/>
                <a:ea typeface="Nunito"/>
                <a:cs typeface="Nunito"/>
                <a:sym typeface="Nunito"/>
              </a:rPr>
              <a:t>КОМАНДА П1</a:t>
            </a:r>
            <a:endParaRPr lang="ru-RU" sz="1800" dirty="0"/>
          </a:p>
        </p:txBody>
      </p:sp>
      <p:pic>
        <p:nvPicPr>
          <p:cNvPr id="4" name="Рисунок 3" descr="Изображение выглядит как текст, Мобильный телефо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0342D34-7D50-62E1-2382-BF5BFCF919F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11739"/>
          <a:stretch/>
        </p:blipFill>
        <p:spPr>
          <a:xfrm>
            <a:off x="4126785" y="1923803"/>
            <a:ext cx="4881811" cy="308792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F7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EB95F3F3-B410-1FA6-B90F-E9DB46BDFD11}"/>
              </a:ext>
            </a:extLst>
          </p:cNvPr>
          <p:cNvSpPr/>
          <p:nvPr/>
        </p:nvSpPr>
        <p:spPr>
          <a:xfrm>
            <a:off x="0" y="4809786"/>
            <a:ext cx="9144000" cy="333714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814E487-DAE9-FDAC-86F5-F555BCB1E005}"/>
              </a:ext>
            </a:extLst>
          </p:cNvPr>
          <p:cNvSpPr/>
          <p:nvPr/>
        </p:nvSpPr>
        <p:spPr>
          <a:xfrm>
            <a:off x="0" y="0"/>
            <a:ext cx="9144000" cy="16215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9B5C943-9C27-0355-70A2-04FB08ACE0E6}"/>
              </a:ext>
            </a:extLst>
          </p:cNvPr>
          <p:cNvSpPr txBox="1"/>
          <p:nvPr/>
        </p:nvSpPr>
        <p:spPr>
          <a:xfrm>
            <a:off x="3901440" y="333714"/>
            <a:ext cx="445008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– консультационно-диагностический центр при Академии психологии и педагогики ЮФУ, направленный на раскрытие потенциала каждого ребенка </a:t>
            </a:r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1706AA5-46BD-D53B-6CB9-47956FC2E180}"/>
              </a:ext>
            </a:extLst>
          </p:cNvPr>
          <p:cNvSpPr txBox="1"/>
          <p:nvPr/>
        </p:nvSpPr>
        <p:spPr>
          <a:xfrm>
            <a:off x="1687649" y="4835917"/>
            <a:ext cx="6869723" cy="267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Родительский круг</a:t>
            </a:r>
            <a:r>
              <a:rPr lang="en-US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</a:t>
            </a:r>
            <a:r>
              <a:rPr lang="en-US" sz="1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Субботние психологические игры</a:t>
            </a:r>
            <a:r>
              <a:rPr lang="en-US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</a:t>
            </a:r>
            <a:r>
              <a:rPr lang="ru-RU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Летний психологический лагерь 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23B51EA-6C87-BE63-6A4B-D735079D36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46334" y="1242548"/>
            <a:ext cx="780085" cy="780085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2645EB4-A7F7-2D93-BC0B-BE19E8C75C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73851" y="1251659"/>
            <a:ext cx="780085" cy="78008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4D2EBEE6-1D41-C236-8F4F-5FDB31EA30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18817" y="1287821"/>
            <a:ext cx="780085" cy="78008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A3656DFF-9A12-BA31-F77A-0258348D2A4D}"/>
              </a:ext>
            </a:extLst>
          </p:cNvPr>
          <p:cNvSpPr txBox="1"/>
          <p:nvPr/>
        </p:nvSpPr>
        <p:spPr>
          <a:xfrm>
            <a:off x="360191" y="2011494"/>
            <a:ext cx="2709417" cy="346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ДИАГНОСТИКА И ОЦЕНКА</a:t>
            </a:r>
            <a:endParaRPr lang="ru-RU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F68A5A9-3B92-3FD3-2CA5-6D54D368157F}"/>
              </a:ext>
            </a:extLst>
          </p:cNvPr>
          <p:cNvSpPr txBox="1"/>
          <p:nvPr/>
        </p:nvSpPr>
        <p:spPr>
          <a:xfrm>
            <a:off x="169738" y="2803726"/>
            <a:ext cx="2709417" cy="1369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Диагностика способностей и талантов </a:t>
            </a:r>
            <a:r>
              <a:rPr lang="ru-RU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(дошкольники, младшие школьники, подростки)</a:t>
            </a:r>
          </a:p>
          <a:p>
            <a:pPr marL="171450" lvl="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Тестирование</a:t>
            </a:r>
            <a:r>
              <a:rPr lang="ru-RU" sz="12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“Готовность к школе”</a:t>
            </a:r>
          </a:p>
          <a:p>
            <a:pPr marL="171450" lvl="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Профориентационная </a:t>
            </a:r>
            <a:r>
              <a:rPr lang="ru-RU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игра “Путь к успеху”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93ABBBB-E2D2-083E-A0B3-CD8484F00BB1}"/>
              </a:ext>
            </a:extLst>
          </p:cNvPr>
          <p:cNvSpPr txBox="1"/>
          <p:nvPr/>
        </p:nvSpPr>
        <p:spPr>
          <a:xfrm>
            <a:off x="3282042" y="1988988"/>
            <a:ext cx="270941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ПСИХОЛОГИЧЕСКАЯ ПОДДЕРЖКА И КОНСУЛЬТИРОВАНИЕ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D372123-922B-18FB-167E-6F4F3554A1EE}"/>
              </a:ext>
            </a:extLst>
          </p:cNvPr>
          <p:cNvSpPr txBox="1"/>
          <p:nvPr/>
        </p:nvSpPr>
        <p:spPr>
          <a:xfrm>
            <a:off x="2921453" y="2772814"/>
            <a:ext cx="363438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Психологическое консультирование (индивидуальное)</a:t>
            </a:r>
          </a:p>
          <a:p>
            <a:pPr marL="171450" lvl="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Консультирование в сложных кризисных ситуациях</a:t>
            </a:r>
          </a:p>
          <a:p>
            <a:pPr marL="171450" lvl="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Индивидуальная программа поддержки в ситуации </a:t>
            </a:r>
            <a:r>
              <a:rPr lang="ru-RU" sz="12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буллинга</a:t>
            </a:r>
            <a:endParaRPr lang="ru-RU" sz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71450" lvl="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2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Программа</a:t>
            </a:r>
            <a:r>
              <a:rPr lang="ru-RU" sz="1200" b="1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«Свобода от гаджетов»</a:t>
            </a:r>
          </a:p>
          <a:p>
            <a:pPr marL="171450" lvl="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2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Программа </a:t>
            </a:r>
            <a:r>
              <a:rPr lang="ru-RU" sz="12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«Возвращение интереса к учёбе»</a:t>
            </a:r>
          </a:p>
          <a:p>
            <a:pPr marL="171450" lvl="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2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Программа </a:t>
            </a:r>
            <a:r>
              <a:rPr lang="ru-RU" sz="12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«Укрепление самооценки”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F162D91-6E9F-7319-0CA2-4D4BC64A1D24}"/>
              </a:ext>
            </a:extLst>
          </p:cNvPr>
          <p:cNvSpPr txBox="1"/>
          <p:nvPr/>
        </p:nvSpPr>
        <p:spPr>
          <a:xfrm>
            <a:off x="6365859" y="2022633"/>
            <a:ext cx="228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РАЗВИВАЮЩИЕ КУРСЫ И ТРЕНИНГИ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D654EBA-1B02-B69D-2F1A-953827EB98E8}"/>
              </a:ext>
            </a:extLst>
          </p:cNvPr>
          <p:cNvSpPr txBox="1"/>
          <p:nvPr/>
        </p:nvSpPr>
        <p:spPr>
          <a:xfrm>
            <a:off x="6365859" y="2809175"/>
            <a:ext cx="268613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2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Интенсив </a:t>
            </a:r>
            <a:r>
              <a:rPr lang="ru-RU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«Каникулы с пользой»</a:t>
            </a:r>
          </a:p>
          <a:p>
            <a:pPr marL="171450" lvl="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Курс подготовки к конкурсным испытаниям</a:t>
            </a:r>
          </a:p>
          <a:p>
            <a:pPr marL="171450" lvl="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Интегративная методика профилактики эмоционального выгорания</a:t>
            </a:r>
          </a:p>
          <a:p>
            <a:pPr marL="171450" lvl="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Тренинговые занятия </a:t>
            </a:r>
          </a:p>
          <a:p>
            <a:pPr marL="171450" lvl="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Арт-терапия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26FEE4-6CC6-9BE3-C875-7BADCE4791EA}"/>
              </a:ext>
            </a:extLst>
          </p:cNvPr>
          <p:cNvSpPr txBox="1"/>
          <p:nvPr/>
        </p:nvSpPr>
        <p:spPr>
          <a:xfrm>
            <a:off x="572625" y="4777789"/>
            <a:ext cx="2709417" cy="346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ДРУГИЕ: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DF17E5-3CDD-4FAC-1DBA-FBD774C2FA47}"/>
              </a:ext>
            </a:extLst>
          </p:cNvPr>
          <p:cNvSpPr txBox="1"/>
          <p:nvPr/>
        </p:nvSpPr>
        <p:spPr>
          <a:xfrm>
            <a:off x="322138" y="480366"/>
            <a:ext cx="3106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/>
              <a:t>НАВИГАТОР РАЗВИТИЯ ТАЛАНТОВ</a:t>
            </a:r>
          </a:p>
        </p:txBody>
      </p:sp>
    </p:spTree>
    <p:extLst>
      <p:ext uri="{BB962C8B-B14F-4D97-AF65-F5344CB8AC3E}">
        <p14:creationId xmlns:p14="http://schemas.microsoft.com/office/powerpoint/2010/main" val="4017429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AF50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C44C65B-44E5-F948-9F09-B2962531935B}"/>
              </a:ext>
            </a:extLst>
          </p:cNvPr>
          <p:cNvSpPr/>
          <p:nvPr/>
        </p:nvSpPr>
        <p:spPr>
          <a:xfrm>
            <a:off x="0" y="445025"/>
            <a:ext cx="9144000" cy="572700"/>
          </a:xfrm>
          <a:prstGeom prst="rect">
            <a:avLst/>
          </a:prstGeom>
          <a:solidFill>
            <a:srgbClr val="FFBC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1BA963BA-46C9-CD0B-7B0E-CA285BBC234A}"/>
              </a:ext>
            </a:extLst>
          </p:cNvPr>
          <p:cNvSpPr/>
          <p:nvPr/>
        </p:nvSpPr>
        <p:spPr>
          <a:xfrm>
            <a:off x="159833" y="277697"/>
            <a:ext cx="7160821" cy="907356"/>
          </a:xfrm>
          <a:prstGeom prst="roundRect">
            <a:avLst/>
          </a:prstGeom>
          <a:solidFill>
            <a:srgbClr val="9DF7ED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11700" y="46253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"/>
                <a:ea typeface="Nunito"/>
                <a:cs typeface="Nunito"/>
                <a:sym typeface="Nunito"/>
              </a:rPr>
              <a:t>ПОЛЬЗОВАТЕЛЬ И ЕГО ПРОБЛЕМА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1AD01326-E9A5-B565-F98E-9B21A91E2588}"/>
              </a:ext>
            </a:extLst>
          </p:cNvPr>
          <p:cNvSpPr/>
          <p:nvPr/>
        </p:nvSpPr>
        <p:spPr>
          <a:xfrm>
            <a:off x="843148" y="1460665"/>
            <a:ext cx="2185060" cy="47501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D1C00642-93C4-4B2F-5A9B-8F9C92B1273D}"/>
              </a:ext>
            </a:extLst>
          </p:cNvPr>
          <p:cNvSpPr/>
          <p:nvPr/>
        </p:nvSpPr>
        <p:spPr>
          <a:xfrm>
            <a:off x="843148" y="2167989"/>
            <a:ext cx="2185060" cy="47501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398185-3EDE-6D44-66DA-3ABC59BDA4A3}"/>
              </a:ext>
            </a:extLst>
          </p:cNvPr>
          <p:cNvSpPr txBox="1"/>
          <p:nvPr/>
        </p:nvSpPr>
        <p:spPr>
          <a:xfrm>
            <a:off x="1104406" y="1544282"/>
            <a:ext cx="19238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ПОТРЕБИТЕЛЬ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095416-5D98-BBD0-FE3F-22DD491D867B}"/>
              </a:ext>
            </a:extLst>
          </p:cNvPr>
          <p:cNvSpPr txBox="1"/>
          <p:nvPr/>
        </p:nvSpPr>
        <p:spPr>
          <a:xfrm>
            <a:off x="1104406" y="2247262"/>
            <a:ext cx="19238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ПОЛЬЗОВАТЕЛЬ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E9180F-A591-7995-07B4-06C9EC321BFB}"/>
              </a:ext>
            </a:extLst>
          </p:cNvPr>
          <p:cNvSpPr txBox="1"/>
          <p:nvPr/>
        </p:nvSpPr>
        <p:spPr>
          <a:xfrm>
            <a:off x="3205854" y="2165492"/>
            <a:ext cx="4572000" cy="378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дети от 6 до 18 лет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4C3AA7-4977-8AFA-C713-B9810557B72F}"/>
              </a:ext>
            </a:extLst>
          </p:cNvPr>
          <p:cNvSpPr txBox="1"/>
          <p:nvPr/>
        </p:nvSpPr>
        <p:spPr>
          <a:xfrm>
            <a:off x="3194463" y="155677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родители</a:t>
            </a:r>
            <a:endParaRPr lang="ru-RU" sz="1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6D98374-A92C-6534-80BD-75D3D4F1B49C}"/>
              </a:ext>
            </a:extLst>
          </p:cNvPr>
          <p:cNvSpPr txBox="1"/>
          <p:nvPr/>
        </p:nvSpPr>
        <p:spPr>
          <a:xfrm>
            <a:off x="159833" y="2783597"/>
            <a:ext cx="8404788" cy="545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НАШ КЛЮЧЕВОЙ ПОТРЕБИТЕЛЬ </a:t>
            </a:r>
            <a:r>
              <a:rPr lang="ru-RU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– это заботливые родители детей в возрасте от 6 до 18 лет</a:t>
            </a:r>
            <a:r>
              <a:rPr lang="ru-RU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о</a:t>
            </a:r>
            <a:r>
              <a:rPr lang="ru-RU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ни хотят лучшего для своих детей и готовы инвестировать в их развитие. 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32BB461-FAE3-B81F-843B-4D1BF9482650}"/>
              </a:ext>
            </a:extLst>
          </p:cNvPr>
          <p:cNvSpPr/>
          <p:nvPr/>
        </p:nvSpPr>
        <p:spPr>
          <a:xfrm>
            <a:off x="0" y="3420847"/>
            <a:ext cx="4572000" cy="813470"/>
          </a:xfrm>
          <a:prstGeom prst="rect">
            <a:avLst/>
          </a:prstGeom>
          <a:solidFill>
            <a:schemeClr val="bg1"/>
          </a:solidFill>
          <a:ln>
            <a:solidFill>
              <a:srgbClr val="FFBC8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DA70DFB3-3C67-44AB-7EA1-604A5E5441DC}"/>
              </a:ext>
            </a:extLst>
          </p:cNvPr>
          <p:cNvSpPr/>
          <p:nvPr/>
        </p:nvSpPr>
        <p:spPr>
          <a:xfrm>
            <a:off x="4572000" y="3417329"/>
            <a:ext cx="4572000" cy="813470"/>
          </a:xfrm>
          <a:prstGeom prst="rect">
            <a:avLst/>
          </a:prstGeom>
          <a:solidFill>
            <a:schemeClr val="bg1"/>
          </a:solidFill>
          <a:ln>
            <a:solidFill>
              <a:srgbClr val="FFBC8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489849C8-9BC8-69C0-A42D-5645131B610A}"/>
              </a:ext>
            </a:extLst>
          </p:cNvPr>
          <p:cNvSpPr/>
          <p:nvPr/>
        </p:nvSpPr>
        <p:spPr>
          <a:xfrm>
            <a:off x="0" y="4233660"/>
            <a:ext cx="4572000" cy="813470"/>
          </a:xfrm>
          <a:prstGeom prst="rect">
            <a:avLst/>
          </a:prstGeom>
          <a:solidFill>
            <a:schemeClr val="bg1"/>
          </a:solidFill>
          <a:ln>
            <a:solidFill>
              <a:srgbClr val="FFBC8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B42E3885-4F72-3AEE-3AA0-C3A46B00F43E}"/>
              </a:ext>
            </a:extLst>
          </p:cNvPr>
          <p:cNvSpPr/>
          <p:nvPr/>
        </p:nvSpPr>
        <p:spPr>
          <a:xfrm>
            <a:off x="4572000" y="4243406"/>
            <a:ext cx="4572000" cy="813470"/>
          </a:xfrm>
          <a:prstGeom prst="rect">
            <a:avLst/>
          </a:prstGeom>
          <a:solidFill>
            <a:schemeClr val="bg1"/>
          </a:solidFill>
          <a:ln>
            <a:solidFill>
              <a:srgbClr val="FFBC8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F398B4F-7FAB-1B2B-3010-758738B8CF39}"/>
              </a:ext>
            </a:extLst>
          </p:cNvPr>
          <p:cNvSpPr txBox="1"/>
          <p:nvPr/>
        </p:nvSpPr>
        <p:spPr>
          <a:xfrm>
            <a:off x="0" y="3489716"/>
            <a:ext cx="458387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buSzPts val="1000"/>
              <a:tabLst>
                <a:tab pos="457200" algn="l"/>
              </a:tabLst>
            </a:pPr>
            <a:r>
              <a:rPr lang="ru-RU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НЕУВЕРЕННОСТЬ В БУДУЩЕМ РЕБЕНКА</a:t>
            </a:r>
            <a:r>
              <a:rPr lang="ru-RU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lvl="0" algn="r">
              <a:buSzPts val="1000"/>
              <a:tabLst>
                <a:tab pos="457200" algn="l"/>
              </a:tabLst>
            </a:pPr>
            <a:r>
              <a:rPr lang="ru-RU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</a:t>
            </a:r>
            <a:r>
              <a:rPr lang="ru-RU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одители обеспокоены, сможет ли их ребенок реализовать свой потенциал.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21B2ADA-74FC-99ED-876B-1A9A0439DDE2}"/>
              </a:ext>
            </a:extLst>
          </p:cNvPr>
          <p:cNvSpPr txBox="1"/>
          <p:nvPr/>
        </p:nvSpPr>
        <p:spPr>
          <a:xfrm>
            <a:off x="4583874" y="3465898"/>
            <a:ext cx="458387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SzPts val="1000"/>
              <a:tabLst>
                <a:tab pos="457200" algn="l"/>
              </a:tabLst>
            </a:pPr>
            <a:r>
              <a:rPr lang="ru-RU" sz="1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СТРАХ УПУСТИТЬ ВОЗМОЖНОСТИ</a:t>
            </a:r>
            <a:endParaRPr lang="ru-RU" b="1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ru-RU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</a:t>
            </a:r>
            <a:r>
              <a:rPr lang="ru-RU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одители боятся, что их ребенок не успеет развить необходимые навыки и таланты.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755D1AA-8EDA-E95B-2AC9-A213DA7C0F32}"/>
              </a:ext>
            </a:extLst>
          </p:cNvPr>
          <p:cNvSpPr txBox="1"/>
          <p:nvPr/>
        </p:nvSpPr>
        <p:spPr>
          <a:xfrm>
            <a:off x="130629" y="4271063"/>
            <a:ext cx="444137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buSzPts val="1000"/>
              <a:tabLst>
                <a:tab pos="457200" algn="l"/>
              </a:tabLst>
            </a:pPr>
            <a:r>
              <a:rPr lang="ru-RU" sz="1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НЕПОНИМАНИЕ, КАК ПОМОЧЬ РЕБЕНКУ </a:t>
            </a:r>
          </a:p>
          <a:p>
            <a:pPr lvl="0" algn="r">
              <a:buSzPts val="1000"/>
              <a:tabLst>
                <a:tab pos="457200" algn="l"/>
              </a:tabLst>
            </a:pPr>
            <a:r>
              <a:rPr lang="ru-RU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К</a:t>
            </a:r>
            <a:r>
              <a:rPr lang="ru-RU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ак определить сильные стороны ребенка и выбрать правильное направление развития.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7A613F3-BC8C-FB7E-5367-89F335AEAE08}"/>
              </a:ext>
            </a:extLst>
          </p:cNvPr>
          <p:cNvSpPr txBox="1"/>
          <p:nvPr/>
        </p:nvSpPr>
        <p:spPr>
          <a:xfrm>
            <a:off x="4583874" y="4204562"/>
            <a:ext cx="4572000" cy="776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1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ЭМОЦИОНАЛЬНЫЕ И УЧЕБНЫЕ ТРУДНОСТИ</a:t>
            </a:r>
            <a:r>
              <a:rPr lang="ru-RU" b="1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М</a:t>
            </a:r>
            <a:r>
              <a:rPr lang="ru-RU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ногие дети испытывают трудности в общении, обучении, самооценке и саморегуляции.</a:t>
            </a:r>
          </a:p>
        </p:txBody>
      </p:sp>
      <p:pic>
        <p:nvPicPr>
          <p:cNvPr id="30" name="Рисунок 29" descr="Изображение выглядит как песочные часы, сини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AF82459-F60D-9A31-2549-786D60BCA6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389404">
            <a:off x="7382428" y="461369"/>
            <a:ext cx="1836849" cy="1836849"/>
          </a:xfrm>
          <a:prstGeom prst="rect">
            <a:avLst/>
          </a:prstGeom>
        </p:spPr>
      </p:pic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1CC798A5-2898-7993-8296-5F4B76010DD7}"/>
              </a:ext>
            </a:extLst>
          </p:cNvPr>
          <p:cNvCxnSpPr/>
          <p:nvPr/>
        </p:nvCxnSpPr>
        <p:spPr>
          <a:xfrm flipV="1">
            <a:off x="4583874" y="3417329"/>
            <a:ext cx="0" cy="78723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12134CBD-49DD-D01F-1083-592656702A84}"/>
              </a:ext>
            </a:extLst>
          </p:cNvPr>
          <p:cNvCxnSpPr>
            <a:cxnSpLocks/>
          </p:cNvCxnSpPr>
          <p:nvPr/>
        </p:nvCxnSpPr>
        <p:spPr>
          <a:xfrm flipH="1">
            <a:off x="4572000" y="4204562"/>
            <a:ext cx="11874" cy="85231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B869D4E3-C4BB-623A-6E14-617B4C01BCE4}"/>
              </a:ext>
            </a:extLst>
          </p:cNvPr>
          <p:cNvCxnSpPr>
            <a:cxnSpLocks/>
          </p:cNvCxnSpPr>
          <p:nvPr/>
        </p:nvCxnSpPr>
        <p:spPr>
          <a:xfrm>
            <a:off x="4636220" y="4227985"/>
            <a:ext cx="2345280" cy="39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D1E9D510-EB04-F6B1-3388-A204126E73DE}"/>
              </a:ext>
            </a:extLst>
          </p:cNvPr>
          <p:cNvCxnSpPr>
            <a:cxnSpLocks/>
          </p:cNvCxnSpPr>
          <p:nvPr/>
        </p:nvCxnSpPr>
        <p:spPr>
          <a:xfrm flipH="1">
            <a:off x="2162500" y="4228380"/>
            <a:ext cx="247372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F7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A3B81E6-62D8-946E-6F7C-6745B330A271}"/>
              </a:ext>
            </a:extLst>
          </p:cNvPr>
          <p:cNvSpPr/>
          <p:nvPr/>
        </p:nvSpPr>
        <p:spPr>
          <a:xfrm>
            <a:off x="0" y="0"/>
            <a:ext cx="379171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80CE59-3830-CA80-BC4B-EB74877E5C8C}"/>
              </a:ext>
            </a:extLst>
          </p:cNvPr>
          <p:cNvSpPr txBox="1"/>
          <p:nvPr/>
        </p:nvSpPr>
        <p:spPr>
          <a:xfrm>
            <a:off x="274896" y="283687"/>
            <a:ext cx="4572000" cy="315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1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СТРАХ “БЫТЬ ПЛОХИМ РОДИТЕЛЕМ”</a:t>
            </a:r>
            <a:endParaRPr lang="ru-RU" sz="14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246D57-9619-2012-E60D-AF47DBFE1240}"/>
              </a:ext>
            </a:extLst>
          </p:cNvPr>
          <p:cNvSpPr txBox="1"/>
          <p:nvPr/>
        </p:nvSpPr>
        <p:spPr>
          <a:xfrm>
            <a:off x="4129944" y="218612"/>
            <a:ext cx="4572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effectLst/>
                <a:highlight>
                  <a:srgbClr val="FFBC88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это самый глубокий страх. </a:t>
            </a:r>
            <a:r>
              <a:rPr lang="ru-RU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Родители</a:t>
            </a:r>
            <a:r>
              <a:rPr lang="ru-RU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боятся, что не справляются со своей ролью, упускают что-то важное и тем самым “ломают” будущее своего ребенка. 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7E96338-E7B7-AC0F-FC3C-F92593ED55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72637" y="244227"/>
            <a:ext cx="438149" cy="43814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4AAA55A-F9D8-A907-22DD-E4C3F29944BE}"/>
              </a:ext>
            </a:extLst>
          </p:cNvPr>
          <p:cNvSpPr txBox="1"/>
          <p:nvPr/>
        </p:nvSpPr>
        <p:spPr>
          <a:xfrm>
            <a:off x="1679448" y="2097468"/>
            <a:ext cx="1639824" cy="410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ЦЕННОСТИ</a:t>
            </a:r>
            <a:endParaRPr lang="ru-RU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EFE03C3B-DDC0-374A-CD3C-7C1B76C8D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58" y="1640204"/>
            <a:ext cx="986790" cy="986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A5BE59AA-F6DB-DD6C-E2B7-452137AFE0FE}"/>
              </a:ext>
            </a:extLst>
          </p:cNvPr>
          <p:cNvSpPr/>
          <p:nvPr/>
        </p:nvSpPr>
        <p:spPr>
          <a:xfrm>
            <a:off x="3602925" y="1452994"/>
            <a:ext cx="5339715" cy="545035"/>
          </a:xfrm>
          <a:prstGeom prst="roundRect">
            <a:avLst>
              <a:gd name="adj" fmla="val 50000"/>
            </a:avLst>
          </a:prstGeom>
          <a:solidFill>
            <a:srgbClr val="FFBC88"/>
          </a:solidFill>
          <a:ln>
            <a:noFill/>
          </a:ln>
          <a:effectLst>
            <a:outerShdw blurRad="50800" dist="50800" dir="5400000" algn="ctr" rotWithShape="0">
              <a:srgbClr val="00B0F0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9737F9E-C20C-869D-46F0-A2B3663596C4}"/>
              </a:ext>
            </a:extLst>
          </p:cNvPr>
          <p:cNvSpPr/>
          <p:nvPr/>
        </p:nvSpPr>
        <p:spPr>
          <a:xfrm>
            <a:off x="3682173" y="4493298"/>
            <a:ext cx="5339715" cy="619360"/>
          </a:xfrm>
          <a:prstGeom prst="roundRect">
            <a:avLst>
              <a:gd name="adj" fmla="val 50000"/>
            </a:avLst>
          </a:prstGeom>
          <a:solidFill>
            <a:srgbClr val="FFBC88"/>
          </a:solidFill>
          <a:ln>
            <a:noFill/>
          </a:ln>
          <a:effectLst>
            <a:outerShdw blurRad="50800" dist="50800" dir="5400000" algn="ctr" rotWithShape="0">
              <a:srgbClr val="00B0F0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C9781B-0835-E868-FC05-27580B09DE47}"/>
              </a:ext>
            </a:extLst>
          </p:cNvPr>
          <p:cNvSpPr txBox="1"/>
          <p:nvPr/>
        </p:nvSpPr>
        <p:spPr>
          <a:xfrm>
            <a:off x="4622291" y="1563486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500"/>
              </a:spcBef>
              <a:buSzPts val="1000"/>
              <a:tabLst>
                <a:tab pos="457200" algn="l"/>
              </a:tabLst>
            </a:pPr>
            <a:r>
              <a:rPr lang="ru-RU" sz="1400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СНЯТИЕ ЧУВСТВА ВИНЫ И ТРЕВОГИ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DF8D16-2FDB-ED67-9DB8-99227FA163EE}"/>
              </a:ext>
            </a:extLst>
          </p:cNvPr>
          <p:cNvSpPr txBox="1"/>
          <p:nvPr/>
        </p:nvSpPr>
        <p:spPr>
          <a:xfrm>
            <a:off x="3734846" y="2105784"/>
            <a:ext cx="526465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 родителям важно ощущение, что они делают все, что в их силах.</a:t>
            </a:r>
            <a:endParaRPr lang="ru-RU" sz="11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4EE4A00-0AC3-B3D5-9FBD-943A4F19F94E}"/>
              </a:ext>
            </a:extLst>
          </p:cNvPr>
          <p:cNvSpPr txBox="1"/>
          <p:nvPr/>
        </p:nvSpPr>
        <p:spPr>
          <a:xfrm>
            <a:off x="3872816" y="4657008"/>
            <a:ext cx="50455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500"/>
              </a:spcBef>
              <a:buSzPts val="1000"/>
              <a:tabLst>
                <a:tab pos="457200" algn="l"/>
              </a:tabLst>
            </a:pPr>
            <a:r>
              <a:rPr lang="ru-RU" sz="1400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ПОДТВЕРЖДЕНИЕ КОМПЕТЕНТНОСТИ КАК РОДИТЕЛЯ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56E8D019-6FE4-5709-EACE-451151578B0E}"/>
              </a:ext>
            </a:extLst>
          </p:cNvPr>
          <p:cNvSpPr/>
          <p:nvPr/>
        </p:nvSpPr>
        <p:spPr>
          <a:xfrm>
            <a:off x="3602925" y="2367395"/>
            <a:ext cx="5339715" cy="587804"/>
          </a:xfrm>
          <a:prstGeom prst="roundRect">
            <a:avLst>
              <a:gd name="adj" fmla="val 50000"/>
            </a:avLst>
          </a:prstGeom>
          <a:solidFill>
            <a:srgbClr val="FFBC88"/>
          </a:solidFill>
          <a:ln>
            <a:noFill/>
          </a:ln>
          <a:effectLst>
            <a:outerShdw blurRad="50800" dist="50800" dir="5400000" algn="ctr" rotWithShape="0">
              <a:srgbClr val="00B0F0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891C8B1C-43F8-5B1B-2535-80778F807631}"/>
              </a:ext>
            </a:extLst>
          </p:cNvPr>
          <p:cNvSpPr/>
          <p:nvPr/>
        </p:nvSpPr>
        <p:spPr>
          <a:xfrm>
            <a:off x="3659790" y="3419772"/>
            <a:ext cx="5339715" cy="642639"/>
          </a:xfrm>
          <a:prstGeom prst="roundRect">
            <a:avLst>
              <a:gd name="adj" fmla="val 50000"/>
            </a:avLst>
          </a:prstGeom>
          <a:solidFill>
            <a:srgbClr val="FFBC88"/>
          </a:solidFill>
          <a:ln>
            <a:noFill/>
          </a:ln>
          <a:effectLst>
            <a:outerShdw blurRad="50800" dist="50800" dir="5400000" algn="ctr" rotWithShape="0">
              <a:srgbClr val="00B0F0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C9E48B4-DF45-7D1A-82F6-AB14DE1BC234}"/>
              </a:ext>
            </a:extLst>
          </p:cNvPr>
          <p:cNvSpPr txBox="1"/>
          <p:nvPr/>
        </p:nvSpPr>
        <p:spPr>
          <a:xfrm>
            <a:off x="3823335" y="3007215"/>
            <a:ext cx="528789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Aptos" panose="020B0004020202020204" pitchFamily="34" charset="0"/>
              </a:rPr>
              <a:t>видеть успехи своего ребенка, гордиться его достижениями и получать признание окружающих</a:t>
            </a:r>
            <a:endParaRPr lang="ru-RU" sz="11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17D8A82-5F00-6152-4DE5-FD0615B88F21}"/>
              </a:ext>
            </a:extLst>
          </p:cNvPr>
          <p:cNvSpPr txBox="1"/>
          <p:nvPr/>
        </p:nvSpPr>
        <p:spPr>
          <a:xfrm>
            <a:off x="4484370" y="2492985"/>
            <a:ext cx="46268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ВОЗМОЖНОСТЬ ГОРДИТЬСЯ РЕБЕНКОМ</a:t>
            </a:r>
            <a:endParaRPr lang="ru-RU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A2E48D8-5835-128C-1EF2-36BA6F13AD08}"/>
              </a:ext>
            </a:extLst>
          </p:cNvPr>
          <p:cNvSpPr txBox="1"/>
          <p:nvPr/>
        </p:nvSpPr>
        <p:spPr>
          <a:xfrm>
            <a:off x="3897290" y="3590518"/>
            <a:ext cx="62331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ОЩУЩЕНИЕ КОНТРОЛЯ И УВЕРЕННОСТИ В БУДУЩЕМ</a:t>
            </a:r>
            <a:r>
              <a:rPr lang="ru-RU" sz="14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Aptos" panose="020B0004020202020204" pitchFamily="34" charset="0"/>
              </a:rPr>
              <a:t> </a:t>
            </a:r>
            <a:endParaRPr lang="ru-RU" dirty="0"/>
          </a:p>
        </p:txBody>
      </p:sp>
      <p:sp>
        <p:nvSpPr>
          <p:cNvPr id="1024" name="Прямоугольник 1023">
            <a:extLst>
              <a:ext uri="{FF2B5EF4-FFF2-40B4-BE49-F238E27FC236}">
                <a16:creationId xmlns:a16="http://schemas.microsoft.com/office/drawing/2014/main" id="{ABD4474B-B63D-7F6B-A144-1E2411B544AE}"/>
              </a:ext>
            </a:extLst>
          </p:cNvPr>
          <p:cNvSpPr/>
          <p:nvPr/>
        </p:nvSpPr>
        <p:spPr>
          <a:xfrm>
            <a:off x="274896" y="3649637"/>
            <a:ext cx="3151625" cy="1141076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DFA17F5-E4C4-BC77-EE40-85115A298400}"/>
              </a:ext>
            </a:extLst>
          </p:cNvPr>
          <p:cNvSpPr txBox="1"/>
          <p:nvPr/>
        </p:nvSpPr>
        <p:spPr>
          <a:xfrm>
            <a:off x="260462" y="3034132"/>
            <a:ext cx="35697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ЛИЧНОЕ СПОКОЙСТВИЕ И БЛАГОПОЛУЧИЕ</a:t>
            </a:r>
            <a:endParaRPr lang="ru-RU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3290B8E-2CAB-983F-3B06-253B3CC2E65F}"/>
              </a:ext>
            </a:extLst>
          </p:cNvPr>
          <p:cNvSpPr txBox="1"/>
          <p:nvPr/>
        </p:nvSpPr>
        <p:spPr>
          <a:xfrm>
            <a:off x="368093" y="3743122"/>
            <a:ext cx="307100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Aptos" panose="020B0004020202020204" pitchFamily="34" charset="0"/>
              </a:rPr>
              <a:t>зная, что ребенок развивается правильно и счастлив, потребители чувствуют себя </a:t>
            </a:r>
            <a:r>
              <a:rPr lang="ru-RU" sz="1400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Aptos" panose="020B0004020202020204" pitchFamily="34" charset="0"/>
              </a:rPr>
              <a:t>хорошими родителями.</a:t>
            </a:r>
            <a:endParaRPr lang="ru-RU" b="1" dirty="0"/>
          </a:p>
        </p:txBody>
      </p:sp>
      <p:sp>
        <p:nvSpPr>
          <p:cNvPr id="1030" name="TextBox 1029">
            <a:extLst>
              <a:ext uri="{FF2B5EF4-FFF2-40B4-BE49-F238E27FC236}">
                <a16:creationId xmlns:a16="http://schemas.microsoft.com/office/drawing/2014/main" id="{2ABB0609-5D66-5C42-0E21-37A4562EEF7D}"/>
              </a:ext>
            </a:extLst>
          </p:cNvPr>
          <p:cNvSpPr txBox="1"/>
          <p:nvPr/>
        </p:nvSpPr>
        <p:spPr>
          <a:xfrm>
            <a:off x="3872816" y="4062411"/>
            <a:ext cx="501091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500"/>
              </a:spcBef>
              <a:buSzPts val="1000"/>
              <a:tabLst>
                <a:tab pos="457200" algn="l"/>
              </a:tabLst>
            </a:pPr>
            <a:r>
              <a:rPr lang="ru-RU" sz="11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иметь четкий план развития ребенка и быть уверенными в том, что будущее ребенка в надежных руках.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757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C41BF9FE-1554-E43A-76FD-5E3E5E98130B}"/>
              </a:ext>
            </a:extLst>
          </p:cNvPr>
          <p:cNvSpPr/>
          <p:nvPr/>
        </p:nvSpPr>
        <p:spPr>
          <a:xfrm>
            <a:off x="1006510" y="149455"/>
            <a:ext cx="7160821" cy="740028"/>
          </a:xfrm>
          <a:prstGeom prst="roundRect">
            <a:avLst/>
          </a:prstGeom>
          <a:solidFill>
            <a:srgbClr val="9DF7ED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Google Shape;62;p14">
            <a:extLst>
              <a:ext uri="{FF2B5EF4-FFF2-40B4-BE49-F238E27FC236}">
                <a16:creationId xmlns:a16="http://schemas.microsoft.com/office/drawing/2014/main" id="{D6015004-CD96-E711-A3C6-67DBCFA704C7}"/>
              </a:ext>
            </a:extLst>
          </p:cNvPr>
          <p:cNvSpPr txBox="1">
            <a:spLocks/>
          </p:cNvSpPr>
          <p:nvPr/>
        </p:nvSpPr>
        <p:spPr>
          <a:xfrm>
            <a:off x="1799124" y="278235"/>
            <a:ext cx="6399192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"/>
                <a:ea typeface="Nunito"/>
                <a:cs typeface="Nunito"/>
                <a:sym typeface="Nunito"/>
              </a:rPr>
              <a:t>КАК ПРОБЛЕМА РЕШАЕТСЯ СЕЙЧАС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65A5C47-A2DB-A21F-FE5F-48DE7E98DF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6510" y="1243388"/>
            <a:ext cx="819316" cy="81931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F11C4C6-0DCC-3040-EF71-EC1FCE2FB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09386" y="1168372"/>
            <a:ext cx="969348" cy="96934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9965B97-489C-9FAB-DDBD-782824659A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8628" y="2765285"/>
            <a:ext cx="819316" cy="81931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C87B534-6C66-5B35-E013-97A63C75F7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03393" y="2765285"/>
            <a:ext cx="819316" cy="81931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7AE75AC-4D41-F5F0-A809-82180B61AFE7}"/>
              </a:ext>
            </a:extLst>
          </p:cNvPr>
          <p:cNvSpPr txBox="1"/>
          <p:nvPr/>
        </p:nvSpPr>
        <p:spPr>
          <a:xfrm>
            <a:off x="535122" y="2195876"/>
            <a:ext cx="23238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1821A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КРУЖКИ И СЕКЦИИ</a:t>
            </a:r>
            <a:endParaRPr lang="ru-RU" sz="1600" dirty="0">
              <a:solidFill>
                <a:srgbClr val="1821A6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86AE162-69CC-F5C3-04D4-64A1779CD281}"/>
              </a:ext>
            </a:extLst>
          </p:cNvPr>
          <p:cNvSpPr txBox="1"/>
          <p:nvPr/>
        </p:nvSpPr>
        <p:spPr>
          <a:xfrm>
            <a:off x="3419856" y="2195876"/>
            <a:ext cx="15788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1821A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РЕПЕТИТОРЫ</a:t>
            </a:r>
            <a:endParaRPr lang="ru-RU" sz="1600" dirty="0">
              <a:solidFill>
                <a:srgbClr val="1821A6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356080-BE8A-7D74-2784-2D01E3BAE5EF}"/>
              </a:ext>
            </a:extLst>
          </p:cNvPr>
          <p:cNvSpPr txBox="1"/>
          <p:nvPr/>
        </p:nvSpPr>
        <p:spPr>
          <a:xfrm>
            <a:off x="375286" y="3712692"/>
            <a:ext cx="228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1821A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ПСИХОЛОГИЧЕСКИЕ КОНСУЛЬТАЦИИ</a:t>
            </a:r>
            <a:endParaRPr lang="ru-RU" sz="1600" dirty="0">
              <a:solidFill>
                <a:srgbClr val="1821A6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830B10D-6187-79A6-A86B-F0DC762F34F8}"/>
              </a:ext>
            </a:extLst>
          </p:cNvPr>
          <p:cNvSpPr txBox="1"/>
          <p:nvPr/>
        </p:nvSpPr>
        <p:spPr>
          <a:xfrm>
            <a:off x="3037232" y="3755371"/>
            <a:ext cx="27709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1821A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РАЗВИВАЮЩИЕ ЦЕНТРЫ</a:t>
            </a:r>
            <a:endParaRPr lang="ru-RU" sz="1600" dirty="0">
              <a:solidFill>
                <a:srgbClr val="1821A6"/>
              </a:solidFill>
            </a:endParaRP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41124D8E-33D6-6E79-2DE0-54BC45DE3269}"/>
              </a:ext>
            </a:extLst>
          </p:cNvPr>
          <p:cNvCxnSpPr/>
          <p:nvPr/>
        </p:nvCxnSpPr>
        <p:spPr>
          <a:xfrm>
            <a:off x="5783802" y="1168372"/>
            <a:ext cx="0" cy="37187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DA59A8F-9D4B-5EB8-5A6C-EC275DA31F2F}"/>
              </a:ext>
            </a:extLst>
          </p:cNvPr>
          <p:cNvSpPr txBox="1"/>
          <p:nvPr/>
        </p:nvSpPr>
        <p:spPr>
          <a:xfrm>
            <a:off x="5505063" y="1740410"/>
            <a:ext cx="3705042" cy="2574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2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РАЗРОЗНЕННОСТЬ:</a:t>
            </a:r>
            <a:r>
              <a:rPr lang="ru-RU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12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  <a:r>
              <a:rPr lang="ru-RU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разные специалисты, разные подходы, 	отсутствие единой стратегии.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2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ОТСУТСТВИЕ КОМПЛЕКСНОГО АНАЛИЗА:</a:t>
            </a:r>
            <a:r>
              <a:rPr lang="ru-RU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12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  <a:r>
              <a:rPr lang="ru-RU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не учитываются все аспекты развития 	ребенка.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2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НЕДОСТАТОЧНАЯ ПЕРСОНАЛИЗАЦИЯ:</a:t>
            </a:r>
            <a:r>
              <a:rPr lang="ru-RU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стандартные программы, не 	учитывающие уникальные 	особенности ребенка.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50D3891-B0DD-2BA2-9951-EA1E6CAE467D}"/>
              </a:ext>
            </a:extLst>
          </p:cNvPr>
          <p:cNvSpPr txBox="1"/>
          <p:nvPr/>
        </p:nvSpPr>
        <p:spPr>
          <a:xfrm>
            <a:off x="5842832" y="1423304"/>
            <a:ext cx="1195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1821A6"/>
                </a:solidFill>
              </a:rPr>
              <a:t>МИНУСЫ</a:t>
            </a:r>
          </a:p>
        </p:txBody>
      </p:sp>
    </p:spTree>
    <p:extLst>
      <p:ext uri="{BB962C8B-B14F-4D97-AF65-F5344CB8AC3E}">
        <p14:creationId xmlns:p14="http://schemas.microsoft.com/office/powerpoint/2010/main" val="1261487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C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2;p14">
            <a:extLst>
              <a:ext uri="{FF2B5EF4-FFF2-40B4-BE49-F238E27FC236}">
                <a16:creationId xmlns:a16="http://schemas.microsoft.com/office/drawing/2014/main" id="{B9896263-0275-902D-AD52-808C9BFE40D3}"/>
              </a:ext>
            </a:extLst>
          </p:cNvPr>
          <p:cNvSpPr txBox="1">
            <a:spLocks/>
          </p:cNvSpPr>
          <p:nvPr/>
        </p:nvSpPr>
        <p:spPr>
          <a:xfrm>
            <a:off x="165396" y="305722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"/>
                <a:ea typeface="Nunito"/>
                <a:cs typeface="Nunito"/>
                <a:sym typeface="Nunito"/>
              </a:rPr>
              <a:t>РЕШЕНИЕ ПРОБЛЕМЫ</a:t>
            </a:r>
          </a:p>
        </p:txBody>
      </p:sp>
      <p:pic>
        <p:nvPicPr>
          <p:cNvPr id="5" name="Рисунок 4" descr="Изображение выглядит как текст, Человеческое лицо, улыбка, снимок экра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C0AF574-F16E-0B72-8DB3-9AE4814EF4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958"/>
          <a:stretch/>
        </p:blipFill>
        <p:spPr>
          <a:xfrm>
            <a:off x="5888736" y="0"/>
            <a:ext cx="3255264" cy="5264965"/>
          </a:xfrm>
          <a:prstGeom prst="rect">
            <a:avLst/>
          </a:prstGeom>
        </p:spPr>
      </p:pic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708C081D-C76D-2F2B-9181-6083A471A7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5429984"/>
              </p:ext>
            </p:extLst>
          </p:nvPr>
        </p:nvGraphicFramePr>
        <p:xfrm>
          <a:off x="536448" y="1118902"/>
          <a:ext cx="5145024" cy="3980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38116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218C469-1F6F-48E3-F7F0-BAA6C80C88A6}"/>
              </a:ext>
            </a:extLst>
          </p:cNvPr>
          <p:cNvSpPr/>
          <p:nvPr/>
        </p:nvSpPr>
        <p:spPr>
          <a:xfrm>
            <a:off x="4913376" y="1214828"/>
            <a:ext cx="4230624" cy="3928672"/>
          </a:xfrm>
          <a:prstGeom prst="rect">
            <a:avLst/>
          </a:prstGeom>
          <a:solidFill>
            <a:srgbClr val="9DF7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108B738-FC2A-BC07-3911-55E41824A2D5}"/>
              </a:ext>
            </a:extLst>
          </p:cNvPr>
          <p:cNvSpPr/>
          <p:nvPr/>
        </p:nvSpPr>
        <p:spPr>
          <a:xfrm>
            <a:off x="0" y="925417"/>
            <a:ext cx="9144000" cy="263918"/>
          </a:xfrm>
          <a:prstGeom prst="rect">
            <a:avLst/>
          </a:prstGeom>
          <a:solidFill>
            <a:srgbClr val="FFAF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C07C7BB1-7169-D783-B5A3-B8BE0620D7A9}"/>
              </a:ext>
            </a:extLst>
          </p:cNvPr>
          <p:cNvSpPr/>
          <p:nvPr/>
        </p:nvSpPr>
        <p:spPr>
          <a:xfrm>
            <a:off x="563880" y="255991"/>
            <a:ext cx="4511040" cy="696516"/>
          </a:xfrm>
          <a:prstGeom prst="roundRect">
            <a:avLst/>
          </a:prstGeom>
          <a:solidFill>
            <a:srgbClr val="9DF7ED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Google Shape;62;p14">
            <a:extLst>
              <a:ext uri="{FF2B5EF4-FFF2-40B4-BE49-F238E27FC236}">
                <a16:creationId xmlns:a16="http://schemas.microsoft.com/office/drawing/2014/main" id="{101CC756-03C4-1168-464C-BF7533C44629}"/>
              </a:ext>
            </a:extLst>
          </p:cNvPr>
          <p:cNvSpPr txBox="1">
            <a:spLocks/>
          </p:cNvSpPr>
          <p:nvPr/>
        </p:nvSpPr>
        <p:spPr>
          <a:xfrm>
            <a:off x="1164336" y="302261"/>
            <a:ext cx="678484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400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КАК ЭТО РАБОТАЕТ?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90B198-1C98-4975-7BEF-1ACDB8B26058}"/>
              </a:ext>
            </a:extLst>
          </p:cNvPr>
          <p:cNvSpPr txBox="1"/>
          <p:nvPr/>
        </p:nvSpPr>
        <p:spPr>
          <a:xfrm>
            <a:off x="604206" y="1413114"/>
            <a:ext cx="36076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ДИАГНОСТИКА СПОСОБНОСТЕЙ И ТАЛАНТОВ</a:t>
            </a:r>
            <a:endParaRPr lang="ru-RU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1FC006-6C05-2EDA-3B82-08CB9C85D0A0}"/>
              </a:ext>
            </a:extLst>
          </p:cNvPr>
          <p:cNvSpPr txBox="1"/>
          <p:nvPr/>
        </p:nvSpPr>
        <p:spPr>
          <a:xfrm>
            <a:off x="-85344" y="1808818"/>
            <a:ext cx="4815840" cy="3069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ru-RU" sz="1800" dirty="0">
              <a:effectLst/>
            </a:endParaRPr>
          </a:p>
          <a:p>
            <a:pPr marL="457200"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Первый шаг к пониманию уникальных особенностей ребенка.</a:t>
            </a:r>
          </a:p>
          <a:p>
            <a:pPr marL="457200"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Профессиональные тесты и методики, адаптированные для разных возрастных групп (дошкольники, младшие школьники, подростки).</a:t>
            </a:r>
          </a:p>
          <a:p>
            <a:pPr marL="457200"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ДЛИТЕЛЬНОСТЬ: от 1 часа.</a:t>
            </a:r>
          </a:p>
          <a:p>
            <a:pPr marL="457200"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СТОИМОСТЬ: от 2500 руб.</a:t>
            </a:r>
          </a:p>
          <a:p>
            <a:pPr marL="457200"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РЕЗУЛЬТАТ: подробный отчет с анализом способностей и склонностей, а также индивидуальные рекомендации для дальнейшего развития.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E17A6B-88CA-C3E8-4D7C-E58E886756CF}"/>
              </a:ext>
            </a:extLst>
          </p:cNvPr>
          <p:cNvSpPr txBox="1"/>
          <p:nvPr/>
        </p:nvSpPr>
        <p:spPr>
          <a:xfrm>
            <a:off x="4983480" y="1413114"/>
            <a:ext cx="40690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ПСИХОЛОГИЧЕСКОЕ КОНСУЛЬТИРОВАНИЕ </a:t>
            </a:r>
            <a:endParaRPr lang="ru-RU" sz="1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17DB2B8-0796-1488-C025-381C66282B17}"/>
              </a:ext>
            </a:extLst>
          </p:cNvPr>
          <p:cNvSpPr txBox="1"/>
          <p:nvPr/>
        </p:nvSpPr>
        <p:spPr>
          <a:xfrm>
            <a:off x="4730496" y="1857164"/>
            <a:ext cx="4230624" cy="29726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ru-RU" sz="1800" dirty="0">
              <a:effectLst/>
            </a:endParaRPr>
          </a:p>
          <a:p>
            <a:pPr marL="457200"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Если в процессе диагностики выявляются какие-либо проблемы или сложности, мы предлагаем консультации с опытным психологом.</a:t>
            </a:r>
          </a:p>
          <a:p>
            <a:pPr marL="457200"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ПОМОЩЬ в решении эмоциональных проблем, повышении самооценки, улучшении отношений с родителями и сверстниками.</a:t>
            </a:r>
          </a:p>
          <a:p>
            <a:pPr marL="457200"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КОЛИЧЕСТВО ВСТРЕЧ: подбирается индивидуально.</a:t>
            </a:r>
          </a:p>
          <a:p>
            <a:pPr marL="457200"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СТОИМОСТЬ: 2000-5000 </a:t>
            </a:r>
            <a:r>
              <a:rPr lang="ru-RU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руб. за встречу.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205A91F-6272-EC26-590B-358F82D0EC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4164" y="184244"/>
            <a:ext cx="780085" cy="78008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935BFFE-A430-8676-5C86-D1519CE927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46359" y="26578"/>
            <a:ext cx="1067522" cy="1330323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E18DB76D-C6D1-D8B2-C7EA-A8A17AF42EF0}"/>
              </a:ext>
            </a:extLst>
          </p:cNvPr>
          <p:cNvCxnSpPr/>
          <p:nvPr/>
        </p:nvCxnSpPr>
        <p:spPr>
          <a:xfrm>
            <a:off x="214164" y="1641231"/>
            <a:ext cx="0" cy="3001107"/>
          </a:xfrm>
          <a:prstGeom prst="line">
            <a:avLst/>
          </a:prstGeom>
          <a:ln>
            <a:solidFill>
              <a:srgbClr val="9DF7ED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1B80F222-04A0-59CF-E917-7C0E4ABC0751}"/>
              </a:ext>
            </a:extLst>
          </p:cNvPr>
          <p:cNvCxnSpPr/>
          <p:nvPr/>
        </p:nvCxnSpPr>
        <p:spPr>
          <a:xfrm>
            <a:off x="5074920" y="1669595"/>
            <a:ext cx="0" cy="30011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1697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08A6B-3F16-9A49-58B8-862E96E9D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AD7FC33-0451-8DD5-6E04-127275594B27}"/>
              </a:ext>
            </a:extLst>
          </p:cNvPr>
          <p:cNvSpPr/>
          <p:nvPr/>
        </p:nvSpPr>
        <p:spPr>
          <a:xfrm>
            <a:off x="4913376" y="1214828"/>
            <a:ext cx="4230624" cy="3928672"/>
          </a:xfrm>
          <a:prstGeom prst="rect">
            <a:avLst/>
          </a:prstGeom>
          <a:solidFill>
            <a:srgbClr val="9DF7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57E0A8A-80C6-71A2-BD8F-2D1D29572B2D}"/>
              </a:ext>
            </a:extLst>
          </p:cNvPr>
          <p:cNvSpPr/>
          <p:nvPr/>
        </p:nvSpPr>
        <p:spPr>
          <a:xfrm>
            <a:off x="0" y="925417"/>
            <a:ext cx="9144000" cy="263918"/>
          </a:xfrm>
          <a:prstGeom prst="rect">
            <a:avLst/>
          </a:prstGeom>
          <a:solidFill>
            <a:srgbClr val="FFAF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8D00D91F-C956-461F-16DB-3388F0D99712}"/>
              </a:ext>
            </a:extLst>
          </p:cNvPr>
          <p:cNvSpPr/>
          <p:nvPr/>
        </p:nvSpPr>
        <p:spPr>
          <a:xfrm>
            <a:off x="563880" y="255991"/>
            <a:ext cx="4511040" cy="696516"/>
          </a:xfrm>
          <a:prstGeom prst="roundRect">
            <a:avLst/>
          </a:prstGeom>
          <a:solidFill>
            <a:srgbClr val="9DF7ED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Google Shape;62;p14">
            <a:extLst>
              <a:ext uri="{FF2B5EF4-FFF2-40B4-BE49-F238E27FC236}">
                <a16:creationId xmlns:a16="http://schemas.microsoft.com/office/drawing/2014/main" id="{08A1FFEA-0DBE-FA8B-04F0-75E8F5814700}"/>
              </a:ext>
            </a:extLst>
          </p:cNvPr>
          <p:cNvSpPr txBox="1">
            <a:spLocks/>
          </p:cNvSpPr>
          <p:nvPr/>
        </p:nvSpPr>
        <p:spPr>
          <a:xfrm>
            <a:off x="1164336" y="302261"/>
            <a:ext cx="678484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400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КАК ЭТО РАБОТАЕТ?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23A2A6-0A5C-BDA4-BE3C-C1B008D45DA1}"/>
              </a:ext>
            </a:extLst>
          </p:cNvPr>
          <p:cNvSpPr txBox="1"/>
          <p:nvPr/>
        </p:nvSpPr>
        <p:spPr>
          <a:xfrm>
            <a:off x="604206" y="1413114"/>
            <a:ext cx="36076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ИНДИВИДУАЛЬНЫЙ ПЛАН РАЗВИТИЯ </a:t>
            </a:r>
            <a:endParaRPr lang="ru-RU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CCC34D-46A6-C0FD-3EE0-C6E2825F611A}"/>
              </a:ext>
            </a:extLst>
          </p:cNvPr>
          <p:cNvSpPr txBox="1"/>
          <p:nvPr/>
        </p:nvSpPr>
        <p:spPr>
          <a:xfrm>
            <a:off x="-85344" y="1997889"/>
            <a:ext cx="4815840" cy="21973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ru-RU" sz="1800" dirty="0">
              <a:effectLst/>
            </a:endParaRPr>
          </a:p>
          <a:p>
            <a:pPr>
              <a:buNone/>
            </a:pPr>
            <a:endParaRPr lang="ru-RU" sz="1600" dirty="0">
              <a:effectLst/>
            </a:endParaRPr>
          </a:p>
          <a:p>
            <a:pPr marL="457200"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ru-RU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Мы помогаем  составить индивидуальный план развития для ребенка, учитывая его сильные стороны, интересы и потребности.</a:t>
            </a:r>
          </a:p>
          <a:p>
            <a:pPr marL="457200"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ru-RU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РЕКОМЕНДАЦИИ ПО ВЫБОРУ кружков, секций, студий, а также образовательных программ и курсов.</a:t>
            </a:r>
          </a:p>
          <a:p>
            <a:pPr marL="457200"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ru-RU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СОСТАВЛЕНИЕ ПЛАНА индивидуальных коррекционных занятий (при необходимости).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C96789-0E3E-144F-2418-A9F7C23AD85F}"/>
              </a:ext>
            </a:extLst>
          </p:cNvPr>
          <p:cNvSpPr txBox="1"/>
          <p:nvPr/>
        </p:nvSpPr>
        <p:spPr>
          <a:xfrm>
            <a:off x="4983480" y="1413114"/>
            <a:ext cx="40690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ПСИХОЛОГИЧЕСКОЕ КОНСУЛЬТИРОВАНИЕ </a:t>
            </a:r>
            <a:endParaRPr lang="ru-RU" sz="1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1FDFD4-8F3D-F7C3-C9C1-4882BD82B2E8}"/>
              </a:ext>
            </a:extLst>
          </p:cNvPr>
          <p:cNvSpPr txBox="1"/>
          <p:nvPr/>
        </p:nvSpPr>
        <p:spPr>
          <a:xfrm>
            <a:off x="4556760" y="1858761"/>
            <a:ext cx="4587240" cy="32162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ru-RU" dirty="0">
              <a:effectLst/>
            </a:endParaRPr>
          </a:p>
          <a:p>
            <a:pPr marL="457200" lvl="1">
              <a:buSzPts val="1000"/>
              <a:tabLst>
                <a:tab pos="914400" algn="l"/>
              </a:tabLst>
            </a:pPr>
            <a:r>
              <a:rPr lang="ru-RU" sz="11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КУРСЫ И ТРЕНИНГИ</a:t>
            </a:r>
          </a:p>
          <a:p>
            <a:pPr marL="457200" lvl="1">
              <a:buSzPts val="1000"/>
              <a:tabLst>
                <a:tab pos="914400" algn="l"/>
              </a:tabLst>
            </a:pPr>
            <a:r>
              <a:rPr lang="ru-RU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“Обретение уверенности в себе”, “Подготовка к конкурсным испытаниям”, “Интегративная методика профилактики эмоционального выгорания” и другие.</a:t>
            </a:r>
          </a:p>
          <a:p>
            <a:pPr marL="457200" lvl="1">
              <a:buSzPts val="1000"/>
              <a:tabLst>
                <a:tab pos="914400" algn="l"/>
              </a:tabLst>
            </a:pPr>
            <a:endParaRPr lang="ru-RU" sz="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lvl="1">
              <a:buSzPts val="1000"/>
              <a:tabLst>
                <a:tab pos="914400" algn="l"/>
              </a:tabLst>
            </a:pPr>
            <a:r>
              <a:rPr lang="ru-RU" sz="11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ПРОФОРИЕНТАЦИОННАЯ ИГРА “ПУТЬ К УСПЕХУ”</a:t>
            </a:r>
          </a:p>
          <a:p>
            <a:pPr marL="457200" lvl="1">
              <a:buSzPts val="1000"/>
              <a:tabLst>
                <a:tab pos="914400" algn="l"/>
              </a:tabLst>
            </a:pPr>
            <a:r>
              <a:rPr lang="ru-RU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Помощь в выборе будущей профессии.</a:t>
            </a:r>
          </a:p>
          <a:p>
            <a:pPr marL="457200" lvl="1">
              <a:buSzPts val="1000"/>
              <a:tabLst>
                <a:tab pos="914400" algn="l"/>
              </a:tabLst>
            </a:pPr>
            <a:endParaRPr lang="ru-RU" sz="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lvl="1">
              <a:buSzPts val="1000"/>
              <a:tabLst>
                <a:tab pos="914400" algn="l"/>
              </a:tabLst>
            </a:pPr>
            <a:r>
              <a:rPr lang="ru-RU" sz="11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РОДИТЕЛЬСКИЙ КРУГ</a:t>
            </a:r>
          </a:p>
          <a:p>
            <a:pPr marL="457200" lvl="1">
              <a:buSzPts val="1000"/>
              <a:tabLst>
                <a:tab pos="914400" algn="l"/>
              </a:tabLst>
            </a:pPr>
            <a:r>
              <a:rPr lang="ru-RU" sz="1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Т</a:t>
            </a:r>
            <a:r>
              <a:rPr lang="ru-RU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ематические встречи для родителей, на которых обсуждаются актуальные вопросы воспитания и развития детей.</a:t>
            </a:r>
          </a:p>
          <a:p>
            <a:pPr marL="457200" lvl="1">
              <a:buSzPts val="1000"/>
              <a:tabLst>
                <a:tab pos="914400" algn="l"/>
              </a:tabLst>
            </a:pPr>
            <a:endParaRPr lang="ru-RU" sz="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lvl="1">
              <a:buSzPts val="1000"/>
              <a:tabLst>
                <a:tab pos="914400" algn="l"/>
              </a:tabLst>
            </a:pPr>
            <a:r>
              <a:rPr lang="ru-RU" sz="11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СУББОТНИЕ ПСИХОЛОГИЧЕСКИЕ ИГРЫ</a:t>
            </a:r>
          </a:p>
          <a:p>
            <a:pPr marL="457200" lvl="1">
              <a:buSzPts val="1000"/>
              <a:tabLst>
                <a:tab pos="914400" algn="l"/>
              </a:tabLst>
            </a:pPr>
            <a:r>
              <a:rPr lang="ru-RU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Веселое и познавательное времяпрепровождение с психологом, настольные игры</a:t>
            </a:r>
          </a:p>
          <a:p>
            <a:pPr marL="457200" lvl="1">
              <a:buSzPts val="1000"/>
              <a:tabLst>
                <a:tab pos="914400" algn="l"/>
              </a:tabLst>
            </a:pPr>
            <a:endParaRPr lang="ru-RU" sz="1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lvl="1">
              <a:buSzPts val="1000"/>
              <a:tabLst>
                <a:tab pos="914400" algn="l"/>
              </a:tabLst>
            </a:pPr>
            <a:r>
              <a:rPr lang="ru-RU" sz="11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АРТ-ТЕРАПИЯ</a:t>
            </a:r>
            <a:endParaRPr lang="ru-RU" sz="1100" b="1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61B585A-188E-7A54-9C54-6681BAADA4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4164" y="184244"/>
            <a:ext cx="780085" cy="78008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418F5EC-3CB9-3FCF-281B-44B33665AB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46359" y="26578"/>
            <a:ext cx="1067522" cy="133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875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1618880-7056-634D-828D-3D309A9A1D10}"/>
              </a:ext>
            </a:extLst>
          </p:cNvPr>
          <p:cNvSpPr txBox="1"/>
          <p:nvPr/>
        </p:nvSpPr>
        <p:spPr>
          <a:xfrm>
            <a:off x="234462" y="297492"/>
            <a:ext cx="4710850" cy="30003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Онлайн-сообщества в социальных сетях </a:t>
            </a:r>
            <a:r>
              <a:rPr lang="ru-RU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(ВКонтакте, </a:t>
            </a:r>
            <a:r>
              <a:rPr lang="ru-RU" sz="1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Telegram</a:t>
            </a:r>
            <a:r>
              <a:rPr lang="ru-RU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Партнерство </a:t>
            </a:r>
            <a:r>
              <a:rPr lang="ru-RU" sz="1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 Академией психологии и педагогики ЮФУ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Квалифицированный персонал: </a:t>
            </a:r>
            <a:r>
              <a:rPr lang="ru-RU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использование экспертности персонала как конкурентного преимущества.</a:t>
            </a:r>
            <a:endParaRPr lang="ru-RU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>
              <a:spcAft>
                <a:spcPts val="800"/>
              </a:spcAft>
              <a:buNone/>
            </a:pPr>
            <a:r>
              <a:rPr lang="ru-RU" sz="1400" b="1" dirty="0">
                <a:solidFill>
                  <a:schemeClr val="tx1"/>
                </a:solidFill>
                <a:latin typeface="Aptos" panose="020B0004020202020204" pitchFamily="34" charset="0"/>
              </a:rPr>
              <a:t>Подписано соглашение о сотрудничестве </a:t>
            </a:r>
            <a:r>
              <a:rPr lang="ru-RU" sz="1400" dirty="0">
                <a:solidFill>
                  <a:schemeClr val="tx1"/>
                </a:solidFill>
                <a:latin typeface="Aptos" panose="020B0004020202020204" pitchFamily="34" charset="0"/>
              </a:rPr>
              <a:t>ГБУ ДО РО "Региональный центр выявления и поддержки одаренных детей "Ступени успеха" </a:t>
            </a:r>
            <a:endParaRPr lang="ru-RU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  <a:buNone/>
            </a:pPr>
            <a:endParaRPr lang="ru-RU" sz="14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197E08-0E72-2741-FE8F-41E6906DA25B}"/>
              </a:ext>
            </a:extLst>
          </p:cNvPr>
          <p:cNvSpPr txBox="1"/>
          <p:nvPr/>
        </p:nvSpPr>
        <p:spPr>
          <a:xfrm>
            <a:off x="4269179" y="2878300"/>
            <a:ext cx="4572000" cy="2071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ПРОБЛЕМЫ ТЕКУЩИХ РЕШЕНИЙ:</a:t>
            </a: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Небольшой размер онлайн-сообществ, что ограничивает охват аудитории.</a:t>
            </a: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Низкая узнаваемость бренда вне Академии.</a:t>
            </a: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Ограниченные ресурсы (небольшой штат) для реализации масштабных маркетинговых кампаний.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4BFE14D-919F-7D64-1443-9E8ADE90B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46359" y="26578"/>
            <a:ext cx="1067522" cy="1330323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554A63FC-F6B1-5268-20AD-3CB96D2A1852}"/>
              </a:ext>
            </a:extLst>
          </p:cNvPr>
          <p:cNvSpPr/>
          <p:nvPr/>
        </p:nvSpPr>
        <p:spPr>
          <a:xfrm>
            <a:off x="4572000" y="26578"/>
            <a:ext cx="4511040" cy="696516"/>
          </a:xfrm>
          <a:prstGeom prst="roundRect">
            <a:avLst/>
          </a:prstGeom>
          <a:solidFill>
            <a:srgbClr val="9DF7ED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Изображение выглядит как текст, Человеческое лицо, ребенок, начинающий ходить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FD67FA2E-8B0A-BF43-EB93-2FACED55CC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5312" y="523688"/>
            <a:ext cx="3470148" cy="2055254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, снимок экрана, диаграмм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ABA05701-C732-DB08-0582-3288BAC7E4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373" y="2955187"/>
            <a:ext cx="3715361" cy="2188313"/>
          </a:xfrm>
          <a:prstGeom prst="rect">
            <a:avLst/>
          </a:prstGeom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9D65AE10-6D79-9F43-E254-451B133FD941}"/>
              </a:ext>
            </a:extLst>
          </p:cNvPr>
          <p:cNvSpPr/>
          <p:nvPr/>
        </p:nvSpPr>
        <p:spPr>
          <a:xfrm>
            <a:off x="336160" y="474870"/>
            <a:ext cx="105875" cy="97635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AB9279AA-AB9F-3D0A-D1C3-7BABD5F74520}"/>
              </a:ext>
            </a:extLst>
          </p:cNvPr>
          <p:cNvSpPr/>
          <p:nvPr/>
        </p:nvSpPr>
        <p:spPr>
          <a:xfrm>
            <a:off x="336159" y="1061024"/>
            <a:ext cx="105875" cy="97635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9E366B91-75F4-341F-8D3F-D7DD8779DB65}"/>
              </a:ext>
            </a:extLst>
          </p:cNvPr>
          <p:cNvSpPr/>
          <p:nvPr/>
        </p:nvSpPr>
        <p:spPr>
          <a:xfrm>
            <a:off x="336158" y="1647178"/>
            <a:ext cx="105875" cy="97635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DBC1C67A-A493-4567-4533-D9270E440485}"/>
              </a:ext>
            </a:extLst>
          </p:cNvPr>
          <p:cNvSpPr/>
          <p:nvPr/>
        </p:nvSpPr>
        <p:spPr>
          <a:xfrm>
            <a:off x="336158" y="2390656"/>
            <a:ext cx="105875" cy="97635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65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BC034A9-D0A6-369D-EC56-D680FFFA43AB}"/>
              </a:ext>
            </a:extLst>
          </p:cNvPr>
          <p:cNvSpPr txBox="1"/>
          <p:nvPr/>
        </p:nvSpPr>
        <p:spPr>
          <a:xfrm>
            <a:off x="314694" y="487383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ПРОДЕЛАННЫЕ ШАГИ</a:t>
            </a:r>
            <a:endParaRPr lang="ru-RU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9E61CB-80D2-51C9-F263-D96CAD098102}"/>
              </a:ext>
            </a:extLst>
          </p:cNvPr>
          <p:cNvSpPr txBox="1"/>
          <p:nvPr/>
        </p:nvSpPr>
        <p:spPr>
          <a:xfrm>
            <a:off x="813460" y="1112186"/>
            <a:ext cx="4572000" cy="8786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Размещение рекламно-информационных материалов на площадке </a:t>
            </a:r>
            <a:r>
              <a:rPr lang="ru-RU" sz="1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Яндекс.Карты</a:t>
            </a:r>
            <a:r>
              <a:rPr lang="ru-RU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5 февраля – 5 мая 2025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982BCEA-A768-F4D6-F6D5-E9B65A8766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8089" y="1161463"/>
            <a:ext cx="780085" cy="780085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69FFFBB0-5F4B-3D6D-9B2E-8EF6C121810D}"/>
              </a:ext>
            </a:extLst>
          </p:cNvPr>
          <p:cNvSpPr/>
          <p:nvPr/>
        </p:nvSpPr>
        <p:spPr>
          <a:xfrm>
            <a:off x="-1" y="303324"/>
            <a:ext cx="9025247" cy="696516"/>
          </a:xfrm>
          <a:prstGeom prst="roundRect">
            <a:avLst/>
          </a:prstGeom>
          <a:solidFill>
            <a:srgbClr val="9DF7ED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Изображение выглядит как текст, снимок экрана, Шрифт, числ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5700AB0-DB6C-5489-8495-342C99C131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9057" y="1112186"/>
            <a:ext cx="3506189" cy="1424201"/>
          </a:xfrm>
          <a:prstGeom prst="rect">
            <a:avLst/>
          </a:prstGeom>
        </p:spPr>
      </p:pic>
      <p:pic>
        <p:nvPicPr>
          <p:cNvPr id="13" name="Видео-07-05-2025 08_07_37">
            <a:hlinkClick r:id="" action="ppaction://media"/>
            <a:extLst>
              <a:ext uri="{FF2B5EF4-FFF2-40B4-BE49-F238E27FC236}">
                <a16:creationId xmlns:a16="http://schemas.microsoft.com/office/drawing/2014/main" id="{DC212933-216B-7BF0-6EBF-14CBAF7CB81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28131" y="2424041"/>
            <a:ext cx="4759078" cy="262823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DD71F7E-BFA4-9A4B-86AE-7F5576479717}"/>
              </a:ext>
            </a:extLst>
          </p:cNvPr>
          <p:cNvSpPr txBox="1"/>
          <p:nvPr/>
        </p:nvSpPr>
        <p:spPr>
          <a:xfrm>
            <a:off x="6662849" y="4313611"/>
            <a:ext cx="121860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 переходов</a:t>
            </a:r>
          </a:p>
          <a:p>
            <a:r>
              <a:rPr lang="ru-RU" dirty="0"/>
              <a:t>3 звонка</a:t>
            </a:r>
          </a:p>
          <a:p>
            <a:r>
              <a:rPr lang="ru-RU" dirty="0"/>
              <a:t>-0 заявок</a:t>
            </a:r>
          </a:p>
        </p:txBody>
      </p:sp>
    </p:spTree>
    <p:extLst>
      <p:ext uri="{BB962C8B-B14F-4D97-AF65-F5344CB8AC3E}">
        <p14:creationId xmlns:p14="http://schemas.microsoft.com/office/powerpoint/2010/main" val="3157868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24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9BD73-BD5F-52BF-8918-8F24679EE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1B07BB6-F5EB-C6DB-52D2-720CBC01FD4C}"/>
              </a:ext>
            </a:extLst>
          </p:cNvPr>
          <p:cNvSpPr txBox="1"/>
          <p:nvPr/>
        </p:nvSpPr>
        <p:spPr>
          <a:xfrm>
            <a:off x="314694" y="487383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ПРОДЕЛАННЫЕ ШАГИ</a:t>
            </a:r>
            <a:endParaRPr lang="ru-RU" sz="2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F344D8-6845-2E95-0E18-FB9CF11056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8089" y="1161463"/>
            <a:ext cx="780085" cy="780085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21266E90-DAE7-8A26-E8EA-E1B9BCD4CA66}"/>
              </a:ext>
            </a:extLst>
          </p:cNvPr>
          <p:cNvSpPr/>
          <p:nvPr/>
        </p:nvSpPr>
        <p:spPr>
          <a:xfrm>
            <a:off x="-1" y="303324"/>
            <a:ext cx="9025247" cy="696516"/>
          </a:xfrm>
          <a:prstGeom prst="roundRect">
            <a:avLst/>
          </a:prstGeom>
          <a:solidFill>
            <a:srgbClr val="9DF7ED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3B48AC-B924-FE23-07D8-C1B98D277F62}"/>
              </a:ext>
            </a:extLst>
          </p:cNvPr>
          <p:cNvSpPr txBox="1"/>
          <p:nvPr/>
        </p:nvSpPr>
        <p:spPr>
          <a:xfrm>
            <a:off x="918173" y="1399792"/>
            <a:ext cx="5577629" cy="2236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Участие в  образовательном фестивале </a:t>
            </a:r>
            <a:r>
              <a:rPr lang="ru-RU" sz="1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"Образование. Карьера. Бизнес" </a:t>
            </a:r>
            <a:r>
              <a:rPr lang="ru-RU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в </a:t>
            </a:r>
            <a:r>
              <a:rPr lang="ru-RU" sz="1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Ростове</a:t>
            </a:r>
            <a:r>
              <a:rPr lang="ru-RU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-на-Дону, 15-16 апреля 2025,  19 000 посетителей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Зарегистрированное количество посетителей в Навигаторе развития талантов с фестиваля: </a:t>
            </a:r>
            <a:r>
              <a:rPr lang="ru-RU" sz="1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94 человека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Последующая рекламная рассылка с предложением об услугах центра по списку зарегистрировавшихся.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Обратились за услугами: </a:t>
            </a:r>
            <a:r>
              <a:rPr lang="ru-RU" sz="1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8 человек.</a:t>
            </a:r>
          </a:p>
        </p:txBody>
      </p:sp>
      <p:pic>
        <p:nvPicPr>
          <p:cNvPr id="2" name="document_5249183362723115781">
            <a:hlinkClick r:id="" action="ppaction://media"/>
            <a:extLst>
              <a:ext uri="{FF2B5EF4-FFF2-40B4-BE49-F238E27FC236}">
                <a16:creationId xmlns:a16="http://schemas.microsoft.com/office/drawing/2014/main" id="{3F58E33F-39CA-99E3-BFF9-7388459C8E4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44795" y="1161463"/>
            <a:ext cx="1979089" cy="35174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7CC0371-39F0-DC4A-B282-B6394DAF888F}"/>
              </a:ext>
            </a:extLst>
          </p:cNvPr>
          <p:cNvSpPr txBox="1"/>
          <p:nvPr/>
        </p:nvSpPr>
        <p:spPr>
          <a:xfrm>
            <a:off x="2600694" y="4656117"/>
            <a:ext cx="1459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+2 диагностики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FB47FC-651B-DAA0-C5DB-9FFDB902EF2B}"/>
              </a:ext>
            </a:extLst>
          </p:cNvPr>
          <p:cNvSpPr txBox="1"/>
          <p:nvPr/>
        </p:nvSpPr>
        <p:spPr>
          <a:xfrm>
            <a:off x="2600694" y="4348340"/>
            <a:ext cx="17780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Потратили 30 000р</a:t>
            </a:r>
          </a:p>
        </p:txBody>
      </p:sp>
    </p:spTree>
    <p:extLst>
      <p:ext uri="{BB962C8B-B14F-4D97-AF65-F5344CB8AC3E}">
        <p14:creationId xmlns:p14="http://schemas.microsoft.com/office/powerpoint/2010/main" val="3066032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9BD73-BD5F-52BF-8918-8F24679EE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1B07BB6-F5EB-C6DB-52D2-720CBC01FD4C}"/>
              </a:ext>
            </a:extLst>
          </p:cNvPr>
          <p:cNvSpPr txBox="1"/>
          <p:nvPr/>
        </p:nvSpPr>
        <p:spPr>
          <a:xfrm>
            <a:off x="314694" y="487383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ПРОДЕЛАННЫЕ ШАГИ</a:t>
            </a:r>
            <a:endParaRPr lang="ru-RU" sz="2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F344D8-6845-2E95-0E18-FB9CF11056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8089" y="1161463"/>
            <a:ext cx="780085" cy="780085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21266E90-DAE7-8A26-E8EA-E1B9BCD4CA66}"/>
              </a:ext>
            </a:extLst>
          </p:cNvPr>
          <p:cNvSpPr/>
          <p:nvPr/>
        </p:nvSpPr>
        <p:spPr>
          <a:xfrm>
            <a:off x="-1" y="303324"/>
            <a:ext cx="9025247" cy="696516"/>
          </a:xfrm>
          <a:prstGeom prst="roundRect">
            <a:avLst/>
          </a:prstGeom>
          <a:solidFill>
            <a:srgbClr val="9DF7ED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3B48AC-B924-FE23-07D8-C1B98D277F62}"/>
              </a:ext>
            </a:extLst>
          </p:cNvPr>
          <p:cNvSpPr txBox="1"/>
          <p:nvPr/>
        </p:nvSpPr>
        <p:spPr>
          <a:xfrm>
            <a:off x="918173" y="1399792"/>
            <a:ext cx="4608349" cy="1109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Организация летнего оздоровительного лагеря с психологическим уклоном </a:t>
            </a:r>
            <a:r>
              <a:rPr lang="ru-RU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«Лидеры будущего: прокачай себя!» для детей от 8 до 14 лет</a:t>
            </a:r>
            <a:endParaRPr lang="ru-RU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16 июня – 29 июня</a:t>
            </a:r>
            <a:endParaRPr lang="ru-RU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Изображение выглядит как текст, письмо, Шрифт, снимок экра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73C102E-1C61-5FE8-5DD6-02EC46B47A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6317" y="303324"/>
            <a:ext cx="3339134" cy="4722142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8098F8C-6789-E3A4-807F-15A4756D4D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8089" y="2811910"/>
            <a:ext cx="780085" cy="7800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008F90-6A83-9D0B-255A-E59368EF0226}"/>
              </a:ext>
            </a:extLst>
          </p:cNvPr>
          <p:cNvSpPr txBox="1"/>
          <p:nvPr/>
        </p:nvSpPr>
        <p:spPr>
          <a:xfrm>
            <a:off x="918172" y="2811910"/>
            <a:ext cx="4608349" cy="8786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Разработка официального сайта с интерактивной экспресс диагностикой способностей и талантов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 апреля – 20 июля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1D8B45-F5BC-F916-892D-AF9BAC6C7CB2}"/>
              </a:ext>
            </a:extLst>
          </p:cNvPr>
          <p:cNvSpPr txBox="1"/>
          <p:nvPr/>
        </p:nvSpPr>
        <p:spPr>
          <a:xfrm>
            <a:off x="1841196" y="4502228"/>
            <a:ext cx="19239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10 детей записалось</a:t>
            </a:r>
          </a:p>
        </p:txBody>
      </p:sp>
    </p:spTree>
    <p:extLst>
      <p:ext uri="{BB962C8B-B14F-4D97-AF65-F5344CB8AC3E}">
        <p14:creationId xmlns:p14="http://schemas.microsoft.com/office/powerpoint/2010/main" val="13460504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AE18B-1119-F097-A3DD-7D1B3DB19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AA3B981-C2A2-A7C0-7190-5523FF5D183D}"/>
              </a:ext>
            </a:extLst>
          </p:cNvPr>
          <p:cNvSpPr txBox="1"/>
          <p:nvPr/>
        </p:nvSpPr>
        <p:spPr>
          <a:xfrm>
            <a:off x="314694" y="487383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ПРОДЕЛАННЫЕ ШАГИ</a:t>
            </a:r>
            <a:endParaRPr lang="ru-RU" sz="2000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6E138D5D-9FB8-082F-C552-0FA5D0DE2662}"/>
              </a:ext>
            </a:extLst>
          </p:cNvPr>
          <p:cNvSpPr/>
          <p:nvPr/>
        </p:nvSpPr>
        <p:spPr>
          <a:xfrm>
            <a:off x="-1" y="415311"/>
            <a:ext cx="9025247" cy="696516"/>
          </a:xfrm>
          <a:prstGeom prst="roundRect">
            <a:avLst/>
          </a:prstGeom>
          <a:solidFill>
            <a:srgbClr val="9DF7ED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 descr="Изображение выглядит как текст, снимок экрана, человек, одеж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81AD0EA-A1E3-EE41-3317-0A94D40FA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54" y="999840"/>
            <a:ext cx="1944000" cy="3348000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текст, Человеческое лицо, одежда, женщи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3698BE4-3236-72DC-0296-243CDADA61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1561" y="763569"/>
            <a:ext cx="1942725" cy="2843699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текст, Человеческое лицо, снимок экрана, одеж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7EE821E-A549-DE97-9A99-215DC5C49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4759" y="1851098"/>
            <a:ext cx="2153795" cy="2793690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цветочный горшок, домашнее растение, растени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CA3DE61-BBDA-FBA5-DBB6-24DE67C828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9080" y="999840"/>
            <a:ext cx="1855133" cy="293505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0D52575-A171-473C-2F17-797120EBA2E7}"/>
              </a:ext>
            </a:extLst>
          </p:cNvPr>
          <p:cNvSpPr txBox="1"/>
          <p:nvPr/>
        </p:nvSpPr>
        <p:spPr>
          <a:xfrm>
            <a:off x="118754" y="4420628"/>
            <a:ext cx="16065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+1 человек </a:t>
            </a:r>
          </a:p>
          <a:p>
            <a:r>
              <a:rPr lang="ru-RU" dirty="0"/>
              <a:t>на консультацию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54FCDDF-089B-F9B5-84E4-F7F5052EAB47}"/>
              </a:ext>
            </a:extLst>
          </p:cNvPr>
          <p:cNvSpPr txBox="1"/>
          <p:nvPr/>
        </p:nvSpPr>
        <p:spPr>
          <a:xfrm>
            <a:off x="2634742" y="3627117"/>
            <a:ext cx="11031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-О человек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50D383-3503-E064-3910-5A17B1C1839A}"/>
              </a:ext>
            </a:extLst>
          </p:cNvPr>
          <p:cNvSpPr txBox="1"/>
          <p:nvPr/>
        </p:nvSpPr>
        <p:spPr>
          <a:xfrm>
            <a:off x="4562248" y="4682127"/>
            <a:ext cx="17588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Не набрали группу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0D33270-2C32-ACD4-5F94-3B845029F675}"/>
              </a:ext>
            </a:extLst>
          </p:cNvPr>
          <p:cNvSpPr txBox="1"/>
          <p:nvPr/>
        </p:nvSpPr>
        <p:spPr>
          <a:xfrm>
            <a:off x="6929868" y="3989771"/>
            <a:ext cx="15135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+8 подписалось</a:t>
            </a:r>
          </a:p>
          <a:p>
            <a:r>
              <a:rPr lang="ru-RU" dirty="0"/>
              <a:t>Оплат нет</a:t>
            </a:r>
          </a:p>
        </p:txBody>
      </p:sp>
    </p:spTree>
    <p:extLst>
      <p:ext uri="{BB962C8B-B14F-4D97-AF65-F5344CB8AC3E}">
        <p14:creationId xmlns:p14="http://schemas.microsoft.com/office/powerpoint/2010/main" val="3547357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C0F4095E-8689-204A-90D2-6E9310713FDE}"/>
              </a:ext>
            </a:extLst>
          </p:cNvPr>
          <p:cNvSpPr/>
          <p:nvPr/>
        </p:nvSpPr>
        <p:spPr>
          <a:xfrm>
            <a:off x="-1" y="303324"/>
            <a:ext cx="9025247" cy="696516"/>
          </a:xfrm>
          <a:prstGeom prst="roundRect">
            <a:avLst/>
          </a:prstGeom>
          <a:solidFill>
            <a:srgbClr val="9DF7ED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708CFA9A-19EA-0E56-2642-400051273CC7}"/>
              </a:ext>
            </a:extLst>
          </p:cNvPr>
          <p:cNvSpPr/>
          <p:nvPr/>
        </p:nvSpPr>
        <p:spPr>
          <a:xfrm>
            <a:off x="0" y="3768450"/>
            <a:ext cx="9144000" cy="1381044"/>
          </a:xfrm>
          <a:prstGeom prst="roundRect">
            <a:avLst/>
          </a:prstGeom>
          <a:solidFill>
            <a:srgbClr val="9DF7ED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6D8557-D2AF-97A1-ACC8-4E1C7BC91288}"/>
              </a:ext>
            </a:extLst>
          </p:cNvPr>
          <p:cNvSpPr txBox="1"/>
          <p:nvPr/>
        </p:nvSpPr>
        <p:spPr>
          <a:xfrm>
            <a:off x="368135" y="395676"/>
            <a:ext cx="7190509" cy="378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1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ЗАИНТЕРЕСОВАННЫЕ СТОРОНЫ (СТЕЙКХОЛДЕРЫ)</a:t>
            </a:r>
            <a:endParaRPr lang="ru-RU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6C3F0C2-EBD9-DFFB-D936-20AF2734E7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1773" y="1697825"/>
            <a:ext cx="1401635" cy="14016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334C1F1-162E-0488-19CD-859875E1474B}"/>
              </a:ext>
            </a:extLst>
          </p:cNvPr>
          <p:cNvSpPr txBox="1"/>
          <p:nvPr/>
        </p:nvSpPr>
        <p:spPr>
          <a:xfrm>
            <a:off x="2547618" y="1063789"/>
            <a:ext cx="6157356" cy="2669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2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ДЕТИ:</a:t>
            </a:r>
            <a:r>
              <a:rPr lang="ru-RU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получают возможность раскрыть свой потенциал и подготовиться к успешному будущему.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2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РОДИТЕЛИ:</a:t>
            </a:r>
            <a:r>
              <a:rPr lang="ru-RU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получают экспертную поддержку и инструменты для развития своих детей.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2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АКАДЕМИЯ ПСИХОЛОГИИ И ПЕДАГОГИКИ ЮФУ:</a:t>
            </a:r>
            <a:r>
              <a:rPr lang="ru-RU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реализует свой потенциал в области практической психологии и педагогики.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2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ПРЕПОДАВАТЕЛИ И СОТРУДНИКИ ЦЕНТРА:</a:t>
            </a:r>
            <a:r>
              <a:rPr lang="ru-RU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реализуют свой профессиональный потенциал, получают возможность внести вклад в развитие детей.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2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ОБРАЗОВАТЕЛЬНЫЕ ОРГАНИЗАЦИИ</a:t>
            </a:r>
            <a:r>
              <a:rPr lang="ru-RU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ru-RU" sz="12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ш</a:t>
            </a:r>
            <a:r>
              <a:rPr lang="ru-RU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колы и колледжи могут получить больше выпускников, замотивированных в учёбе.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8DFA4B-B253-35D0-3D42-63D48FB1F824}"/>
              </a:ext>
            </a:extLst>
          </p:cNvPr>
          <p:cNvSpPr txBox="1"/>
          <p:nvPr/>
        </p:nvSpPr>
        <p:spPr>
          <a:xfrm>
            <a:off x="201519" y="3899748"/>
            <a:ext cx="8301213" cy="1118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11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ПОТЕНЦИАЛЬНЫЕ СТЕЙКХОЛДЕРЫ:</a:t>
            </a:r>
            <a:endParaRPr lang="ru-RU" sz="1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Местные органы власти (отдел образования)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Коммерческие организации (партнеры)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Детские центры и лагеря</a:t>
            </a:r>
          </a:p>
        </p:txBody>
      </p:sp>
    </p:spTree>
    <p:extLst>
      <p:ext uri="{BB962C8B-B14F-4D97-AF65-F5344CB8AC3E}">
        <p14:creationId xmlns:p14="http://schemas.microsoft.com/office/powerpoint/2010/main" val="2395511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11E85E9-7B9B-2414-F0CB-DBE66E5A2982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  <a:solidFill>
            <a:srgbClr val="9DF7ED"/>
          </a:solidFill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C2BA3A21-4C3A-FE5F-4FE6-453E41150E4A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DD048E0-4689-4AEE-0EC1-414558D853E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4206" y="117298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2100" b="1" dirty="0">
                <a:solidFill>
                  <a:schemeClr val="bg1"/>
                </a:solidFill>
                <a:sym typeface="PT Sans"/>
              </a:rPr>
              <a:t>Команда «Навигатор развития талантов»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3DA1C3-544D-D360-F175-20170AC4B2A6}"/>
              </a:ext>
            </a:extLst>
          </p:cNvPr>
          <p:cNvSpPr txBox="1"/>
          <p:nvPr/>
        </p:nvSpPr>
        <p:spPr>
          <a:xfrm>
            <a:off x="1420113" y="849380"/>
            <a:ext cx="145535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PT Sans"/>
                <a:cs typeface="Arial" panose="020B0604020202020204" pitchFamily="34" charset="0"/>
                <a:sym typeface="PT Sans"/>
              </a:rPr>
              <a:t>Бакаева И..А.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PT Sans"/>
                <a:cs typeface="Arial" panose="020B0604020202020204" pitchFamily="34" charset="0"/>
                <a:sym typeface="PT Sans"/>
              </a:rPr>
              <a:t>-  наставник, наш идейный вдохновитель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10C8EBE-0489-57A2-4BE2-2B7A5E34FA69}"/>
              </a:ext>
            </a:extLst>
          </p:cNvPr>
          <p:cNvSpPr txBox="1"/>
          <p:nvPr/>
        </p:nvSpPr>
        <p:spPr>
          <a:xfrm>
            <a:off x="4069626" y="806485"/>
            <a:ext cx="149945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PT Sans"/>
                <a:cs typeface="Arial" panose="020B0604020202020204" pitchFamily="34" charset="0"/>
                <a:sym typeface="PT Sans"/>
              </a:rPr>
              <a:t>Вишнякова Т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PT Sans"/>
                <a:cs typeface="Arial" panose="020B0604020202020204" pitchFamily="34" charset="0"/>
                <a:sym typeface="PT Sans"/>
              </a:rPr>
              <a:t>. – руководитель центра, психолог</a:t>
            </a:r>
            <a:endParaRPr lang="ru-RU" dirty="0">
              <a:solidFill>
                <a:srgbClr val="FF0000"/>
              </a:solidFill>
              <a:latin typeface="Arial" panose="020B0604020202020204" pitchFamily="34" charset="0"/>
              <a:ea typeface="PT Sans"/>
              <a:cs typeface="Arial" panose="020B0604020202020204" pitchFamily="34" charset="0"/>
              <a:sym typeface="PT Sans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85A1A1F-E21F-C4A0-9EFF-F250C4B414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67" y="631980"/>
            <a:ext cx="1304310" cy="13480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E314387-37DE-6F6F-BB01-A1FEB46E08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2481" y="698280"/>
            <a:ext cx="1228056" cy="12092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59109EE-A542-55BD-CFC9-1EF30D93EE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7321" y="700174"/>
            <a:ext cx="1194769" cy="12054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56521AF-CF89-267D-4592-4297C7CBCC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0514" y="1920554"/>
            <a:ext cx="1121650" cy="10985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7D380CA-97F6-1630-301D-5DDEFD368B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51188" y="1920162"/>
            <a:ext cx="1218438" cy="11195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822214F-75DA-72E2-3413-B3376EF887F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66954" y="2111399"/>
            <a:ext cx="1015136" cy="10983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A8542D9-A50C-488E-24A2-C5157C0CE0EF}"/>
              </a:ext>
            </a:extLst>
          </p:cNvPr>
          <p:cNvSpPr txBox="1"/>
          <p:nvPr/>
        </p:nvSpPr>
        <p:spPr>
          <a:xfrm>
            <a:off x="7258127" y="785170"/>
            <a:ext cx="167235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PT Sans"/>
                <a:cs typeface="Arial" panose="020B0604020202020204" pitchFamily="34" charset="0"/>
                <a:sym typeface="PT Sans"/>
              </a:rPr>
              <a:t>Чернова Л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PT Sans"/>
                <a:cs typeface="Arial" panose="020B0604020202020204" pitchFamily="34" charset="0"/>
                <a:sym typeface="PT Sans"/>
              </a:rPr>
              <a:t>. – креативный художник-педагог, дизайнер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24732E2-A404-0A9B-29F8-62639C3B6149}"/>
              </a:ext>
            </a:extLst>
          </p:cNvPr>
          <p:cNvSpPr txBox="1"/>
          <p:nvPr/>
        </p:nvSpPr>
        <p:spPr>
          <a:xfrm rot="10800000" flipH="1" flipV="1">
            <a:off x="1421955" y="1914767"/>
            <a:ext cx="145534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PT Sans"/>
                <a:cs typeface="Arial" panose="020B0604020202020204" pitchFamily="34" charset="0"/>
                <a:sym typeface="PT Sans"/>
              </a:rPr>
              <a:t>Варавкина В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PT Sans"/>
                <a:cs typeface="Arial" panose="020B0604020202020204" pitchFamily="34" charset="0"/>
                <a:sym typeface="PT Sans"/>
              </a:rPr>
              <a:t>. – генератор  идей, психолог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PT Sans"/>
                <a:cs typeface="Arial" panose="020B0604020202020204" pitchFamily="34" charset="0"/>
                <a:sym typeface="PT Sans"/>
              </a:rPr>
              <a:t>СММ-менеджер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E685E41-F0E6-1253-B7B2-FABBCA564629}"/>
              </a:ext>
            </a:extLst>
          </p:cNvPr>
          <p:cNvSpPr txBox="1"/>
          <p:nvPr/>
        </p:nvSpPr>
        <p:spPr>
          <a:xfrm rot="10800000" flipH="1" flipV="1">
            <a:off x="4111730" y="1926289"/>
            <a:ext cx="1653198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ea typeface="PT Sans"/>
                <a:sym typeface="PT Sans"/>
              </a:rPr>
              <a:t>Шевченко Л. </a:t>
            </a:r>
            <a:r>
              <a:rPr lang="ru-RU" dirty="0">
                <a:solidFill>
                  <a:schemeClr val="tx1"/>
                </a:solidFill>
                <a:ea typeface="PT Sans"/>
                <a:sym typeface="PT Sans"/>
              </a:rPr>
              <a:t>педагог-психолог координатор команды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7C62DF8-C883-0D00-61E7-4CE876F2C92E}"/>
              </a:ext>
            </a:extLst>
          </p:cNvPr>
          <p:cNvSpPr txBox="1"/>
          <p:nvPr/>
        </p:nvSpPr>
        <p:spPr>
          <a:xfrm>
            <a:off x="7258127" y="2161796"/>
            <a:ext cx="167235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PT Sans"/>
                <a:cs typeface="Arial" panose="020B0604020202020204" pitchFamily="34" charset="0"/>
                <a:sym typeface="PT Sans"/>
              </a:rPr>
              <a:t>Журбицкая Э.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PT Sans"/>
                <a:cs typeface="Arial" panose="020B0604020202020204" pitchFamily="34" charset="0"/>
                <a:sym typeface="PT Sans"/>
              </a:rPr>
              <a:t>– СММ специалист и редактор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71A8B5B-2B35-5D37-00B0-83BD2B4C460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20" y="3006560"/>
            <a:ext cx="1178837" cy="114471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2ED76462-BD49-8AD6-DA87-6CA3A49F4C92}"/>
              </a:ext>
            </a:extLst>
          </p:cNvPr>
          <p:cNvSpPr txBox="1"/>
          <p:nvPr/>
        </p:nvSpPr>
        <p:spPr>
          <a:xfrm>
            <a:off x="1402547" y="3232811"/>
            <a:ext cx="167235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PT Sans"/>
                <a:cs typeface="Arial" panose="020B0604020202020204" pitchFamily="34" charset="0"/>
                <a:sym typeface="PT Sans"/>
              </a:rPr>
              <a:t>Киселева Н.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PT Sans"/>
                <a:cs typeface="Arial" panose="020B0604020202020204" pitchFamily="34" charset="0"/>
                <a:sym typeface="PT Sans"/>
              </a:rPr>
              <a:t>– системный лидер, критик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439B7A5-5F6C-395B-8ACA-EA233BC1663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79688" y="3990927"/>
            <a:ext cx="1340849" cy="12034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F380325E-0D80-63ED-DCEA-A94053202D6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6650" y="4066323"/>
            <a:ext cx="1027180" cy="10207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2B1BC78F-73C6-D3F5-D898-2EEC0E9D736C}"/>
              </a:ext>
            </a:extLst>
          </p:cNvPr>
          <p:cNvSpPr txBox="1"/>
          <p:nvPr/>
        </p:nvSpPr>
        <p:spPr>
          <a:xfrm rot="10800000" flipV="1">
            <a:off x="1446577" y="4271248"/>
            <a:ext cx="17035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PT Sans"/>
                <a:cs typeface="Arial" panose="020B0604020202020204" pitchFamily="34" charset="0"/>
                <a:sym typeface="PT Sans"/>
              </a:rPr>
              <a:t>Александер Н.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PT Sans"/>
                <a:cs typeface="Arial" panose="020B0604020202020204" pitchFamily="34" charset="0"/>
                <a:sym typeface="PT Sans"/>
              </a:rPr>
              <a:t>- специалист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A51E722-E690-7BD8-7180-3783AC427975}"/>
              </a:ext>
            </a:extLst>
          </p:cNvPr>
          <p:cNvSpPr txBox="1"/>
          <p:nvPr/>
        </p:nvSpPr>
        <p:spPr>
          <a:xfrm>
            <a:off x="4118864" y="3225741"/>
            <a:ext cx="188085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PT Sans"/>
                <a:cs typeface="Arial" panose="020B0604020202020204" pitchFamily="34" charset="0"/>
                <a:sym typeface="PT Sans"/>
              </a:rPr>
              <a:t>Прокопенко О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PT Sans"/>
                <a:cs typeface="Arial" panose="020B0604020202020204" pitchFamily="34" charset="0"/>
                <a:sym typeface="PT Sans"/>
              </a:rPr>
              <a:t>. – идейный реализатор, 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6E707104-715B-E656-5380-391721E61B6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22775" y="3006560"/>
            <a:ext cx="1218438" cy="10686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3F3F577-BC61-5E12-864F-E6A9F375101C}"/>
              </a:ext>
            </a:extLst>
          </p:cNvPr>
          <p:cNvSpPr txBox="1"/>
          <p:nvPr/>
        </p:nvSpPr>
        <p:spPr>
          <a:xfrm>
            <a:off x="4140320" y="4141107"/>
            <a:ext cx="167235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PT Sans"/>
                <a:cs typeface="Arial" panose="020B0604020202020204" pitchFamily="34" charset="0"/>
                <a:sym typeface="PT Sans"/>
              </a:rPr>
              <a:t>Мещанинова Т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PT Sans"/>
                <a:cs typeface="Arial" panose="020B0604020202020204" pitchFamily="34" charset="0"/>
                <a:sym typeface="PT Sans"/>
              </a:rPr>
              <a:t>. -  координатор, шейпер</a:t>
            </a:r>
          </a:p>
        </p:txBody>
      </p:sp>
      <p:pic>
        <p:nvPicPr>
          <p:cNvPr id="7" name="Рисунок 6" descr="Изображение выглядит как Графика, снимок экрана, графический дизайн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1ED6D23F-D635-3AC4-FDA1-C19923B221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61077" y="3442004"/>
            <a:ext cx="1393526" cy="1350812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Шрифт, Графика, текст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579BA70A-11D9-4D69-4EFF-0469C661A6E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550986" y="3413030"/>
            <a:ext cx="1456335" cy="1613172"/>
          </a:xfrm>
          <a:prstGeom prst="rect">
            <a:avLst/>
          </a:prstGeom>
        </p:spPr>
      </p:pic>
      <p:pic>
        <p:nvPicPr>
          <p:cNvPr id="6" name="Рисунок 5" descr="Изображение выглядит как Шрифт, логотип, Графика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1469E2AA-5BEB-0D2B-421B-5AE79B0D920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500215" y="4721600"/>
            <a:ext cx="1880852" cy="347999"/>
          </a:xfrm>
          <a:prstGeom prst="rect">
            <a:avLst/>
          </a:prstGeom>
        </p:spPr>
      </p:pic>
      <p:pic>
        <p:nvPicPr>
          <p:cNvPr id="8" name="Рисунок 7" descr="Изображение выглядит как Шрифт, логотип, Графика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30A4185F-6483-2A78-C74D-7B37B24362B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588041" y="4668106"/>
            <a:ext cx="1340849" cy="43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0016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3F1EA9-BFFB-7703-60E1-0B3DB5DC216E}"/>
              </a:ext>
            </a:extLst>
          </p:cNvPr>
          <p:cNvSpPr txBox="1"/>
          <p:nvPr/>
        </p:nvSpPr>
        <p:spPr>
          <a:xfrm>
            <a:off x="291142" y="663009"/>
            <a:ext cx="8442961" cy="2532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Какие каналы продвижения (онлайн, оффлайн) наиболее эффективны для привлечения нашей целевой аудитории, учитывая наши ограниченные ресурсы? Стоит ли фокусироваться на чем-то одном или использовать комплексный подход?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Как наиболее эффективно донести ценность нашего уникального предложения до родителей (сочетание науки, персонализации и комплексного подхода)? Какое позиционирование будет наиболее привлекательным и убедительным?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Какие инструменты и механики (опросы, конкурсы, игры, марафоны) наиболее эффективны для увеличения вовлеченности аудитории в наших социальных сетях?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endParaRPr lang="ru-RU" sz="14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8DF33F52-FF62-CDF8-9EE8-BBAAD0C0933F}"/>
              </a:ext>
            </a:extLst>
          </p:cNvPr>
          <p:cNvSpPr/>
          <p:nvPr/>
        </p:nvSpPr>
        <p:spPr>
          <a:xfrm>
            <a:off x="0" y="9779"/>
            <a:ext cx="9025247" cy="696516"/>
          </a:xfrm>
          <a:prstGeom prst="roundRect">
            <a:avLst/>
          </a:prstGeom>
          <a:solidFill>
            <a:srgbClr val="9DF7ED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F33272-420A-5251-5B1A-C99F82F4441D}"/>
              </a:ext>
            </a:extLst>
          </p:cNvPr>
          <p:cNvSpPr txBox="1"/>
          <p:nvPr/>
        </p:nvSpPr>
        <p:spPr>
          <a:xfrm>
            <a:off x="368135" y="198613"/>
            <a:ext cx="7190509" cy="378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1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ВОПРОСЫ</a:t>
            </a:r>
            <a:endParaRPr lang="ru-RU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 descr="Изображение выглядит как Графика, снимок экрана, графический дизайн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7DED024F-FBE7-C9C5-F961-0B5F1C9E6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985" y="3195819"/>
            <a:ext cx="1393526" cy="1350812"/>
          </a:xfrm>
          <a:prstGeom prst="rect">
            <a:avLst/>
          </a:prstGeom>
        </p:spPr>
      </p:pic>
      <p:pic>
        <p:nvPicPr>
          <p:cNvPr id="6" name="Рисунок 5" descr="Изображение выглядит как Шрифт, логотип, Графика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0CCBB2BA-3DA5-E01C-822F-285059CCB6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135" y="4492177"/>
            <a:ext cx="1880852" cy="347999"/>
          </a:xfrm>
          <a:prstGeom prst="rect">
            <a:avLst/>
          </a:prstGeom>
        </p:spPr>
      </p:pic>
      <p:pic>
        <p:nvPicPr>
          <p:cNvPr id="7" name="Рисунок 6" descr="Изображение выглядит как Шрифт, Графика, текст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5C92F45A-D711-732F-75EC-98D6BF7CDF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8197"/>
          <a:stretch/>
        </p:blipFill>
        <p:spPr>
          <a:xfrm>
            <a:off x="2431143" y="3195820"/>
            <a:ext cx="1490751" cy="1350812"/>
          </a:xfrm>
          <a:prstGeom prst="rect">
            <a:avLst/>
          </a:prstGeom>
        </p:spPr>
      </p:pic>
      <p:pic>
        <p:nvPicPr>
          <p:cNvPr id="8" name="Рисунок 7" descr="Изображение выглядит как Шрифт, логотип, Графика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42CF916D-B902-75AE-BF56-DBB5634553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1143" y="4546631"/>
            <a:ext cx="1340849" cy="43369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D51B6B7-FA2F-2712-F527-C53D23FC7DF8}"/>
              </a:ext>
            </a:extLst>
          </p:cNvPr>
          <p:cNvSpPr txBox="1"/>
          <p:nvPr/>
        </p:nvSpPr>
        <p:spPr>
          <a:xfrm>
            <a:off x="5615143" y="4610990"/>
            <a:ext cx="19809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i="0" dirty="0">
                <a:solidFill>
                  <a:srgbClr val="000000"/>
                </a:solidFill>
                <a:effectLst/>
                <a:latin typeface="-apple-system"/>
              </a:rPr>
              <a:t>+7 988 943 70 75</a:t>
            </a:r>
            <a:endParaRPr lang="ru-RU" sz="18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E50AB8-B712-5497-C39A-CB0FC5BA51D6}"/>
              </a:ext>
            </a:extLst>
          </p:cNvPr>
          <p:cNvSpPr txBox="1"/>
          <p:nvPr/>
        </p:nvSpPr>
        <p:spPr>
          <a:xfrm>
            <a:off x="4823521" y="3523552"/>
            <a:ext cx="255251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-apple-system"/>
              </a:rPr>
              <a:t>П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риглашаем в наш летний образовательный лагерь "Лидеры будущего: прокачай себя!" - 16.06-29.06</a:t>
            </a:r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DD54F59-BB76-D16F-17D7-612AC018F6B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6035" y="3116505"/>
            <a:ext cx="1484384" cy="18638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26286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3F7FBFF-DAB4-5A9B-DAAD-F9F90A3257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666" t="39667" r="11795" b="14968"/>
          <a:stretch/>
        </p:blipFill>
        <p:spPr>
          <a:xfrm>
            <a:off x="115248" y="879232"/>
            <a:ext cx="8913503" cy="4021016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6B48635-F77F-83BB-DBA2-28E11BA20B07}"/>
              </a:ext>
            </a:extLst>
          </p:cNvPr>
          <p:cNvSpPr/>
          <p:nvPr/>
        </p:nvSpPr>
        <p:spPr>
          <a:xfrm>
            <a:off x="-1" y="303324"/>
            <a:ext cx="9025247" cy="696516"/>
          </a:xfrm>
          <a:prstGeom prst="roundRect">
            <a:avLst/>
          </a:prstGeom>
          <a:solidFill>
            <a:srgbClr val="9DF7ED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9E459E-1C84-B2AA-9275-F15C3E40B169}"/>
              </a:ext>
            </a:extLst>
          </p:cNvPr>
          <p:cNvSpPr txBox="1"/>
          <p:nvPr/>
        </p:nvSpPr>
        <p:spPr>
          <a:xfrm>
            <a:off x="368135" y="395676"/>
            <a:ext cx="7190509" cy="378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1800" b="1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ДОРОЖНАЯ КАРТА</a:t>
            </a:r>
            <a:endParaRPr lang="ru-RU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81349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1555</Words>
  <Application>Microsoft Office PowerPoint</Application>
  <PresentationFormat>Экран (16:9)</PresentationFormat>
  <Paragraphs>179</Paragraphs>
  <Slides>17</Slides>
  <Notes>3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Simple Light</vt:lpstr>
      <vt:lpstr>Продвижение центра «Навигатор развития талантов»</vt:lpstr>
      <vt:lpstr>Презентация PowerPoint</vt:lpstr>
      <vt:lpstr>ПОЛЬЗОВАТЕЛЬ И ЕГО ПРОБЛЕМА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Продвижение центра «Навигатор развития талантов»</dc:title>
  <dc:creator>Валерия</dc:creator>
  <cp:lastModifiedBy>sikvelfortelsikvelfortel@gmail.com</cp:lastModifiedBy>
  <cp:revision>14</cp:revision>
  <dcterms:modified xsi:type="dcterms:W3CDTF">2025-06-06T08:49:01Z</dcterms:modified>
</cp:coreProperties>
</file>