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7" r:id="rId10"/>
    <p:sldId id="268" r:id="rId11"/>
    <p:sldId id="270" r:id="rId12"/>
    <p:sldId id="271" r:id="rId13"/>
  </p:sldIdLst>
  <p:sldSz cx="24384000" cy="13716000"/>
  <p:notesSz cx="6858000" cy="9144000"/>
  <p:embeddedFontLst>
    <p:embeddedFont>
      <p:font typeface="Helvetica Neue" panose="020B0604020202020204" pitchFamily="34" charset="0"/>
      <p:regular r:id="rId15"/>
      <p:bold r:id="rId16"/>
      <p:italic r:id="rId17"/>
      <p:boldItalic r:id="rId18"/>
    </p:embeddedFont>
    <p:embeddedFont>
      <p:font typeface="Montserrat" panose="02000000000000000000" pitchFamily="2" charset="0"/>
      <p:regular r:id="rId19"/>
      <p:bold r:id="rId20"/>
      <p:italic r:id="rId21"/>
      <p:boldItalic r:id="rId22"/>
    </p:embeddedFont>
    <p:embeddedFont>
      <p:font typeface="Poppins" panose="020B0502040504020204" pitchFamily="34" charset="0"/>
      <p:bold r:id="rId23"/>
      <p:boldItalic r:id="rId24"/>
    </p:embeddedFont>
    <p:embeddedFont>
      <p:font typeface="Roboto" panose="02000000000000000000" pitchFamily="2" charset="0"/>
      <p:regular r:id="rId25"/>
      <p:bold r:id="rId26"/>
      <p:italic r:id="rId27"/>
      <p:boldItalic r:id="rId28"/>
    </p:embeddedFont>
    <p:embeddedFont>
      <p:font typeface="Roboto Medium" panose="02000000000000000000" pitchFamily="2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60">
          <p15:clr>
            <a:srgbClr val="9AA0A6"/>
          </p15:clr>
        </p15:guide>
        <p15:guide id="2" orient="horz" pos="1884">
          <p15:clr>
            <a:srgbClr val="9AA0A6"/>
          </p15:clr>
        </p15:guide>
        <p15:guide id="3" orient="horz" pos="6264">
          <p15:clr>
            <a:srgbClr val="9AA0A6"/>
          </p15:clr>
        </p15:guide>
        <p15:guide id="4" orient="horz" pos="8136">
          <p15:clr>
            <a:srgbClr val="9AA0A6"/>
          </p15:clr>
        </p15:guide>
        <p15:guide id="5" pos="936">
          <p15:clr>
            <a:srgbClr val="9AA0A6"/>
          </p15:clr>
        </p15:guide>
        <p15:guide id="6" pos="7680">
          <p15:clr>
            <a:srgbClr val="9AA0A6"/>
          </p15:clr>
        </p15:guide>
        <p15:guide id="7" orient="horz" pos="2880">
          <p15:clr>
            <a:srgbClr val="9AA0A6"/>
          </p15:clr>
        </p15:guide>
        <p15:guide id="8" orient="horz" pos="5112">
          <p15:clr>
            <a:srgbClr val="9AA0A6"/>
          </p15:clr>
        </p15:guide>
        <p15:guide id="9" pos="10224">
          <p15:clr>
            <a:srgbClr val="9AA0A6"/>
          </p15:clr>
        </p15:guide>
        <p15:guide id="10" pos="8568">
          <p15:clr>
            <a:srgbClr val="9AA0A6"/>
          </p15:clr>
        </p15:guide>
        <p15:guide id="11" orient="horz" pos="2216">
          <p15:clr>
            <a:srgbClr val="9AA0A6"/>
          </p15:clr>
        </p15:guide>
        <p15:guide id="12" orient="horz" pos="5740">
          <p15:clr>
            <a:srgbClr val="9AA0A6"/>
          </p15:clr>
        </p15:guide>
        <p15:guide id="13" pos="5616">
          <p15:clr>
            <a:srgbClr val="9AA0A6"/>
          </p15:clr>
        </p15:guide>
        <p15:guide id="14" orient="horz" pos="1552">
          <p15:clr>
            <a:srgbClr val="9AA0A6"/>
          </p15:clr>
        </p15:guide>
        <p15:guide id="15" pos="5107">
          <p15:clr>
            <a:srgbClr val="9AA0A6"/>
          </p15:clr>
        </p15:guide>
        <p15:guide id="16" orient="horz" pos="4353">
          <p15:clr>
            <a:srgbClr val="9AA0A6"/>
          </p15:clr>
        </p15:guide>
        <p15:guide id="17" orient="horz" pos="3978">
          <p15:clr>
            <a:srgbClr val="9AA0A6"/>
          </p15:clr>
        </p15:guide>
        <p15:guide id="18" pos="9535">
          <p15:clr>
            <a:srgbClr val="9AA0A6"/>
          </p15:clr>
        </p15:guide>
        <p15:guide id="19" pos="10913">
          <p15:clr>
            <a:srgbClr val="9AA0A6"/>
          </p15:clr>
        </p15:guide>
        <p15:guide id="20" orient="horz" pos="5836">
          <p15:clr>
            <a:srgbClr val="9AA0A6"/>
          </p15:clr>
        </p15:guide>
        <p15:guide id="21" pos="3816">
          <p15:clr>
            <a:srgbClr val="9AA0A6"/>
          </p15:clr>
        </p15:guide>
        <p15:guide id="22" pos="6648">
          <p15:clr>
            <a:srgbClr val="9AA0A6"/>
          </p15:clr>
        </p15:guide>
        <p15:guide id="23" pos="12133">
          <p15:clr>
            <a:srgbClr val="9AA0A6"/>
          </p15:clr>
        </p15:guide>
        <p15:guide id="24" pos="7938">
          <p15:clr>
            <a:srgbClr val="9AA0A6"/>
          </p15:clr>
        </p15:guide>
        <p15:guide id="25" pos="1032">
          <p15:clr>
            <a:srgbClr val="9AA0A6"/>
          </p15:clr>
        </p15:guide>
        <p15:guide id="26" pos="1128">
          <p15:clr>
            <a:srgbClr val="9AA0A6"/>
          </p15:clr>
        </p15:guide>
        <p15:guide id="27" orient="horz" pos="372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97E7163-D97F-4CD7-98F1-8BF780F8BC25}">
  <a:tblStyle styleId="{F97E7163-D97F-4CD7-98F1-8BF780F8BC2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629" y="53"/>
      </p:cViewPr>
      <p:guideLst>
        <p:guide pos="560"/>
        <p:guide orient="horz" pos="1884"/>
        <p:guide orient="horz" pos="6264"/>
        <p:guide orient="horz" pos="8136"/>
        <p:guide pos="936"/>
        <p:guide pos="7680"/>
        <p:guide orient="horz" pos="2880"/>
        <p:guide orient="horz" pos="5112"/>
        <p:guide pos="10224"/>
        <p:guide pos="8568"/>
        <p:guide orient="horz" pos="2216"/>
        <p:guide orient="horz" pos="5740"/>
        <p:guide pos="5616"/>
        <p:guide orient="horz" pos="1552"/>
        <p:guide pos="5107"/>
        <p:guide orient="horz" pos="4353"/>
        <p:guide orient="horz" pos="3978"/>
        <p:guide pos="9535"/>
        <p:guide pos="10913"/>
        <p:guide orient="horz" pos="5836"/>
        <p:guide pos="3816"/>
        <p:guide pos="6648"/>
        <p:guide pos="12133"/>
        <p:guide pos="7938"/>
        <p:guide pos="1032"/>
        <p:guide pos="1128"/>
        <p:guide orient="horz" pos="37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font" Target="fonts/font4.fntdata" /><Relationship Id="rId26" Type="http://schemas.openxmlformats.org/officeDocument/2006/relationships/font" Target="fonts/font12.fntdata" /><Relationship Id="rId3" Type="http://schemas.openxmlformats.org/officeDocument/2006/relationships/slide" Target="slides/slide2.xml" /><Relationship Id="rId21" Type="http://schemas.openxmlformats.org/officeDocument/2006/relationships/font" Target="fonts/font7.fntdata" /><Relationship Id="rId34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font" Target="fonts/font3.fntdata" /><Relationship Id="rId25" Type="http://schemas.openxmlformats.org/officeDocument/2006/relationships/font" Target="fonts/font11.fntdata" /><Relationship Id="rId33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font" Target="fonts/font2.fntdata" /><Relationship Id="rId20" Type="http://schemas.openxmlformats.org/officeDocument/2006/relationships/font" Target="fonts/font6.fntdata" /><Relationship Id="rId29" Type="http://schemas.openxmlformats.org/officeDocument/2006/relationships/font" Target="fonts/font15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font" Target="fonts/font10.fntdata" /><Relationship Id="rId32" Type="http://schemas.openxmlformats.org/officeDocument/2006/relationships/font" Target="fonts/font18.fntdata" /><Relationship Id="rId5" Type="http://schemas.openxmlformats.org/officeDocument/2006/relationships/slide" Target="slides/slide4.xml" /><Relationship Id="rId15" Type="http://schemas.openxmlformats.org/officeDocument/2006/relationships/font" Target="fonts/font1.fntdata" /><Relationship Id="rId23" Type="http://schemas.openxmlformats.org/officeDocument/2006/relationships/font" Target="fonts/font9.fntdata" /><Relationship Id="rId28" Type="http://schemas.openxmlformats.org/officeDocument/2006/relationships/font" Target="fonts/font14.fntdata" /><Relationship Id="rId36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font" Target="fonts/font5.fntdata" /><Relationship Id="rId31" Type="http://schemas.openxmlformats.org/officeDocument/2006/relationships/font" Target="fonts/font17.fntdata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notesMaster" Target="notesMasters/notesMaster1.xml" /><Relationship Id="rId22" Type="http://schemas.openxmlformats.org/officeDocument/2006/relationships/font" Target="fonts/font8.fntdata" /><Relationship Id="rId27" Type="http://schemas.openxmlformats.org/officeDocument/2006/relationships/font" Target="fonts/font13.fntdata" /><Relationship Id="rId30" Type="http://schemas.openxmlformats.org/officeDocument/2006/relationships/font" Target="fonts/font16.fntdata" /><Relationship Id="rId35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f7e95d4e9c_0_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f7e95d4e9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f7e95d4e9c_0_4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f7e95d4e9c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f7e95d4e9c_0_7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f7e95d4e9c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f7e95d4e9c_0_9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f7e95d4e9c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f7e95d4e9c_0_10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f7e95d4e9c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f7e95d4e9c_0_1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f7e95d4e9c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f5e5583e7f_0_14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gf5e5583e7f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f5e5583e7f_0_15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gf5e5583e7f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f7e95d4e9c_0_22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gf7e95d4e9c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f5e5583e7f_0_23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gf5e5583e7f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36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2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Photo">
  <p:cSld name="Title &amp; Photo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>
            <a:spLocks noGrp="1"/>
          </p:cNvSpPr>
          <p:nvPr>
            <p:ph type="pic" idx="2"/>
          </p:nvPr>
        </p:nvSpPr>
        <p:spPr>
          <a:xfrm>
            <a:off x="-1155700" y="-1295400"/>
            <a:ext cx="26746199" cy="16018933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36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3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Photo Alt">
  <p:cSld name="Title &amp; Photo Al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>
            <a:spLocks noGrp="1"/>
          </p:cNvSpPr>
          <p:nvPr>
            <p:ph type="pic" idx="2"/>
          </p:nvPr>
        </p:nvSpPr>
        <p:spPr>
          <a:xfrm>
            <a:off x="10972800" y="-203200"/>
            <a:ext cx="12144836" cy="141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Title &amp; Bulle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>
  <p:cSld name="Title, Bullets &amp; Photo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body" idx="2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>
            <a:spLocks noGrp="1"/>
          </p:cNvSpPr>
          <p:nvPr>
            <p:ph type="pic" idx="3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">
  <p:cSld name="Sec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2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2pPr>
            <a:lvl3pPr marL="1371600" lvl="2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3pPr>
            <a:lvl4pPr marL="1828800" lvl="3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4pPr>
            <a:lvl5pPr marL="2286000" lvl="4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">
  <p:cSld name="Statemen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Fact">
  <p:cSld name="Big Fac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body" idx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lvl="0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1pPr>
            <a:lvl2pPr marL="914400" lvl="1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2pPr>
            <a:lvl3pPr marL="1371600" lvl="2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3pPr>
            <a:lvl4pPr marL="1828800" lvl="3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4pPr>
            <a:lvl5pPr marL="2286000" lvl="4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2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36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2"/>
          </p:nvPr>
        </p:nvSpPr>
        <p:spPr>
          <a:xfrm>
            <a:off x="1753923" y="4939860"/>
            <a:ext cx="20876153" cy="383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3 Up">
  <p:cSld name="Photo - 3 Up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>
            <a:spLocks noGrp="1"/>
          </p:cNvSpPr>
          <p:nvPr>
            <p:ph type="pic" idx="2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5"/>
          <p:cNvSpPr>
            <a:spLocks noGrp="1"/>
          </p:cNvSpPr>
          <p:nvPr>
            <p:ph type="pic" idx="3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5"/>
          <p:cNvSpPr>
            <a:spLocks noGrp="1"/>
          </p:cNvSpPr>
          <p:nvPr>
            <p:ph type="pic" idx="4"/>
          </p:nvPr>
        </p:nvSpPr>
        <p:spPr>
          <a:xfrm>
            <a:off x="-139700" y="495300"/>
            <a:ext cx="16611600" cy="1245870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>
            <a:spLocks noGrp="1"/>
          </p:cNvSpPr>
          <p:nvPr>
            <p:ph type="pic" idx="2"/>
          </p:nvPr>
        </p:nvSpPr>
        <p:spPr>
          <a:xfrm>
            <a:off x="-1333500" y="-5524500"/>
            <a:ext cx="27051001" cy="216408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6" Type="http://schemas.openxmlformats.org/officeDocument/2006/relationships/theme" Target="../theme/theme1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03503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2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2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2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2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2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2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2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2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7" Type="http://schemas.openxmlformats.org/officeDocument/2006/relationships/image" Target="../media/image6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2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2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2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 descr="Paper 01.jpeg"/>
          <p:cNvPicPr preferRelativeResize="0"/>
          <p:nvPr/>
        </p:nvPicPr>
        <p:blipFill rotWithShape="1">
          <a:blip r:embed="rId3">
            <a:alphaModFix/>
          </a:blip>
          <a:srcRect t="7709" b="7709"/>
          <a:stretch/>
        </p:blipFill>
        <p:spPr>
          <a:xfrm>
            <a:off x="-34021" y="-35855"/>
            <a:ext cx="24452043" cy="13787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7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03697" y="512531"/>
            <a:ext cx="3045952" cy="830714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7"/>
          <p:cNvSpPr txBox="1"/>
          <p:nvPr/>
        </p:nvSpPr>
        <p:spPr>
          <a:xfrm>
            <a:off x="947800" y="4849118"/>
            <a:ext cx="12740700" cy="324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72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«</a:t>
            </a:r>
            <a:r>
              <a:rPr lang="ru-RU" sz="72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Автоматизированный тестомесильный аппарат</a:t>
            </a:r>
            <a:r>
              <a:rPr lang="en-US" sz="72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»</a:t>
            </a:r>
            <a:endParaRPr lang="ru-RU" sz="7200" b="1" dirty="0">
              <a:solidFill>
                <a:srgbClr val="171717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1">
              <a:buClr>
                <a:srgbClr val="171717"/>
              </a:buClr>
              <a:buSzPts val="8000"/>
              <a:buFont typeface="Poppins"/>
              <a:buNone/>
            </a:pPr>
            <a:r>
              <a:rPr lang="ru-RU" sz="54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(АТМА)</a:t>
            </a:r>
            <a:endParaRPr sz="10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0" name="Google Shape;80;p17"/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7876" y="3236976"/>
            <a:ext cx="10213916" cy="7441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 descr="Paper 01.jpeg"/>
          <p:cNvPicPr preferRelativeResize="0"/>
          <p:nvPr/>
        </p:nvPicPr>
        <p:blipFill rotWithShape="1">
          <a:blip r:embed="rId3">
            <a:alphaModFix/>
          </a:blip>
          <a:srcRect t="7709" b="7709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6" name="Google Shape;86;p18"/>
          <p:cNvCxnSpPr/>
          <p:nvPr/>
        </p:nvCxnSpPr>
        <p:spPr>
          <a:xfrm>
            <a:off x="-1" y="1231877"/>
            <a:ext cx="24384001" cy="1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07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87" name="Google Shape;87;p18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18"/>
          <p:cNvGrpSpPr/>
          <p:nvPr/>
        </p:nvGrpSpPr>
        <p:grpSpPr>
          <a:xfrm>
            <a:off x="18708559" y="12132061"/>
            <a:ext cx="5370641" cy="1255428"/>
            <a:chOff x="0" y="0"/>
            <a:chExt cx="5370640" cy="1255427"/>
          </a:xfrm>
        </p:grpSpPr>
        <p:pic>
          <p:nvPicPr>
            <p:cNvPr id="89" name="Google Shape;89;p18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18" descr="Image"/>
            <p:cNvPicPr preferRelativeResize="0"/>
            <p:nvPr/>
          </p:nvPicPr>
          <p:blipFill rotWithShape="1">
            <a:blip r:embed="rId6">
              <a:alphaModFix amt="39976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1" name="Google Shape;91;p18"/>
          <p:cNvSpPr txBox="1"/>
          <p:nvPr/>
        </p:nvSpPr>
        <p:spPr>
          <a:xfrm>
            <a:off x="1385850" y="2485800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Проблема, которую решает проект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1385850" y="5130013"/>
            <a:ext cx="20384093" cy="3980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lvl="0"/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Наш проект решает ряд проблем на хлебозаводе:</a:t>
            </a:r>
          </a:p>
          <a:p>
            <a:pPr lvl="0"/>
            <a:endParaRPr lang="ru-RU" sz="36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lang="ru-RU" sz="3600" b="1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1.</a:t>
            </a:r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 Снижение ошибок.</a:t>
            </a:r>
          </a:p>
          <a:p>
            <a:pPr lvl="0"/>
            <a:endParaRPr lang="ru-RU" sz="36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lang="ru-RU" sz="3600" b="1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2.</a:t>
            </a:r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 Увеличение производительности.</a:t>
            </a:r>
          </a:p>
          <a:p>
            <a:pPr lvl="0"/>
            <a:endParaRPr lang="ru-RU" sz="36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lang="ru-RU" sz="3600" b="1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3.</a:t>
            </a:r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 Повышение качества продукции.</a:t>
            </a:r>
            <a:endParaRPr sz="36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8" name="Google Shape;98;p19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99" name="Google Shape;99;p19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19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101" name="Google Shape;101;p19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102;p19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3" name="Google Shape;103;p19"/>
          <p:cNvSpPr txBox="1"/>
          <p:nvPr/>
        </p:nvSpPr>
        <p:spPr>
          <a:xfrm>
            <a:off x="1385850" y="2485800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Проблемная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ситуация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1385850" y="5073822"/>
            <a:ext cx="16552200" cy="453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lvl="0"/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Существует несколько основных причин проблемных ситуаций, возникающих на производстве:</a:t>
            </a:r>
          </a:p>
          <a:p>
            <a:pPr lvl="0"/>
            <a:endParaRPr lang="ru-RU" sz="36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lang="ru-RU" sz="3600" b="1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1. </a:t>
            </a:r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Несоответствия в качестве продукции.</a:t>
            </a:r>
          </a:p>
          <a:p>
            <a:pPr lvl="0"/>
            <a:endParaRPr lang="ru-RU" sz="36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lang="ru-RU" sz="3600" b="1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2. </a:t>
            </a:r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Низкая производительность и длительное время подготовки.</a:t>
            </a:r>
          </a:p>
          <a:p>
            <a:pPr lvl="0"/>
            <a:r>
              <a:rPr lang="ru-RU" sz="3600" b="1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lvl="0"/>
            <a:r>
              <a:rPr lang="ru-RU" sz="3600" b="1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	3. </a:t>
            </a:r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Отсутствие точной регулировки и мониторинга.</a:t>
            </a:r>
            <a:endParaRPr sz="3600" b="1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1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" name="Google Shape;126;p21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27" name="Google Shape;127;p21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8" name="Google Shape;128;p21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129" name="Google Shape;129;p21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1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1" name="Google Shape;131;p21"/>
          <p:cNvSpPr txBox="1"/>
          <p:nvPr/>
        </p:nvSpPr>
        <p:spPr>
          <a:xfrm>
            <a:off x="1385850" y="2485800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Как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ЦА решает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свою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проблему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сейчас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21"/>
          <p:cNvSpPr txBox="1"/>
          <p:nvPr/>
        </p:nvSpPr>
        <p:spPr>
          <a:xfrm>
            <a:off x="1411775" y="5782725"/>
            <a:ext cx="27906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rgbClr val="060606"/>
                </a:solidFill>
                <a:latin typeface="Roboto Medium"/>
                <a:ea typeface="Roboto Medium"/>
                <a:cs typeface="Roboto Medium"/>
                <a:sym typeface="Roboto Medium"/>
              </a:rPr>
              <a:t>Вариант</a:t>
            </a:r>
            <a:r>
              <a:rPr lang="en-US" sz="3600" dirty="0">
                <a:solidFill>
                  <a:srgbClr val="060606"/>
                </a:solidFill>
                <a:latin typeface="Roboto Medium"/>
                <a:ea typeface="Roboto Medium"/>
                <a:cs typeface="Roboto Medium"/>
                <a:sym typeface="Roboto Medium"/>
              </a:rPr>
              <a:t> 1 </a:t>
            </a:r>
            <a:endParaRPr sz="3600" dirty="0">
              <a:solidFill>
                <a:srgbClr val="060606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34" name="Google Shape;134;p21"/>
          <p:cNvSpPr txBox="1"/>
          <p:nvPr/>
        </p:nvSpPr>
        <p:spPr>
          <a:xfrm>
            <a:off x="12108175" y="5782725"/>
            <a:ext cx="27906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60606"/>
                </a:solidFill>
                <a:latin typeface="Roboto Medium"/>
                <a:ea typeface="Roboto Medium"/>
                <a:cs typeface="Roboto Medium"/>
                <a:sym typeface="Roboto Medium"/>
              </a:rPr>
              <a:t>Вариант 2 </a:t>
            </a:r>
            <a:endParaRPr sz="3600">
              <a:solidFill>
                <a:srgbClr val="060606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1411775" y="7225789"/>
            <a:ext cx="7896818" cy="1764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lvl="0"/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В наше время на предприятиях загрузка ингредиентов все еще выполняется вручную</a:t>
            </a:r>
            <a:endParaRPr sz="3600" dirty="0">
              <a:solidFill>
                <a:srgbClr val="060606"/>
              </a:solidFill>
            </a:endParaRPr>
          </a:p>
        </p:txBody>
      </p:sp>
      <p:sp>
        <p:nvSpPr>
          <p:cNvPr id="136" name="Google Shape;136;p21"/>
          <p:cNvSpPr txBox="1"/>
          <p:nvPr/>
        </p:nvSpPr>
        <p:spPr>
          <a:xfrm>
            <a:off x="12108175" y="6980627"/>
            <a:ext cx="9215633" cy="3426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lvl="0"/>
            <a:r>
              <a:rPr lang="ru-RU" sz="3600" dirty="0">
                <a:solidFill>
                  <a:srgbClr val="060606"/>
                </a:solidFill>
                <a:latin typeface="Montserrat"/>
                <a:sym typeface="Montserrat"/>
              </a:rPr>
              <a:t>Ручное тестирование: это классический метод, который включает проверку продукта вручную. Люди могут выполнять проверки и тестирование, исходя из определенных критериев качества.</a:t>
            </a:r>
            <a:endParaRPr sz="3600" dirty="0">
              <a:solidFill>
                <a:srgbClr val="06060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2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6" name="Google Shape;146;p22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47" name="Google Shape;147;p22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8" name="Google Shape;148;p22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149" name="Google Shape;149;p22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Google Shape;150;p22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1" name="Google Shape;151;p22"/>
          <p:cNvSpPr txBox="1"/>
          <p:nvPr/>
        </p:nvSpPr>
        <p:spPr>
          <a:xfrm>
            <a:off x="1385850" y="2485800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Описание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решения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p22"/>
          <p:cNvSpPr txBox="1"/>
          <p:nvPr/>
        </p:nvSpPr>
        <p:spPr>
          <a:xfrm>
            <a:off x="1385850" y="4455800"/>
            <a:ext cx="19499046" cy="7304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lvl="0"/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Автоматизированный тестомесильный аппарат (ATMA) является технологическим решением, используемым в пищевой промышленности для приготовления исходных смесей. Вот описание основных характеристик ATMA:</a:t>
            </a:r>
          </a:p>
          <a:p>
            <a:pPr lvl="0"/>
            <a:endParaRPr lang="ru-RU" sz="36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42950" lvl="0" indent="-742950">
              <a:buAutoNum type="arabicPeriod"/>
            </a:pPr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Точность и повторяемость</a:t>
            </a:r>
          </a:p>
          <a:p>
            <a:pPr marL="742950" lvl="0" indent="-742950">
              <a:buAutoNum type="arabicPeriod"/>
            </a:pPr>
            <a:endParaRPr lang="ru-RU" sz="36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42950" lvl="0" indent="-742950">
              <a:buAutoNum type="arabicPeriod"/>
            </a:pPr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Программируемость</a:t>
            </a:r>
          </a:p>
          <a:p>
            <a:pPr marL="742950" lvl="0" indent="-742950">
              <a:buAutoNum type="arabicPeriod"/>
            </a:pPr>
            <a:endParaRPr lang="ru-RU" sz="36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42950" lvl="0" indent="-742950">
              <a:buAutoNum type="arabicPeriod"/>
            </a:pPr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Контроль процесса</a:t>
            </a:r>
          </a:p>
          <a:p>
            <a:pPr marL="742950" lvl="0" indent="-742950">
              <a:buAutoNum type="arabicPeriod"/>
            </a:pPr>
            <a:endParaRPr lang="ru-RU" sz="36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42950" lvl="0" indent="-742950">
              <a:buAutoNum type="arabicPeriod"/>
            </a:pPr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Экономичность</a:t>
            </a:r>
          </a:p>
          <a:p>
            <a:pPr marL="742950" lvl="0" indent="-742950">
              <a:buAutoNum type="arabicPeriod"/>
            </a:pPr>
            <a:endParaRPr lang="ru-RU" sz="36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42950" lvl="0" indent="-742950">
              <a:buAutoNum type="arabicPeriod"/>
            </a:pPr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Интеграция с другими производственными системами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3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8" name="Google Shape;158;p23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59" name="Google Shape;159;p23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0" name="Google Shape;160;p23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161" name="Google Shape;161;p23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23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3" name="Google Shape;163;p23"/>
          <p:cNvSpPr txBox="1"/>
          <p:nvPr/>
        </p:nvSpPr>
        <p:spPr>
          <a:xfrm>
            <a:off x="1385850" y="2485800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Опи</a:t>
            </a:r>
            <a:r>
              <a:rPr lang="ru-RU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сание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MVP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4" name="Google Shape;164;p23"/>
          <p:cNvSpPr txBox="1"/>
          <p:nvPr/>
        </p:nvSpPr>
        <p:spPr>
          <a:xfrm>
            <a:off x="1385850" y="4670582"/>
            <a:ext cx="16226452" cy="5642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lvl="0"/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Преимущества использования умной тестомесильной машины очевидны. 	Во-первых, значительное сокращение времени, затрачиваемого на подготовку и смешивание теста. </a:t>
            </a:r>
          </a:p>
          <a:p>
            <a:pPr lvl="0"/>
            <a:endParaRPr lang="ru-RU" sz="36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	Во-вторых, используя датчики и </a:t>
            </a:r>
            <a:r>
              <a:rPr lang="ru-RU" sz="3600" dirty="0" err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сеснсоры</a:t>
            </a:r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, машина способна автоматически корректировать параметры, исходя из различных факторов.</a:t>
            </a:r>
          </a:p>
          <a:p>
            <a:pPr lvl="0"/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lvl="0"/>
            <a:r>
              <a:rPr lang="ru-RU" sz="3600" dirty="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Как результат, внедрение этой технологии принесет предприятию немедленные и долгосрочные выгоды. </a:t>
            </a:r>
            <a:endParaRPr sz="36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4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24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72" name="Google Shape;172;p24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" name="Google Shape;173;p24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174" name="Google Shape;174;p24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24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6" name="Google Shape;176;p24"/>
          <p:cNvSpPr txBox="1"/>
          <p:nvPr/>
        </p:nvSpPr>
        <p:spPr>
          <a:xfrm>
            <a:off x="1385850" y="2485800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Уникальность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решения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" name="Google Shape;177;p24"/>
          <p:cNvSpPr txBox="1"/>
          <p:nvPr/>
        </p:nvSpPr>
        <p:spPr>
          <a:xfrm>
            <a:off x="1385850" y="4895411"/>
            <a:ext cx="17901600" cy="3925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	В России на данный момент отсутствуют автоматизированные тестомесильные машины</a:t>
            </a:r>
          </a:p>
          <a:p>
            <a:pPr lvl="0">
              <a:lnSpc>
                <a:spcPct val="115000"/>
              </a:lnSpc>
            </a:pPr>
            <a:endParaRPr lang="ru-RU"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lvl="0">
              <a:lnSpc>
                <a:spcPct val="115000"/>
              </a:lnSpc>
            </a:pPr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	Обзор мировых тенденций и технологий в этой области могут быть полезны для определения потенциальных путей развития и внедрения подобных систем в России.</a:t>
            </a:r>
            <a:endParaRPr sz="3600" dirty="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5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3" name="Google Shape;183;p25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84" name="Google Shape;184;p25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5" name="Google Shape;185;p25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186" name="Google Shape;186;p25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25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8" name="Google Shape;188;p25"/>
          <p:cNvSpPr txBox="1"/>
          <p:nvPr/>
        </p:nvSpPr>
        <p:spPr>
          <a:xfrm>
            <a:off x="1385850" y="2485800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Модель монетизации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25"/>
          <p:cNvSpPr txBox="1"/>
          <p:nvPr/>
        </p:nvSpPr>
        <p:spPr>
          <a:xfrm>
            <a:off x="1633464" y="4996973"/>
            <a:ext cx="17901600" cy="3288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3600" b="1" dirty="0">
                <a:latin typeface="Montserrat"/>
                <a:ea typeface="Montserrat"/>
                <a:cs typeface="Montserrat"/>
                <a:sym typeface="Montserrat"/>
              </a:rPr>
              <a:t>1. </a:t>
            </a:r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Посещение профессиональных форумов и конференций, а также специализированных инвестиционных </a:t>
            </a:r>
            <a:r>
              <a:rPr lang="ru-RU" sz="3600" dirty="0" err="1">
                <a:latin typeface="Montserrat"/>
                <a:ea typeface="Montserrat"/>
                <a:cs typeface="Montserrat"/>
                <a:sym typeface="Montserrat"/>
              </a:rPr>
              <a:t>ивентов</a:t>
            </a:r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514350" lvl="0" indent="-514350">
              <a:lnSpc>
                <a:spcPct val="115000"/>
              </a:lnSpc>
              <a:buAutoNum type="arabicPeriod"/>
            </a:pPr>
            <a:endParaRPr lang="ru-RU"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lvl="0">
              <a:lnSpc>
                <a:spcPct val="115000"/>
              </a:lnSpc>
            </a:pPr>
            <a:r>
              <a:rPr lang="ru-RU" sz="3600" b="1" dirty="0">
                <a:latin typeface="Montserrat"/>
                <a:ea typeface="Montserrat"/>
                <a:cs typeface="Montserrat"/>
                <a:sym typeface="Montserrat"/>
              </a:rPr>
              <a:t>2. </a:t>
            </a:r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Использование </a:t>
            </a:r>
            <a:r>
              <a:rPr lang="ru-RU" sz="3600" dirty="0" err="1">
                <a:latin typeface="Montserrat"/>
                <a:ea typeface="Montserrat"/>
                <a:cs typeface="Montserrat"/>
                <a:sym typeface="Montserrat"/>
              </a:rPr>
              <a:t>соцсетей</a:t>
            </a:r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 не только для публикации новостей о </a:t>
            </a:r>
            <a:r>
              <a:rPr lang="ru-RU" sz="3600" dirty="0" err="1">
                <a:latin typeface="Montserrat"/>
                <a:ea typeface="Montserrat"/>
                <a:cs typeface="Montserrat"/>
                <a:sym typeface="Montserrat"/>
              </a:rPr>
              <a:t>стартапе</a:t>
            </a:r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 и продвижения продукта, но и для создания своей истории.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8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2" name="Google Shape;232;p28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233" name="Google Shape;233;p28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4" name="Google Shape;234;p28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235" name="Google Shape;235;p28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" name="Google Shape;236;p28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7" name="Google Shape;237;p28"/>
          <p:cNvSpPr txBox="1"/>
          <p:nvPr/>
        </p:nvSpPr>
        <p:spPr>
          <a:xfrm>
            <a:off x="1448493" y="1981225"/>
            <a:ext cx="211335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Дорожная карта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8" name="Google Shape;238;p28"/>
          <p:cNvCxnSpPr/>
          <p:nvPr/>
        </p:nvCxnSpPr>
        <p:spPr>
          <a:xfrm>
            <a:off x="1496650" y="5619250"/>
            <a:ext cx="23010900" cy="2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" name="Google Shape;239;p28"/>
          <p:cNvCxnSpPr/>
          <p:nvPr/>
        </p:nvCxnSpPr>
        <p:spPr>
          <a:xfrm rot="10800000" flipH="1">
            <a:off x="-139050" y="9083550"/>
            <a:ext cx="22825200" cy="21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0" name="Google Shape;240;p28"/>
          <p:cNvSpPr txBox="1"/>
          <p:nvPr/>
        </p:nvSpPr>
        <p:spPr>
          <a:xfrm>
            <a:off x="1411775" y="3329850"/>
            <a:ext cx="21133500" cy="17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Составь дорожную карту проекта.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i="1">
                <a:latin typeface="Montserrat"/>
                <a:ea typeface="Montserrat"/>
                <a:cs typeface="Montserrat"/>
                <a:sym typeface="Montserrat"/>
              </a:rPr>
              <a:t>Подсказка: опирайся на цели, которых хочешь достигнуть в определенные сроки</a:t>
            </a:r>
            <a:endParaRPr sz="3200" i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p28"/>
          <p:cNvSpPr txBox="1"/>
          <p:nvPr/>
        </p:nvSpPr>
        <p:spPr>
          <a:xfrm>
            <a:off x="1496650" y="6011695"/>
            <a:ext cx="3273300" cy="123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latin typeface="Roboto"/>
                <a:ea typeface="Roboto"/>
                <a:cs typeface="Roboto"/>
                <a:sym typeface="Roboto"/>
              </a:rPr>
              <a:t>Формирование команды</a:t>
            </a:r>
            <a:endParaRPr sz="32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" name="Google Shape;242;p28"/>
          <p:cNvSpPr txBox="1"/>
          <p:nvPr/>
        </p:nvSpPr>
        <p:spPr>
          <a:xfrm>
            <a:off x="1496650" y="7172044"/>
            <a:ext cx="3273300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latin typeface="Montserrat"/>
                <a:ea typeface="Montserrat"/>
                <a:cs typeface="Montserrat"/>
                <a:sym typeface="Montserrat"/>
              </a:rPr>
              <a:t>сентябрь</a:t>
            </a:r>
            <a:r>
              <a:rPr lang="en-US" sz="2800" dirty="0">
                <a:latin typeface="Montserrat"/>
                <a:ea typeface="Montserrat"/>
                <a:cs typeface="Montserrat"/>
                <a:sym typeface="Montserrat"/>
              </a:rPr>
              <a:t> 202</a:t>
            </a: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" name="Google Shape;243;p28"/>
          <p:cNvSpPr txBox="1"/>
          <p:nvPr/>
        </p:nvSpPr>
        <p:spPr>
          <a:xfrm>
            <a:off x="5885250" y="6011695"/>
            <a:ext cx="4438200" cy="123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latin typeface="Roboto"/>
                <a:ea typeface="Roboto"/>
                <a:cs typeface="Roboto"/>
                <a:sym typeface="Roboto"/>
              </a:rPr>
              <a:t>П</a:t>
            </a:r>
            <a:r>
              <a:rPr lang="ru-RU" sz="3200" b="1" dirty="0" err="1">
                <a:latin typeface="Roboto"/>
                <a:ea typeface="Roboto"/>
                <a:cs typeface="Roboto"/>
                <a:sym typeface="Roboto"/>
              </a:rPr>
              <a:t>роектирование</a:t>
            </a:r>
            <a:r>
              <a:rPr lang="ru-RU" sz="3200" b="1" dirty="0">
                <a:latin typeface="Roboto"/>
                <a:ea typeface="Roboto"/>
                <a:cs typeface="Roboto"/>
                <a:sym typeface="Roboto"/>
              </a:rPr>
              <a:t> аппарата</a:t>
            </a:r>
            <a:endParaRPr sz="32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" name="Google Shape;244;p28"/>
          <p:cNvSpPr txBox="1"/>
          <p:nvPr/>
        </p:nvSpPr>
        <p:spPr>
          <a:xfrm>
            <a:off x="5885250" y="7172044"/>
            <a:ext cx="3273300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октябрь</a:t>
            </a:r>
            <a:r>
              <a:rPr lang="en-US" sz="2800" dirty="0">
                <a:latin typeface="Montserrat"/>
                <a:ea typeface="Montserrat"/>
                <a:cs typeface="Montserrat"/>
                <a:sym typeface="Montserrat"/>
              </a:rPr>
              <a:t> 202</a:t>
            </a: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p28"/>
          <p:cNvSpPr txBox="1"/>
          <p:nvPr/>
        </p:nvSpPr>
        <p:spPr>
          <a:xfrm>
            <a:off x="10799475" y="6011695"/>
            <a:ext cx="4438200" cy="123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latin typeface="Roboto"/>
                <a:ea typeface="Roboto"/>
                <a:cs typeface="Roboto"/>
                <a:sym typeface="Roboto"/>
              </a:rPr>
              <a:t>Сборка</a:t>
            </a:r>
            <a:r>
              <a:rPr lang="en-US" sz="3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b="1" dirty="0" err="1">
                <a:latin typeface="Roboto"/>
                <a:ea typeface="Roboto"/>
                <a:cs typeface="Roboto"/>
                <a:sym typeface="Roboto"/>
              </a:rPr>
              <a:t>рабочего</a:t>
            </a:r>
            <a:r>
              <a:rPr lang="en-US" sz="3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b="1" dirty="0" err="1">
                <a:latin typeface="Roboto"/>
                <a:ea typeface="Roboto"/>
                <a:cs typeface="Roboto"/>
                <a:sym typeface="Roboto"/>
              </a:rPr>
              <a:t>прототипа</a:t>
            </a:r>
            <a:r>
              <a:rPr lang="en-US" sz="3200" b="1" dirty="0">
                <a:latin typeface="Roboto"/>
                <a:ea typeface="Roboto"/>
                <a:cs typeface="Roboto"/>
                <a:sym typeface="Roboto"/>
              </a:rPr>
              <a:t> </a:t>
            </a:r>
            <a:endParaRPr sz="32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" name="Google Shape;246;p28"/>
          <p:cNvSpPr txBox="1"/>
          <p:nvPr/>
        </p:nvSpPr>
        <p:spPr>
          <a:xfrm>
            <a:off x="10799475" y="7248244"/>
            <a:ext cx="4438200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latin typeface="Montserrat"/>
                <a:ea typeface="Montserrat"/>
                <a:cs typeface="Montserrat"/>
                <a:sym typeface="Montserrat"/>
              </a:rPr>
              <a:t>ноябрь-декабрь</a:t>
            </a:r>
            <a:r>
              <a:rPr lang="en-US" sz="2800" dirty="0">
                <a:latin typeface="Montserrat"/>
                <a:ea typeface="Montserrat"/>
                <a:cs typeface="Montserrat"/>
                <a:sym typeface="Montserrat"/>
              </a:rPr>
              <a:t> 202</a:t>
            </a: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7" name="Google Shape;247;p28"/>
          <p:cNvSpPr txBox="1"/>
          <p:nvPr/>
        </p:nvSpPr>
        <p:spPr>
          <a:xfrm>
            <a:off x="16427925" y="6000095"/>
            <a:ext cx="4438200" cy="123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latin typeface="Roboto"/>
                <a:ea typeface="Roboto"/>
                <a:cs typeface="Roboto"/>
                <a:sym typeface="Roboto"/>
              </a:rPr>
              <a:t>Тестирование функционала</a:t>
            </a:r>
            <a:endParaRPr sz="32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" name="Google Shape;248;p28"/>
          <p:cNvSpPr txBox="1"/>
          <p:nvPr/>
        </p:nvSpPr>
        <p:spPr>
          <a:xfrm>
            <a:off x="16427925" y="7236644"/>
            <a:ext cx="3273300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latin typeface="Montserrat"/>
                <a:ea typeface="Montserrat"/>
                <a:cs typeface="Montserrat"/>
                <a:sym typeface="Montserrat"/>
              </a:rPr>
              <a:t>январь</a:t>
            </a:r>
            <a:r>
              <a:rPr lang="en-US" sz="2800" dirty="0">
                <a:latin typeface="Montserrat"/>
                <a:ea typeface="Montserrat"/>
                <a:cs typeface="Montserrat"/>
                <a:sym typeface="Montserrat"/>
              </a:rPr>
              <a:t> 202</a:t>
            </a: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9" name="Google Shape;249;p28"/>
          <p:cNvSpPr txBox="1"/>
          <p:nvPr/>
        </p:nvSpPr>
        <p:spPr>
          <a:xfrm>
            <a:off x="1466300" y="9626834"/>
            <a:ext cx="4438200" cy="180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latin typeface="Roboto"/>
                <a:ea typeface="Roboto"/>
                <a:cs typeface="Roboto"/>
                <a:sym typeface="Roboto"/>
              </a:rPr>
              <a:t>Представление аппарата производству </a:t>
            </a:r>
            <a:endParaRPr sz="32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0" name="Google Shape;250;p28"/>
          <p:cNvSpPr txBox="1"/>
          <p:nvPr/>
        </p:nvSpPr>
        <p:spPr>
          <a:xfrm>
            <a:off x="1466300" y="11453570"/>
            <a:ext cx="3273300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февраль</a:t>
            </a:r>
            <a:r>
              <a:rPr lang="en-US" sz="2800" dirty="0">
                <a:latin typeface="Montserrat"/>
                <a:ea typeface="Montserrat"/>
                <a:cs typeface="Montserrat"/>
                <a:sym typeface="Montserrat"/>
              </a:rPr>
              <a:t> 202</a:t>
            </a: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1" name="Google Shape;251;p28"/>
          <p:cNvSpPr txBox="1"/>
          <p:nvPr/>
        </p:nvSpPr>
        <p:spPr>
          <a:xfrm>
            <a:off x="7745050" y="9695345"/>
            <a:ext cx="7492500" cy="123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latin typeface="Roboto"/>
                <a:ea typeface="Roboto"/>
                <a:cs typeface="Roboto"/>
                <a:sym typeface="Roboto"/>
              </a:rPr>
              <a:t>Договорёности</a:t>
            </a:r>
            <a:r>
              <a:rPr lang="en-US" sz="3200" b="1" dirty="0">
                <a:latin typeface="Roboto"/>
                <a:ea typeface="Roboto"/>
                <a:cs typeface="Roboto"/>
                <a:sym typeface="Roboto"/>
              </a:rPr>
              <a:t> с </a:t>
            </a:r>
            <a:r>
              <a:rPr lang="ru-RU" sz="3200" b="1" dirty="0" err="1">
                <a:latin typeface="Roboto"/>
                <a:ea typeface="Roboto"/>
                <a:cs typeface="Roboto"/>
                <a:sym typeface="Roboto"/>
              </a:rPr>
              <a:t>предтприятием</a:t>
            </a:r>
            <a:r>
              <a:rPr lang="ru-RU" sz="3200" b="1" dirty="0">
                <a:latin typeface="Roboto"/>
                <a:ea typeface="Roboto"/>
                <a:cs typeface="Roboto"/>
                <a:sym typeface="Roboto"/>
              </a:rPr>
              <a:t>, дальнейшее улучшение аппарата</a:t>
            </a:r>
            <a:endParaRPr sz="32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" name="Google Shape;252;p28"/>
          <p:cNvSpPr txBox="1"/>
          <p:nvPr/>
        </p:nvSpPr>
        <p:spPr>
          <a:xfrm>
            <a:off x="7745050" y="10931934"/>
            <a:ext cx="3273300" cy="1093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latin typeface="Montserrat"/>
                <a:ea typeface="Montserrat"/>
                <a:cs typeface="Montserrat"/>
                <a:sym typeface="Montserrat"/>
              </a:rPr>
              <a:t>февраль</a:t>
            </a:r>
            <a:r>
              <a:rPr lang="en-US" sz="2800" dirty="0"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апрель</a:t>
            </a:r>
            <a:r>
              <a:rPr lang="en-US" sz="2800" dirty="0">
                <a:latin typeface="Montserrat"/>
                <a:ea typeface="Montserrat"/>
                <a:cs typeface="Montserrat"/>
                <a:sym typeface="Montserrat"/>
              </a:rPr>
              <a:t> 202</a:t>
            </a: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" name="Google Shape;253;p28"/>
          <p:cNvSpPr txBox="1"/>
          <p:nvPr/>
        </p:nvSpPr>
        <p:spPr>
          <a:xfrm>
            <a:off x="15904925" y="9767675"/>
            <a:ext cx="7492500" cy="5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latin typeface="Roboto"/>
                <a:ea typeface="Roboto"/>
                <a:cs typeface="Roboto"/>
                <a:sym typeface="Roboto"/>
              </a:rPr>
              <a:t>Старт</a:t>
            </a:r>
            <a:r>
              <a:rPr lang="en-US" sz="32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b="1" dirty="0" err="1">
                <a:latin typeface="Roboto"/>
                <a:ea typeface="Roboto"/>
                <a:cs typeface="Roboto"/>
                <a:sym typeface="Roboto"/>
              </a:rPr>
              <a:t>продаж</a:t>
            </a:r>
            <a:endParaRPr sz="32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4" name="Google Shape;254;p28"/>
          <p:cNvSpPr txBox="1"/>
          <p:nvPr/>
        </p:nvSpPr>
        <p:spPr>
          <a:xfrm>
            <a:off x="15904925" y="10606244"/>
            <a:ext cx="3273300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май</a:t>
            </a:r>
            <a:r>
              <a:rPr lang="en-US" sz="2800" dirty="0">
                <a:latin typeface="Montserrat"/>
                <a:ea typeface="Montserrat"/>
                <a:cs typeface="Montserrat"/>
                <a:sym typeface="Montserrat"/>
              </a:rPr>
              <a:t> 202</a:t>
            </a: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5" name="Google Shape;255;p28"/>
          <p:cNvSpPr/>
          <p:nvPr/>
        </p:nvSpPr>
        <p:spPr>
          <a:xfrm>
            <a:off x="1466300" y="5356825"/>
            <a:ext cx="564300" cy="564300"/>
          </a:xfrm>
          <a:prstGeom prst="ellipse">
            <a:avLst/>
          </a:prstGeom>
          <a:solidFill>
            <a:srgbClr val="F8BA09"/>
          </a:solidFill>
          <a:ln w="9525" cap="flat" cmpd="sng">
            <a:solidFill>
              <a:srgbClr val="F8BA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8"/>
          <p:cNvSpPr/>
          <p:nvPr/>
        </p:nvSpPr>
        <p:spPr>
          <a:xfrm>
            <a:off x="5885250" y="5356825"/>
            <a:ext cx="564300" cy="564300"/>
          </a:xfrm>
          <a:prstGeom prst="ellipse">
            <a:avLst/>
          </a:prstGeom>
          <a:solidFill>
            <a:srgbClr val="F8BA09"/>
          </a:solidFill>
          <a:ln w="9525" cap="flat" cmpd="sng">
            <a:solidFill>
              <a:srgbClr val="F8BA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8"/>
          <p:cNvSpPr/>
          <p:nvPr/>
        </p:nvSpPr>
        <p:spPr>
          <a:xfrm>
            <a:off x="10799475" y="5352263"/>
            <a:ext cx="564300" cy="564300"/>
          </a:xfrm>
          <a:prstGeom prst="ellipse">
            <a:avLst/>
          </a:prstGeom>
          <a:solidFill>
            <a:srgbClr val="F8BA09"/>
          </a:solidFill>
          <a:ln w="9525" cap="flat" cmpd="sng">
            <a:solidFill>
              <a:srgbClr val="F8BA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8"/>
          <p:cNvSpPr/>
          <p:nvPr/>
        </p:nvSpPr>
        <p:spPr>
          <a:xfrm>
            <a:off x="16427925" y="5370013"/>
            <a:ext cx="564300" cy="564300"/>
          </a:xfrm>
          <a:prstGeom prst="ellipse">
            <a:avLst/>
          </a:prstGeom>
          <a:solidFill>
            <a:srgbClr val="F8BA09"/>
          </a:solidFill>
          <a:ln w="9525" cap="flat" cmpd="sng">
            <a:solidFill>
              <a:srgbClr val="F8BA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8"/>
          <p:cNvSpPr/>
          <p:nvPr/>
        </p:nvSpPr>
        <p:spPr>
          <a:xfrm>
            <a:off x="1466300" y="8823063"/>
            <a:ext cx="564300" cy="564300"/>
          </a:xfrm>
          <a:prstGeom prst="ellipse">
            <a:avLst/>
          </a:prstGeom>
          <a:solidFill>
            <a:srgbClr val="F8BA09"/>
          </a:solidFill>
          <a:ln w="9525" cap="flat" cmpd="sng">
            <a:solidFill>
              <a:srgbClr val="F8BA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8"/>
          <p:cNvSpPr/>
          <p:nvPr/>
        </p:nvSpPr>
        <p:spPr>
          <a:xfrm>
            <a:off x="7745050" y="8801238"/>
            <a:ext cx="564300" cy="564300"/>
          </a:xfrm>
          <a:prstGeom prst="ellipse">
            <a:avLst/>
          </a:prstGeom>
          <a:solidFill>
            <a:srgbClr val="F8BA09"/>
          </a:solidFill>
          <a:ln w="9525" cap="flat" cmpd="sng">
            <a:solidFill>
              <a:srgbClr val="F8BA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8"/>
          <p:cNvSpPr/>
          <p:nvPr/>
        </p:nvSpPr>
        <p:spPr>
          <a:xfrm>
            <a:off x="15904925" y="8801238"/>
            <a:ext cx="564300" cy="564300"/>
          </a:xfrm>
          <a:prstGeom prst="ellipse">
            <a:avLst/>
          </a:prstGeom>
          <a:solidFill>
            <a:srgbClr val="F8BA09"/>
          </a:solidFill>
          <a:ln w="9525" cap="flat" cmpd="sng">
            <a:solidFill>
              <a:srgbClr val="F8BA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29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7" name="Google Shape;267;p29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268" name="Google Shape;268;p29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9" name="Google Shape;269;p29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270" name="Google Shape;270;p29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1" name="Google Shape;271;p29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2" name="Google Shape;272;p29"/>
          <p:cNvSpPr txBox="1"/>
          <p:nvPr/>
        </p:nvSpPr>
        <p:spPr>
          <a:xfrm>
            <a:off x="708445" y="1101971"/>
            <a:ext cx="11220753" cy="1333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Команда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проекта</a:t>
            </a:r>
            <a:r>
              <a:rPr lang="en-US" sz="8000" b="1" dirty="0">
                <a:solidFill>
                  <a:srgbClr val="17171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dirty="0"/>
          </a:p>
        </p:txBody>
      </p:sp>
      <p:pic>
        <p:nvPicPr>
          <p:cNvPr id="274" name="Google Shape;27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52677" y="2936314"/>
            <a:ext cx="3536476" cy="3323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5636" y="2936314"/>
            <a:ext cx="3536476" cy="3323592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9"/>
          <p:cNvSpPr txBox="1"/>
          <p:nvPr/>
        </p:nvSpPr>
        <p:spPr>
          <a:xfrm>
            <a:off x="545624" y="6917587"/>
            <a:ext cx="4203900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Roboto Medium"/>
                <a:ea typeface="Roboto Medium"/>
                <a:cs typeface="Roboto Medium"/>
                <a:sym typeface="Roboto Medium"/>
              </a:rPr>
              <a:t>Роман Молоков</a:t>
            </a:r>
            <a:endParaRPr sz="2800" dirty="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79" name="Google Shape;279;p29"/>
          <p:cNvSpPr txBox="1"/>
          <p:nvPr/>
        </p:nvSpPr>
        <p:spPr>
          <a:xfrm>
            <a:off x="5052677" y="6917587"/>
            <a:ext cx="4203900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Roboto Medium"/>
                <a:ea typeface="Roboto Medium"/>
                <a:cs typeface="Roboto Medium"/>
                <a:sym typeface="Roboto Medium"/>
              </a:rPr>
              <a:t>Валерия Кольцова</a:t>
            </a:r>
            <a:endParaRPr sz="2800" dirty="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82" name="Google Shape;282;p29"/>
          <p:cNvSpPr txBox="1"/>
          <p:nvPr/>
        </p:nvSpPr>
        <p:spPr>
          <a:xfrm>
            <a:off x="545636" y="7735574"/>
            <a:ext cx="3820129" cy="1376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Автор идеи, отвечает за стратегическое планирование</a:t>
            </a: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29"/>
          <p:cNvSpPr txBox="1"/>
          <p:nvPr/>
        </p:nvSpPr>
        <p:spPr>
          <a:xfrm>
            <a:off x="5052639" y="7700139"/>
            <a:ext cx="3775398" cy="95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Montserrat"/>
                <a:ea typeface="Montserrat"/>
                <a:cs typeface="Montserrat"/>
                <a:sym typeface="Montserrat"/>
              </a:rPr>
              <a:t>Идейный вдохновитель, спикер</a:t>
            </a: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" name="Google Shape;27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160960" y="2936314"/>
            <a:ext cx="3536476" cy="3323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7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148728" y="2936314"/>
            <a:ext cx="3536476" cy="3323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7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890832" y="2936314"/>
            <a:ext cx="3536476" cy="332359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79;p29"/>
          <p:cNvSpPr txBox="1"/>
          <p:nvPr/>
        </p:nvSpPr>
        <p:spPr>
          <a:xfrm>
            <a:off x="9827248" y="6917587"/>
            <a:ext cx="4203900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Roboto Medium"/>
                <a:ea typeface="Roboto Medium"/>
                <a:cs typeface="Roboto Medium"/>
                <a:sym typeface="Roboto Medium"/>
              </a:rPr>
              <a:t>Артем Абрамов</a:t>
            </a:r>
            <a:endParaRPr sz="2800" dirty="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1" name="Google Shape;279;p29"/>
          <p:cNvSpPr txBox="1"/>
          <p:nvPr/>
        </p:nvSpPr>
        <p:spPr>
          <a:xfrm>
            <a:off x="14815016" y="6917587"/>
            <a:ext cx="4203900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Roboto Medium"/>
                <a:ea typeface="Roboto Medium"/>
                <a:cs typeface="Roboto Medium"/>
                <a:sym typeface="Roboto Medium"/>
              </a:rPr>
              <a:t>Алексей </a:t>
            </a:r>
            <a:r>
              <a:rPr lang="ru-RU" sz="2800" dirty="0" err="1">
                <a:latin typeface="Roboto Medium"/>
                <a:ea typeface="Roboto Medium"/>
                <a:cs typeface="Roboto Medium"/>
                <a:sym typeface="Roboto Medium"/>
              </a:rPr>
              <a:t>Пузаков</a:t>
            </a:r>
            <a:endParaRPr sz="2800" dirty="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8" name="Google Shape;279;p29"/>
          <p:cNvSpPr txBox="1"/>
          <p:nvPr/>
        </p:nvSpPr>
        <p:spPr>
          <a:xfrm>
            <a:off x="19557120" y="6923389"/>
            <a:ext cx="4203900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Roboto Medium"/>
                <a:ea typeface="Roboto Medium"/>
                <a:cs typeface="Roboto Medium"/>
                <a:sym typeface="Roboto Medium"/>
              </a:rPr>
              <a:t>Никита Романцов</a:t>
            </a:r>
            <a:endParaRPr sz="2800" dirty="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9" name="Google Shape;283;p29"/>
          <p:cNvSpPr txBox="1"/>
          <p:nvPr/>
        </p:nvSpPr>
        <p:spPr>
          <a:xfrm>
            <a:off x="14815016" y="7830496"/>
            <a:ext cx="3775398" cy="527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Montserrat"/>
                <a:ea typeface="Montserrat"/>
                <a:cs typeface="Montserrat"/>
                <a:sym typeface="Montserrat"/>
              </a:rPr>
              <a:t>Предприниматель</a:t>
            </a: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" name="Google Shape;283;p29"/>
          <p:cNvSpPr txBox="1"/>
          <p:nvPr/>
        </p:nvSpPr>
        <p:spPr>
          <a:xfrm>
            <a:off x="19557120" y="7834639"/>
            <a:ext cx="3775398" cy="527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Montserrat"/>
                <a:ea typeface="Montserrat"/>
                <a:cs typeface="Montserrat"/>
                <a:sym typeface="Montserrat"/>
              </a:rPr>
              <a:t>Предприниматель</a:t>
            </a: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" name="Google Shape;283;p29"/>
          <p:cNvSpPr txBox="1"/>
          <p:nvPr/>
        </p:nvSpPr>
        <p:spPr>
          <a:xfrm>
            <a:off x="9886107" y="7935721"/>
            <a:ext cx="3775398" cy="527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Montserrat"/>
                <a:ea typeface="Montserrat"/>
                <a:cs typeface="Montserrat"/>
                <a:sym typeface="Montserrat"/>
              </a:rPr>
              <a:t>Конструктор</a:t>
            </a: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" name="Google Shape;27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89153" y="9604739"/>
            <a:ext cx="3536476" cy="3323592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79;p29"/>
          <p:cNvSpPr txBox="1"/>
          <p:nvPr/>
        </p:nvSpPr>
        <p:spPr>
          <a:xfrm rot="10800000" flipV="1">
            <a:off x="12516381" y="10246364"/>
            <a:ext cx="9730061" cy="59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latin typeface="Roboto Medium"/>
                <a:ea typeface="Roboto Medium"/>
                <a:cs typeface="Roboto Medium"/>
                <a:sym typeface="Roboto Medium"/>
              </a:rPr>
              <a:t>Зубова</a:t>
            </a:r>
            <a:r>
              <a:rPr lang="en-US" sz="2800" dirty="0"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en-US" sz="2800" dirty="0" err="1">
                <a:latin typeface="Roboto Medium"/>
                <a:ea typeface="Roboto Medium"/>
                <a:cs typeface="Roboto Medium"/>
                <a:sym typeface="Roboto Medium"/>
              </a:rPr>
              <a:t>Елена</a:t>
            </a:r>
            <a:r>
              <a:rPr lang="en-US" sz="2800" dirty="0"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en-US" sz="2800" dirty="0" err="1">
                <a:latin typeface="Roboto Medium"/>
                <a:ea typeface="Roboto Medium"/>
                <a:cs typeface="Roboto Medium"/>
                <a:sym typeface="Roboto Medium"/>
              </a:rPr>
              <a:t>Владимировна</a:t>
            </a:r>
            <a:endParaRPr sz="2800" dirty="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7" name="Google Shape;283;p29"/>
          <p:cNvSpPr txBox="1"/>
          <p:nvPr/>
        </p:nvSpPr>
        <p:spPr>
          <a:xfrm>
            <a:off x="12516381" y="10797901"/>
            <a:ext cx="3775398" cy="527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Montserrat"/>
                <a:ea typeface="Montserrat"/>
                <a:cs typeface="Montserrat"/>
                <a:sym typeface="Montserrat"/>
              </a:rPr>
              <a:t>Наставник</a:t>
            </a: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31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3" name="Google Shape;303;p31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304" name="Google Shape;304;p31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5" name="Google Shape;305;p31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306" name="Google Shape;306;p31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7" name="Google Shape;307;p31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8" name="Google Shape;308;p31"/>
          <p:cNvSpPr txBox="1"/>
          <p:nvPr/>
        </p:nvSpPr>
        <p:spPr>
          <a:xfrm>
            <a:off x="1385850" y="2485800"/>
            <a:ext cx="20115900" cy="13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8000"/>
              <a:buFont typeface="Poppins"/>
              <a:buNone/>
            </a:pPr>
            <a:r>
              <a:rPr lang="ru-RU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Обратная</a:t>
            </a:r>
            <a:r>
              <a:rPr lang="en-US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000" b="1" dirty="0" err="1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связ</a:t>
            </a:r>
            <a:r>
              <a:rPr lang="ru-RU" sz="8000" b="1" dirty="0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ь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9" name="Google Shape;309;p31"/>
          <p:cNvSpPr txBox="1"/>
          <p:nvPr/>
        </p:nvSpPr>
        <p:spPr>
          <a:xfrm>
            <a:off x="1411775" y="4679909"/>
            <a:ext cx="20309700" cy="2650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latin typeface="Roboto Medium"/>
                <a:ea typeface="Roboto Medium"/>
                <a:cs typeface="Roboto Medium"/>
                <a:sym typeface="Roboto Medium"/>
              </a:rPr>
              <a:t>Телефон</a:t>
            </a:r>
            <a:r>
              <a:rPr lang="en-US" sz="3600" dirty="0">
                <a:latin typeface="Roboto Medium"/>
                <a:ea typeface="Roboto Medium"/>
                <a:cs typeface="Roboto Medium"/>
                <a:sym typeface="Roboto Medium"/>
              </a:rPr>
              <a:t>: </a:t>
            </a:r>
            <a:r>
              <a:rPr lang="ru-RU" sz="3600" dirty="0">
                <a:latin typeface="Roboto Medium"/>
                <a:ea typeface="Roboto Medium"/>
                <a:cs typeface="Roboto Medium"/>
                <a:sym typeface="Roboto Medium"/>
              </a:rPr>
              <a:t>+79300703162</a:t>
            </a:r>
            <a:endParaRPr sz="3600" dirty="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latin typeface="Roboto Medium"/>
                <a:ea typeface="Roboto Medium"/>
                <a:cs typeface="Roboto Medium"/>
                <a:sym typeface="Roboto Medium"/>
              </a:rPr>
              <a:t>Электронная</a:t>
            </a:r>
            <a:r>
              <a:rPr lang="en-US" sz="3600" dirty="0"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  <a:r>
              <a:rPr lang="en-US" sz="3600" dirty="0" err="1">
                <a:latin typeface="Roboto Medium"/>
                <a:ea typeface="Roboto Medium"/>
                <a:cs typeface="Roboto Medium"/>
                <a:sym typeface="Roboto Medium"/>
              </a:rPr>
              <a:t>почта</a:t>
            </a:r>
            <a:r>
              <a:rPr lang="en-US" sz="3600" dirty="0">
                <a:latin typeface="Roboto Medium"/>
                <a:ea typeface="Roboto Medium"/>
                <a:cs typeface="Roboto Medium"/>
                <a:sym typeface="Roboto Medium"/>
              </a:rPr>
              <a:t>: romanmolokoff@yandex.ru</a:t>
            </a:r>
            <a:endParaRPr sz="3600" dirty="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32" descr="Paper 01.jpeg"/>
          <p:cNvPicPr preferRelativeResize="0"/>
          <p:nvPr/>
        </p:nvPicPr>
        <p:blipFill rotWithShape="1">
          <a:blip r:embed="rId3">
            <a:alphaModFix/>
          </a:blip>
          <a:srcRect t="7705" b="7713"/>
          <a:stretch/>
        </p:blipFill>
        <p:spPr>
          <a:xfrm>
            <a:off x="-34021" y="-35855"/>
            <a:ext cx="24452041" cy="13787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5" name="Google Shape;315;p32"/>
          <p:cNvCxnSpPr/>
          <p:nvPr/>
        </p:nvCxnSpPr>
        <p:spPr>
          <a:xfrm>
            <a:off x="-1" y="1231877"/>
            <a:ext cx="24384000" cy="0"/>
          </a:xfrm>
          <a:prstGeom prst="straightConnector1">
            <a:avLst/>
          </a:prstGeom>
          <a:noFill/>
          <a:ln w="12700" cap="flat" cmpd="sng">
            <a:solidFill>
              <a:srgbClr val="171717">
                <a:alpha val="396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316" name="Google Shape;316;p32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000" y="309849"/>
            <a:ext cx="2535238" cy="6914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7" name="Google Shape;317;p32"/>
          <p:cNvGrpSpPr/>
          <p:nvPr/>
        </p:nvGrpSpPr>
        <p:grpSpPr>
          <a:xfrm>
            <a:off x="18708559" y="12132061"/>
            <a:ext cx="5370640" cy="1255427"/>
            <a:chOff x="0" y="0"/>
            <a:chExt cx="5370640" cy="1255427"/>
          </a:xfrm>
        </p:grpSpPr>
        <p:pic>
          <p:nvPicPr>
            <p:cNvPr id="318" name="Google Shape;318;p32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4283" y="0"/>
              <a:ext cx="636357" cy="62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9" name="Google Shape;319;p32" descr="Image"/>
            <p:cNvPicPr preferRelativeResize="0"/>
            <p:nvPr/>
          </p:nvPicPr>
          <p:blipFill rotWithShape="1">
            <a:blip r:embed="rId6">
              <a:alphaModFix amt="39980"/>
            </a:blip>
            <a:srcRect/>
            <a:stretch/>
          </p:blipFill>
          <p:spPr>
            <a:xfrm>
              <a:off x="0" y="264203"/>
              <a:ext cx="4742104" cy="991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0" name="Google Shape;320;p32"/>
          <p:cNvSpPr txBox="1"/>
          <p:nvPr/>
        </p:nvSpPr>
        <p:spPr>
          <a:xfrm>
            <a:off x="5307675" y="8643050"/>
            <a:ext cx="13748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err="1">
                <a:latin typeface="Montserrat"/>
                <a:ea typeface="Montserrat"/>
                <a:cs typeface="Montserrat"/>
                <a:sym typeface="Montserrat"/>
              </a:rPr>
              <a:t>Сделано</a:t>
            </a:r>
            <a:r>
              <a:rPr lang="en-US" sz="3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latin typeface="Montserrat"/>
                <a:ea typeface="Montserrat"/>
                <a:cs typeface="Montserrat"/>
                <a:sym typeface="Montserrat"/>
              </a:rPr>
              <a:t>на</a:t>
            </a:r>
            <a:r>
              <a:rPr lang="en-US" sz="3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latin typeface="Montserrat"/>
                <a:ea typeface="Montserrat"/>
                <a:cs typeface="Montserrat"/>
                <a:sym typeface="Montserrat"/>
              </a:rPr>
              <a:t>платформе</a:t>
            </a:r>
            <a:r>
              <a:rPr lang="en-US" sz="3000" dirty="0">
                <a:latin typeface="Montserrat"/>
                <a:ea typeface="Montserrat"/>
                <a:cs typeface="Montserrat"/>
                <a:sym typeface="Montserrat"/>
              </a:rPr>
              <a:t> «</a:t>
            </a:r>
            <a:r>
              <a:rPr lang="en-US" sz="3000" dirty="0" err="1">
                <a:latin typeface="Montserrat"/>
                <a:ea typeface="Montserrat"/>
                <a:cs typeface="Montserrat"/>
                <a:sym typeface="Montserrat"/>
              </a:rPr>
              <a:t>Преактум</a:t>
            </a:r>
            <a:r>
              <a:rPr lang="en-US" sz="3000" dirty="0">
                <a:latin typeface="Montserrat"/>
                <a:ea typeface="Montserrat"/>
                <a:cs typeface="Montserrat"/>
                <a:sym typeface="Montserrat"/>
              </a:rPr>
              <a:t>» с </a:t>
            </a:r>
            <a:r>
              <a:rPr lang="en-US" sz="3000" dirty="0" err="1">
                <a:latin typeface="Montserrat"/>
                <a:ea typeface="Montserrat"/>
                <a:cs typeface="Montserrat"/>
                <a:sym typeface="Montserrat"/>
              </a:rPr>
              <a:t>помощью</a:t>
            </a:r>
            <a:r>
              <a:rPr lang="en-US" sz="3000" dirty="0">
                <a:latin typeface="Montserrat"/>
                <a:ea typeface="Montserrat"/>
                <a:cs typeface="Montserrat"/>
                <a:sym typeface="Montserrat"/>
              </a:rPr>
              <a:t> PRE.INC</a:t>
            </a:r>
            <a:endParaRPr sz="32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1" name="Google Shape;321;p32" descr="PreINKLogo 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4650" y="5779119"/>
            <a:ext cx="7134700" cy="194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283</Words>
  <Application>Microsoft Office PowerPoint</Application>
  <PresentationFormat>Custom</PresentationFormat>
  <Paragraphs>85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Roman Molokov</cp:lastModifiedBy>
  <cp:revision>50</cp:revision>
  <dcterms:modified xsi:type="dcterms:W3CDTF">2023-10-24T07:18:01Z</dcterms:modified>
</cp:coreProperties>
</file>