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02AFD1F-548F-4707-91D2-7B5D1FE77675}">
  <a:tblStyle styleId="{B02AFD1F-548F-4707-91D2-7B5D1FE7767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3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12.jp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Relationship Id="rId4" Type="http://schemas.openxmlformats.org/officeDocument/2006/relationships/image" Target="../media/image19.png"/><Relationship Id="rId5" Type="http://schemas.openxmlformats.org/officeDocument/2006/relationships/image" Target="../media/image24.jpg"/><Relationship Id="rId6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3100"/>
              <a:t>Платформа-агрегатор “Интерактивная карта промышленного туризма”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0" y="1602100"/>
            <a:ext cx="72291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79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Зарождение “экономики впечатлений”;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4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Спрос на расширение туристических программ;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4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Повышенный интерес к объектам промышленного наследия;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79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Активное развитие промышленного туризма;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79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2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Создание инициатив по развитию промышленного туризма;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49" lvl="0" marL="899999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Импортозамещение, развитие внутреннего туризма.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900" y="2882925"/>
            <a:ext cx="4491372" cy="18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25" y="2301200"/>
            <a:ext cx="3753900" cy="2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9F00FF"/>
                </a:solidFill>
              </a:rPr>
              <a:t>В2С</a:t>
            </a:r>
            <a:endParaRPr b="1" sz="1400">
              <a:solidFill>
                <a:srgbClr val="9F00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Туристы, заинтересованные промышленным туризмом (направление активно развивается, но все еще очень маленький процент от общего туристского потока);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Люди, которые хотят провести свой досуг в формате интересной экскурсионной прогулки по городу, которую будут искать с помощью запроса в интернете (что интересного можно посмотреть в городе N, необычные экскурсии в </a:t>
            </a:r>
            <a:r>
              <a:rPr lang="ru" sz="1100"/>
              <a:t>городе N</a:t>
            </a:r>
            <a:r>
              <a:rPr lang="ru" sz="1100"/>
              <a:t> и т.п.) и скорее всего в моменте (на телефоне и не планируя заранее).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4340900" y="2301200"/>
            <a:ext cx="3809700" cy="2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9F00FF"/>
                </a:solidFill>
              </a:rPr>
              <a:t>В2B</a:t>
            </a:r>
            <a:endParaRPr b="1" sz="1400">
              <a:solidFill>
                <a:srgbClr val="9F00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Предприятия, которые уже имеют практику проведения экскурсий на своих производствах (заинтересовать их наша задача)</a:t>
            </a:r>
            <a:r>
              <a:rPr lang="ru" sz="1100"/>
              <a:t>;</a:t>
            </a:r>
            <a:endParaRPr sz="11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100"/>
              <a:t>П</a:t>
            </a:r>
            <a:r>
              <a:rPr lang="ru" sz="1100"/>
              <a:t>редприятия, прошедшие Акселератор по промышленному туризму ( уже заинтересованные в том, чтобы к ним приходили туристы), но не имеющие качественного продвижения.</a:t>
            </a:r>
            <a:endParaRPr sz="15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5" y="2088600"/>
            <a:ext cx="7603500" cy="18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34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9F00FF"/>
                </a:solidFill>
              </a:rPr>
              <a:t>СУЩЕСТВУЕТ</a:t>
            </a:r>
            <a:endParaRPr b="1" sz="1100">
              <a:solidFill>
                <a:srgbClr val="9F00FF"/>
              </a:solidFill>
            </a:endParaRPr>
          </a:p>
          <a:p>
            <a:pPr indent="-29845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Char char="●"/>
            </a:pPr>
            <a:r>
              <a:rPr lang="ru" sz="1100"/>
              <a:t>спрос на расширение туристических программ (в том числе по промышленному туризму) </a:t>
            </a:r>
            <a:r>
              <a:rPr lang="ru" sz="1100"/>
              <a:t>;</a:t>
            </a:r>
            <a:endParaRPr sz="1100"/>
          </a:p>
          <a:p>
            <a:pPr indent="-298450" lvl="0" marL="450000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Char char="●"/>
            </a:pPr>
            <a:r>
              <a:rPr lang="ru" sz="1100"/>
              <a:t>рабочая группа по развитию промышленного туризма в Российской Федерации;</a:t>
            </a:r>
            <a:endParaRPr sz="1100"/>
          </a:p>
          <a:p>
            <a:pPr indent="-298450" lvl="0" marL="450000" rtl="0" algn="l"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100"/>
              <a:buChar char="●"/>
            </a:pPr>
            <a:r>
              <a:rPr lang="ru" sz="1100"/>
              <a:t>Инициатива по поддержке, обучению, обмену опытом в сфере промышленного туризма.</a:t>
            </a:r>
            <a:endParaRPr sz="1100"/>
          </a:p>
          <a:p>
            <a:pPr indent="0" lvl="0" marL="45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9F00FF"/>
                </a:solidFill>
              </a:rPr>
              <a:t>ОТСУТСТВУЕТ</a:t>
            </a:r>
            <a:endParaRPr b="1" sz="1100">
              <a:solidFill>
                <a:srgbClr val="9F00FF"/>
              </a:solidFill>
            </a:endParaRPr>
          </a:p>
          <a:p>
            <a:pPr indent="0" lvl="0" marL="45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456825" y="3248125"/>
            <a:ext cx="3753900" cy="2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9F00FF"/>
                </a:solidFill>
              </a:rPr>
              <a:t>В2С</a:t>
            </a:r>
            <a:endParaRPr b="1" sz="1100">
              <a:solidFill>
                <a:srgbClr val="9F00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ru" sz="1100"/>
              <a:t>единая база</a:t>
            </a:r>
            <a:r>
              <a:rPr lang="ru" sz="1100"/>
              <a:t> туристических маршрутов и достопримечательных мест;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формат </a:t>
            </a:r>
            <a:r>
              <a:rPr b="1" lang="ru" sz="1100"/>
              <a:t>путеводителя-навигатора</a:t>
            </a:r>
            <a:r>
              <a:rPr lang="ru" sz="1100"/>
              <a:t>, понятный и доступный обычному пользователю;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oboto"/>
              <a:buChar char="●"/>
            </a:pPr>
            <a:r>
              <a:rPr b="1" lang="ru" sz="1100"/>
              <a:t>упакованный продукт</a:t>
            </a:r>
            <a:r>
              <a:rPr lang="ru" sz="1100"/>
              <a:t>, который хочется приобрести и опробовать.</a:t>
            </a:r>
            <a:endParaRPr sz="1100"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4340900" y="3248125"/>
            <a:ext cx="3809700" cy="2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9F00FF"/>
                </a:solidFill>
              </a:rPr>
              <a:t>В2B</a:t>
            </a:r>
            <a:endParaRPr b="1">
              <a:solidFill>
                <a:srgbClr val="9F00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качественное </a:t>
            </a:r>
            <a:r>
              <a:rPr b="1" lang="ru" sz="1100"/>
              <a:t>продвижение и реклама</a:t>
            </a:r>
            <a:r>
              <a:rPr lang="ru" sz="1100"/>
              <a:t> разработанных экскурсионных программ (зачем предприятию - продвижение продукции; контакт с потребителем, демонстрация достижений).</a:t>
            </a:r>
            <a:endParaRPr sz="11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456825" y="2224600"/>
            <a:ext cx="75306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Создание платформы-агрегатора с экскурсионными программами, туристическими маршрутами и авторскими турами в рамках промышленного туризма.</a:t>
            </a:r>
            <a:endParaRPr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Обеспечение цифрового интерактивного сервиса</a:t>
            </a:r>
            <a:r>
              <a:rPr lang="ru">
                <a:solidFill>
                  <a:srgbClr val="132C40"/>
                </a:solidFill>
              </a:rPr>
              <a:t> для: размещения и продвижения; изучения и прохождения; обратной связи; поиска, бронирования и оплаты туристского продукта.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530725" y="3265575"/>
            <a:ext cx="7530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9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ПРОДУКТ:</a:t>
            </a:r>
            <a:endParaRPr>
              <a:solidFill>
                <a:srgbClr val="9F00FF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пешеходные тематические маршруты с аудиогидом (В2С)</a:t>
            </a:r>
            <a:r>
              <a:rPr lang="ru">
                <a:solidFill>
                  <a:srgbClr val="132C40"/>
                </a:solidFill>
              </a:rPr>
              <a:t>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продвижение сторонних экскурсий (В2В).</a:t>
            </a:r>
            <a:endParaRPr sz="13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505900" y="2089825"/>
            <a:ext cx="1799700" cy="233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"/>
          <p:cNvSpPr/>
          <p:nvPr/>
        </p:nvSpPr>
        <p:spPr>
          <a:xfrm>
            <a:off x="2487282" y="2089825"/>
            <a:ext cx="1799700" cy="233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0"/>
          <p:cNvSpPr/>
          <p:nvPr/>
        </p:nvSpPr>
        <p:spPr>
          <a:xfrm>
            <a:off x="4468650" y="2089825"/>
            <a:ext cx="1799700" cy="233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6449998" y="2089825"/>
            <a:ext cx="1799700" cy="233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0"/>
          <p:cNvSpPr/>
          <p:nvPr/>
        </p:nvSpPr>
        <p:spPr>
          <a:xfrm>
            <a:off x="505900" y="1667198"/>
            <a:ext cx="1799700" cy="4815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0"/>
          <p:cNvSpPr/>
          <p:nvPr/>
        </p:nvSpPr>
        <p:spPr>
          <a:xfrm>
            <a:off x="2487276" y="1667198"/>
            <a:ext cx="1799700" cy="4815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4468640" y="1667198"/>
            <a:ext cx="1799700" cy="4815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6450015" y="1667198"/>
            <a:ext cx="1799700" cy="4815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615438" y="1726103"/>
            <a:ext cx="15807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РЕГИОНАМ</a:t>
            </a:r>
            <a:endParaRPr b="1"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2596742" y="1726103"/>
            <a:ext cx="15807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ПРЕДПРИЯТИЯМ</a:t>
            </a:r>
            <a:endParaRPr b="1"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4578114" y="1726103"/>
            <a:ext cx="15807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ТУРИНДУСТРИИ</a:t>
            </a:r>
            <a:endParaRPr b="1"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6559486" y="1726103"/>
            <a:ext cx="15807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ПОТРЕБИТЕЛЯМ</a:t>
            </a:r>
            <a:endParaRPr b="1"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808409" y="2155398"/>
            <a:ext cx="1497300" cy="2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увеличение туристического потока;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продвижение региональных брендов;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формирование имиджа территории.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2776716" y="2155397"/>
            <a:ext cx="1419900" cy="2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продвижение продукции;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контакт с потребителем, получение обратной связи;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демонстрация достижений.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4730902" y="2155397"/>
            <a:ext cx="1419900" cy="2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создание новых рабочих мест;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новый турпродукт;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привлечение новых категорий туристов.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6725305" y="2155397"/>
            <a:ext cx="1419900" cy="2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позитивный опыт, новые впечатления;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удобный сервис;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обмен опытом, расширение кругозора;</a:t>
            </a:r>
            <a:endParaRPr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595191" y="2341701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/>
          <p:nvPr/>
        </p:nvSpPr>
        <p:spPr>
          <a:xfrm>
            <a:off x="595191" y="3029813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0"/>
          <p:cNvSpPr/>
          <p:nvPr/>
        </p:nvSpPr>
        <p:spPr>
          <a:xfrm>
            <a:off x="595191" y="3717951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2577630" y="2341701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"/>
          <p:cNvSpPr/>
          <p:nvPr/>
        </p:nvSpPr>
        <p:spPr>
          <a:xfrm>
            <a:off x="2577630" y="2807175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0"/>
          <p:cNvSpPr/>
          <p:nvPr/>
        </p:nvSpPr>
        <p:spPr>
          <a:xfrm>
            <a:off x="2577630" y="3944267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0"/>
          <p:cNvSpPr/>
          <p:nvPr/>
        </p:nvSpPr>
        <p:spPr>
          <a:xfrm>
            <a:off x="4545949" y="2341701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/>
          <p:nvPr/>
        </p:nvSpPr>
        <p:spPr>
          <a:xfrm>
            <a:off x="4545949" y="3029813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4545949" y="3482919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0"/>
          <p:cNvSpPr/>
          <p:nvPr/>
        </p:nvSpPr>
        <p:spPr>
          <a:xfrm>
            <a:off x="6554484" y="2341701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0"/>
          <p:cNvSpPr/>
          <p:nvPr/>
        </p:nvSpPr>
        <p:spPr>
          <a:xfrm>
            <a:off x="6554484" y="3029813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0"/>
          <p:cNvSpPr/>
          <p:nvPr/>
        </p:nvSpPr>
        <p:spPr>
          <a:xfrm>
            <a:off x="6554484" y="3482919"/>
            <a:ext cx="144000" cy="369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488944" y="20885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В2С и В2В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7" name="Google Shape;22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31"/>
          <p:cNvSpPr txBox="1"/>
          <p:nvPr>
            <p:ph idx="1" type="body"/>
          </p:nvPr>
        </p:nvSpPr>
        <p:spPr>
          <a:xfrm>
            <a:off x="488952" y="2457906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 промышленный туризм приходится 3-4% туристского рынка в регионе (около 17 тыс. человек в Томской области).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Предполагаемый охват рынка – 30%.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Средний чек нашего решения – 600 р.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После выхода на самоокупаемость: выручка – 2,8 млн. руб., расходы –  1,7 млн. руб., чистая прибыль – 1,1 млн. руб. Рентабельность  – 39,3%.</a:t>
            </a:r>
            <a:endParaRPr/>
          </a:p>
        </p:txBody>
      </p:sp>
      <p:sp>
        <p:nvSpPr>
          <p:cNvPr id="229" name="Google Shape;22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/>
          <p:cNvSpPr txBox="1"/>
          <p:nvPr/>
        </p:nvSpPr>
        <p:spPr>
          <a:xfrm>
            <a:off x="488944" y="1543356"/>
            <a:ext cx="69366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Продукт: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собственные пешеходные маршруты с аудиогидом, сторонние экскурсионные программы.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Каналы продаж: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Будет реализована рекламная кампания с использованием оптимальных маркетинговых инструментов, интернет-продвижение. Распространение продукта проекта будет проводиться посредством тематических выставок, форумов, конференций.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Продажи: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Прямой доход и проценты от продажи сторонних услуг.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2"/>
          <p:cNvSpPr/>
          <p:nvPr/>
        </p:nvSpPr>
        <p:spPr>
          <a:xfrm>
            <a:off x="456818" y="7977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2"/>
          <p:cNvSpPr txBox="1"/>
          <p:nvPr>
            <p:ph type="title"/>
          </p:nvPr>
        </p:nvSpPr>
        <p:spPr>
          <a:xfrm>
            <a:off x="456817" y="7855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2" name="Google Shape;24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048" y="3032912"/>
            <a:ext cx="5269576" cy="151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/>
          <p:nvPr>
            <p:ph type="title"/>
          </p:nvPr>
        </p:nvSpPr>
        <p:spPr>
          <a:xfrm>
            <a:off x="456817" y="4414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6" name="Google Shape;2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3625" y="1275415"/>
            <a:ext cx="5731661" cy="3224059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7" name="Google Shape;257;p33"/>
          <p:cNvPicPr preferRelativeResize="0"/>
          <p:nvPr/>
        </p:nvPicPr>
        <p:blipFill rotWithShape="1">
          <a:blip r:embed="rId4">
            <a:alphaModFix/>
          </a:blip>
          <a:srcRect b="32822" l="0" r="0" t="0"/>
          <a:stretch/>
        </p:blipFill>
        <p:spPr>
          <a:xfrm>
            <a:off x="646620" y="1286890"/>
            <a:ext cx="1550530" cy="1634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3"/>
          <p:cNvPicPr preferRelativeResize="0"/>
          <p:nvPr/>
        </p:nvPicPr>
        <p:blipFill rotWithShape="1">
          <a:blip r:embed="rId4">
            <a:alphaModFix/>
          </a:blip>
          <a:srcRect b="16553" l="0" r="0" t="66779"/>
          <a:stretch/>
        </p:blipFill>
        <p:spPr>
          <a:xfrm>
            <a:off x="646620" y="3018321"/>
            <a:ext cx="1550530" cy="40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3"/>
          <p:cNvPicPr preferRelativeResize="0"/>
          <p:nvPr/>
        </p:nvPicPr>
        <p:blipFill rotWithShape="1">
          <a:blip r:embed="rId4">
            <a:alphaModFix/>
          </a:blip>
          <a:srcRect b="0" l="0" r="0" t="84814"/>
          <a:stretch/>
        </p:blipFill>
        <p:spPr>
          <a:xfrm>
            <a:off x="636814" y="3487187"/>
            <a:ext cx="1550530" cy="369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544100" y="3309112"/>
            <a:ext cx="17061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Елизарова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Валерия Игоревна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Руководитель проекта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544100" y="4118930"/>
            <a:ext cx="17061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Магистр архитектуры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2414601" y="3237950"/>
            <a:ext cx="1966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Рекун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Таисия Александровна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Дизайнер проекта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2544992" y="4118930"/>
            <a:ext cx="17061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Магистр архитектуры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4545883" y="3309112"/>
            <a:ext cx="17061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Скребнев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Евгений Романович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Разработчик проекта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34"/>
          <p:cNvSpPr txBox="1"/>
          <p:nvPr/>
        </p:nvSpPr>
        <p:spPr>
          <a:xfrm>
            <a:off x="4545883" y="4196231"/>
            <a:ext cx="17061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Frontend/backend developer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3">
            <a:alphaModFix/>
          </a:blip>
          <a:srcRect b="23605" l="10295" r="1629" t="8050"/>
          <a:stretch/>
        </p:blipFill>
        <p:spPr>
          <a:xfrm>
            <a:off x="544173" y="1198676"/>
            <a:ext cx="1706100" cy="17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/>
          <p:cNvPicPr preferRelativeResize="0"/>
          <p:nvPr/>
        </p:nvPicPr>
        <p:blipFill rotWithShape="1">
          <a:blip r:embed="rId4">
            <a:alphaModFix/>
          </a:blip>
          <a:srcRect b="21416" l="4002" r="3984" t="17166"/>
          <a:stretch/>
        </p:blipFill>
        <p:spPr>
          <a:xfrm>
            <a:off x="2544997" y="1198675"/>
            <a:ext cx="1706100" cy="17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/>
          <p:cNvPicPr preferRelativeResize="0"/>
          <p:nvPr/>
        </p:nvPicPr>
        <p:blipFill rotWithShape="1">
          <a:blip r:embed="rId5">
            <a:alphaModFix/>
          </a:blip>
          <a:srcRect b="13458" l="2408" r="2408" t="8702"/>
          <a:stretch/>
        </p:blipFill>
        <p:spPr>
          <a:xfrm>
            <a:off x="4545803" y="1198689"/>
            <a:ext cx="1706100" cy="17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4"/>
          <p:cNvPicPr preferRelativeResize="0"/>
          <p:nvPr/>
        </p:nvPicPr>
        <p:blipFill rotWithShape="1">
          <a:blip r:embed="rId6">
            <a:alphaModFix/>
          </a:blip>
          <a:srcRect b="17097" l="0" r="0" t="5466"/>
          <a:stretch/>
        </p:blipFill>
        <p:spPr>
          <a:xfrm>
            <a:off x="6546637" y="1198677"/>
            <a:ext cx="1705900" cy="1765142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 txBox="1"/>
          <p:nvPr/>
        </p:nvSpPr>
        <p:spPr>
          <a:xfrm>
            <a:off x="6438050" y="3237950"/>
            <a:ext cx="1923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Зеленский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Никита Станиславович</a:t>
            </a:r>
            <a:endParaRPr b="1"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Программист проекта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34"/>
          <p:cNvSpPr txBox="1"/>
          <p:nvPr/>
        </p:nvSpPr>
        <p:spPr>
          <a:xfrm>
            <a:off x="6546775" y="4196231"/>
            <a:ext cx="17061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Программный инженер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8" name="Google Shape;288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Создать MVP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Первые продажи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Расширение географии присутствия</a:t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89" name="Google Shape;28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7" name="Google Shape;297;p35"/>
          <p:cNvGraphicFramePr/>
          <p:nvPr/>
        </p:nvGraphicFramePr>
        <p:xfrm>
          <a:off x="630335" y="293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{B02AFD1F-548F-4707-91D2-7B5D1FE77675}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Подтвердить гипотезы о ЦА и проблеме, провести анализ рынка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14.10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Связаться с АСИ для возможного сотрудничества с Акселератором по промышленному туризму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21.10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Начать работы над созданием MVP (техзадание дизайнеру и программисту)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28.10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8" name="Google Shape;298;p35"/>
          <p:cNvSpPr txBox="1"/>
          <p:nvPr/>
        </p:nvSpPr>
        <p:spPr>
          <a:xfrm>
            <a:off x="477925" y="24939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4" name="Google Shape;304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/>
              <a:t>Елизарова Валерия Игоревна</a:t>
            </a:r>
            <a:endParaRPr b="1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+7 (913) 873-85-79,</a:t>
            </a:r>
            <a:endParaRPr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elizarovaleriya@yandex.com</a:t>
            </a:r>
            <a:endParaRPr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/>
              <a:t>@elizarovaleriya</a:t>
            </a:r>
            <a:endParaRPr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05" name="Google Shape;30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