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78" r:id="rId2"/>
    <p:sldId id="290" r:id="rId3"/>
    <p:sldId id="279" r:id="rId4"/>
    <p:sldId id="298" r:id="rId5"/>
    <p:sldId id="282" r:id="rId6"/>
    <p:sldId id="296" r:id="rId7"/>
    <p:sldId id="297" r:id="rId8"/>
    <p:sldId id="283" r:id="rId9"/>
    <p:sldId id="276" r:id="rId10"/>
    <p:sldId id="277" r:id="rId11"/>
    <p:sldId id="284" r:id="rId12"/>
    <p:sldId id="288" r:id="rId13"/>
    <p:sldId id="300" r:id="rId14"/>
    <p:sldId id="289" r:id="rId15"/>
    <p:sldId id="285" r:id="rId16"/>
    <p:sldId id="299" r:id="rId17"/>
    <p:sldId id="293" r:id="rId18"/>
    <p:sldId id="294" r:id="rId19"/>
  </p:sldIdLst>
  <p:sldSz cx="9144000" cy="5143500" type="screen16x9"/>
  <p:notesSz cx="9144000" cy="5143500"/>
  <p:embeddedFontLst>
    <p:embeddedFont>
      <p:font typeface="Hiragino Sans W4" panose="020B0400000000000000" pitchFamily="34" charset="-128"/>
      <p:regular r:id="rId21"/>
    </p:embeddedFont>
    <p:embeddedFont>
      <p:font typeface="Verdana" panose="020B0604030504040204" pitchFamily="34" charset="0"/>
      <p:regular r:id="rId22"/>
      <p:bold r:id="rId23"/>
      <p:italic r:id="rId24"/>
      <p:boldItalic r:id="rId25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1FF"/>
    <a:srgbClr val="6C44A4"/>
    <a:srgbClr val="560EA4"/>
    <a:srgbClr val="934CF7"/>
    <a:srgbClr val="F7F4FF"/>
    <a:srgbClr val="FCAF17"/>
    <a:srgbClr val="B8A0FF"/>
    <a:srgbClr val="FD493D"/>
    <a:srgbClr val="8F00FF"/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8CD7E5C-61B4-4DD2-99CC-9DF1683F1AB1}">
  <a:tblStyle styleId="{78CD7E5C-61B4-4DD2-99CC-9DF1683F1AB1}" styleName="Table_0">
    <a:wholeTbl>
      <a:tcTxStyle>
        <a:srgbClr val="000000"/>
      </a:tcTxStyle>
      <a:tcStyle>
        <a:tcBdr>
          <a:left>
            <a:ln w="9525">
              <a:solidFill>
                <a:srgbClr val="9E9E9E"/>
              </a:solidFill>
            </a:ln>
          </a:left>
          <a:right>
            <a:ln w="9525">
              <a:solidFill>
                <a:srgbClr val="9E9E9E"/>
              </a:solidFill>
            </a:ln>
          </a:right>
          <a:top>
            <a:ln w="9525">
              <a:solidFill>
                <a:srgbClr val="9E9E9E"/>
              </a:solidFill>
            </a:ln>
          </a:top>
          <a:bottom>
            <a:ln w="9525">
              <a:solidFill>
                <a:srgbClr val="9E9E9E"/>
              </a:solidFill>
            </a:ln>
          </a:bottom>
          <a:insideH>
            <a:ln w="9525">
              <a:solidFill>
                <a:srgbClr val="9E9E9E"/>
              </a:solidFill>
            </a:ln>
          </a:insideH>
          <a:insideV>
            <a:ln w="9525">
              <a:solidFill>
                <a:srgbClr val="9E9E9E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FB23A3F6-962D-4DDE-8E70-E37E1BC7EAC4}" styleName="Table_1">
    <a:wholeTbl>
      <a:tcTxStyle>
        <a:srgbClr val="000000"/>
      </a:tcTxStyle>
      <a:tcStyle>
        <a:tcBdr>
          <a:left>
            <a:ln w="9525">
              <a:solidFill>
                <a:srgbClr val="9E9E9E"/>
              </a:solidFill>
            </a:ln>
          </a:left>
          <a:right>
            <a:ln w="9525">
              <a:solidFill>
                <a:srgbClr val="9E9E9E"/>
              </a:solidFill>
            </a:ln>
          </a:right>
          <a:top>
            <a:ln w="9525">
              <a:solidFill>
                <a:srgbClr val="9E9E9E"/>
              </a:solidFill>
            </a:ln>
          </a:top>
          <a:bottom>
            <a:ln w="9525">
              <a:solidFill>
                <a:srgbClr val="9E9E9E"/>
              </a:solidFill>
            </a:ln>
          </a:bottom>
          <a:insideH>
            <a:ln w="9525">
              <a:solidFill>
                <a:srgbClr val="9E9E9E"/>
              </a:solidFill>
            </a:ln>
          </a:insideH>
          <a:insideV>
            <a:ln w="9525">
              <a:solidFill>
                <a:srgbClr val="9E9E9E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47"/>
    <p:restoredTop sz="94569"/>
  </p:normalViewPr>
  <p:slideViewPr>
    <p:cSldViewPr snapToGrid="0">
      <p:cViewPr varScale="1">
        <p:scale>
          <a:sx n="98" d="100"/>
          <a:sy n="98" d="100"/>
        </p:scale>
        <p:origin x="208" y="696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85AF5-6531-4BD9-9D09-3B58923653C6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D4234-6AFB-4E79-881A-74106F5F8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789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D4234-6AFB-4E79-881A-74106F5F801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81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 bwMode="auto"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 bwMode="auto"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 bwMode="auto"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title and description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aption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ig number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B7AF298-0977-9FE7-E0F4-3E0B05EF2B6E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560E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8F0BEF-8434-BC5F-9B77-3048F5368255}"/>
              </a:ext>
            </a:extLst>
          </p:cNvPr>
          <p:cNvSpPr txBox="1"/>
          <p:nvPr/>
        </p:nvSpPr>
        <p:spPr>
          <a:xfrm>
            <a:off x="170193" y="2426696"/>
            <a:ext cx="4226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Единая платформа для бьюти-коворкингов и их клиентов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C12FF0-301A-ED22-BBB6-12F6A3E5FB4E}"/>
              </a:ext>
            </a:extLst>
          </p:cNvPr>
          <p:cNvSpPr txBox="1"/>
          <p:nvPr/>
        </p:nvSpPr>
        <p:spPr>
          <a:xfrm>
            <a:off x="170193" y="4247493"/>
            <a:ext cx="481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Почта: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vat49@tpu.ru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9B8104-85DB-1B5A-50B3-CEC712CA0D5C}"/>
              </a:ext>
            </a:extLst>
          </p:cNvPr>
          <p:cNvSpPr txBox="1"/>
          <p:nvPr/>
        </p:nvSpPr>
        <p:spPr>
          <a:xfrm>
            <a:off x="170193" y="4505810"/>
            <a:ext cx="481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Тел.: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 (983) 235-06-95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Рисунок 13" descr="Изображение выглядит как текст, Шрифт, снимок экрана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5F8CE6A3-19F1-DB78-F377-1E75D7E4F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786" y="354643"/>
            <a:ext cx="4434214" cy="44342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0C0A0E7-460A-B9E9-BCE1-1CC40214C50F}"/>
              </a:ext>
            </a:extLst>
          </p:cNvPr>
          <p:cNvSpPr txBox="1"/>
          <p:nvPr/>
        </p:nvSpPr>
        <p:spPr>
          <a:xfrm>
            <a:off x="446881" y="1595699"/>
            <a:ext cx="3673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UGOLOK</a:t>
            </a:r>
            <a:endParaRPr lang="ru-RU" sz="4800" b="1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Google Shape;116;p25" descr="логотип">
            <a:extLst>
              <a:ext uri="{FF2B5EF4-FFF2-40B4-BE49-F238E27FC236}">
                <a16:creationId xmlns:a16="http://schemas.microsoft.com/office/drawing/2014/main" id="{8CCDF6A3-120C-96E3-AAD8-AB29069BBE38}"/>
              </a:ext>
            </a:extLst>
          </p:cNvPr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4709786" y="170732"/>
            <a:ext cx="2622091" cy="367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13;p25">
            <a:extLst>
              <a:ext uri="{FF2B5EF4-FFF2-40B4-BE49-F238E27FC236}">
                <a16:creationId xmlns:a16="http://schemas.microsoft.com/office/drawing/2014/main" id="{F46AD6D3-2B09-80A9-7EDF-1E9FDECE17CB}"/>
              </a:ext>
            </a:extLst>
          </p:cNvPr>
          <p:cNvPicPr/>
          <p:nvPr/>
        </p:nvPicPr>
        <p:blipFill>
          <a:blip r:embed="rId4">
            <a:alphaModFix/>
          </a:blip>
          <a:srcRect/>
          <a:stretch/>
        </p:blipFill>
        <p:spPr bwMode="auto">
          <a:xfrm>
            <a:off x="7859544" y="57803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37B9FD6-3BF5-7096-AEE8-EBDAF5EC68C3}"/>
              </a:ext>
            </a:extLst>
          </p:cNvPr>
          <p:cNvSpPr txBox="1"/>
          <p:nvPr/>
        </p:nvSpPr>
        <p:spPr>
          <a:xfrm>
            <a:off x="170193" y="3939924"/>
            <a:ext cx="481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Тихонцева</a:t>
            </a:r>
            <a:r>
              <a:rPr lang="ru-RU" sz="12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Виктория Андреевна</a:t>
            </a:r>
          </a:p>
        </p:txBody>
      </p:sp>
    </p:spTree>
    <p:extLst>
      <p:ext uri="{BB962C8B-B14F-4D97-AF65-F5344CB8AC3E}">
        <p14:creationId xmlns:p14="http://schemas.microsoft.com/office/powerpoint/2010/main" val="2368734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2ED01490-CBD4-00D2-3CA0-70714C7B9CEB}"/>
              </a:ext>
            </a:extLst>
          </p:cNvPr>
          <p:cNvGrpSpPr/>
          <p:nvPr/>
        </p:nvGrpSpPr>
        <p:grpSpPr>
          <a:xfrm>
            <a:off x="352901" y="1597629"/>
            <a:ext cx="921778" cy="937608"/>
            <a:chOff x="508490" y="3098466"/>
            <a:chExt cx="921778" cy="937608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63494B6F-C51E-A8A6-379E-495C70606EEC}"/>
                </a:ext>
              </a:extLst>
            </p:cNvPr>
            <p:cNvGrpSpPr/>
            <p:nvPr/>
          </p:nvGrpSpPr>
          <p:grpSpPr>
            <a:xfrm>
              <a:off x="508490" y="3098466"/>
              <a:ext cx="921778" cy="937608"/>
              <a:chOff x="508490" y="3098466"/>
              <a:chExt cx="921778" cy="937608"/>
            </a:xfrm>
          </p:grpSpPr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id="{0052F37D-E3D1-F84F-D83E-3056264A3628}"/>
                  </a:ext>
                </a:extLst>
              </p:cNvPr>
              <p:cNvSpPr/>
              <p:nvPr/>
            </p:nvSpPr>
            <p:spPr>
              <a:xfrm>
                <a:off x="508490" y="3098466"/>
                <a:ext cx="921778" cy="937608"/>
              </a:xfrm>
              <a:prstGeom prst="ellipse">
                <a:avLst/>
              </a:prstGeom>
              <a:solidFill>
                <a:srgbClr val="DBD1FF">
                  <a:alpha val="24767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rgbClr val="0D4791"/>
                  </a:solidFill>
                  <a:latin typeface="Hiragino Sans W4" panose="020B0400000000000000" pitchFamily="34" charset="-128"/>
                  <a:ea typeface="Hiragino Sans W4" panose="020B0400000000000000" pitchFamily="34" charset="-128"/>
                  <a:cs typeface="Damascus" pitchFamily="2" charset="-78"/>
                </a:endParaRPr>
              </a:p>
            </p:txBody>
          </p:sp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633F34B4-2BA6-B18A-0670-11D40B0E0583}"/>
                  </a:ext>
                </a:extLst>
              </p:cNvPr>
              <p:cNvGrpSpPr/>
              <p:nvPr/>
            </p:nvGrpSpPr>
            <p:grpSpPr>
              <a:xfrm>
                <a:off x="541229" y="3164319"/>
                <a:ext cx="830371" cy="805904"/>
                <a:chOff x="541229" y="3164319"/>
                <a:chExt cx="830371" cy="805904"/>
              </a:xfrm>
            </p:grpSpPr>
            <p:sp>
              <p:nvSpPr>
                <p:cNvPr id="14" name="Арка 13">
                  <a:extLst>
                    <a:ext uri="{FF2B5EF4-FFF2-40B4-BE49-F238E27FC236}">
                      <a16:creationId xmlns:a16="http://schemas.microsoft.com/office/drawing/2014/main" id="{5141B230-44EE-FD92-4B0D-529FD24B7D76}"/>
                    </a:ext>
                  </a:extLst>
                </p:cNvPr>
                <p:cNvSpPr/>
                <p:nvPr/>
              </p:nvSpPr>
              <p:spPr>
                <a:xfrm rot="5400000">
                  <a:off x="566427" y="3165050"/>
                  <a:ext cx="805904" cy="804442"/>
                </a:xfrm>
                <a:prstGeom prst="blockArc">
                  <a:avLst>
                    <a:gd name="adj1" fmla="val 10911027"/>
                    <a:gd name="adj2" fmla="val 10875228"/>
                    <a:gd name="adj3" fmla="val 3806"/>
                  </a:avLst>
                </a:prstGeom>
                <a:solidFill>
                  <a:srgbClr val="B8A0FF"/>
                </a:solidFill>
                <a:ln w="12700"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8" name="Группа 17">
                  <a:extLst>
                    <a:ext uri="{FF2B5EF4-FFF2-40B4-BE49-F238E27FC236}">
                      <a16:creationId xmlns:a16="http://schemas.microsoft.com/office/drawing/2014/main" id="{DB4894D5-B4D1-DBFE-B209-00F4E52C5FE9}"/>
                    </a:ext>
                  </a:extLst>
                </p:cNvPr>
                <p:cNvGrpSpPr/>
                <p:nvPr/>
              </p:nvGrpSpPr>
              <p:grpSpPr>
                <a:xfrm>
                  <a:off x="541229" y="3164319"/>
                  <a:ext cx="830371" cy="805904"/>
                  <a:chOff x="541229" y="3164319"/>
                  <a:chExt cx="830371" cy="805904"/>
                </a:xfrm>
              </p:grpSpPr>
              <p:sp>
                <p:nvSpPr>
                  <p:cNvPr id="13" name="Арка 12">
                    <a:extLst>
                      <a:ext uri="{FF2B5EF4-FFF2-40B4-BE49-F238E27FC236}">
                        <a16:creationId xmlns:a16="http://schemas.microsoft.com/office/drawing/2014/main" id="{CDA8968E-0559-DCB2-F919-90F70F3BA21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66427" y="3165050"/>
                    <a:ext cx="805904" cy="804442"/>
                  </a:xfrm>
                  <a:prstGeom prst="blockArc">
                    <a:avLst>
                      <a:gd name="adj1" fmla="val 10911027"/>
                      <a:gd name="adj2" fmla="val 4913865"/>
                      <a:gd name="adj3" fmla="val 3255"/>
                    </a:avLst>
                  </a:prstGeom>
                  <a:solidFill>
                    <a:srgbClr val="560EA4"/>
                  </a:solidFill>
                  <a:ln w="12700">
                    <a:noFill/>
                  </a:ln>
                  <a:effectLst>
                    <a:softEdge rad="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" name="Овал 8">
                    <a:extLst>
                      <a:ext uri="{FF2B5EF4-FFF2-40B4-BE49-F238E27FC236}">
                        <a16:creationId xmlns:a16="http://schemas.microsoft.com/office/drawing/2014/main" id="{33F8C6AA-2563-133A-0F1D-356BEBB5BBE6}"/>
                      </a:ext>
                    </a:extLst>
                  </p:cNvPr>
                  <p:cNvSpPr/>
                  <p:nvPr/>
                </p:nvSpPr>
                <p:spPr>
                  <a:xfrm>
                    <a:off x="541229" y="3575144"/>
                    <a:ext cx="90329" cy="90329"/>
                  </a:xfrm>
                  <a:prstGeom prst="ellipse">
                    <a:avLst/>
                  </a:prstGeom>
                  <a:solidFill>
                    <a:srgbClr val="560EA4"/>
                  </a:solidFill>
                  <a:ln w="12700">
                    <a:solidFill>
                      <a:srgbClr val="F7F4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</p:grpSp>
          </p:grp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F7F0817-C44F-A52B-C744-379270281809}"/>
                </a:ext>
              </a:extLst>
            </p:cNvPr>
            <p:cNvSpPr txBox="1"/>
            <p:nvPr/>
          </p:nvSpPr>
          <p:spPr>
            <a:xfrm>
              <a:off x="605629" y="3413382"/>
              <a:ext cx="727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560EA4"/>
                  </a:solidFill>
                  <a:latin typeface="Hiragino Sans W4" panose="020B0400000000000000" pitchFamily="34" charset="-128"/>
                  <a:ea typeface="Hiragino Sans W4" panose="020B0400000000000000" pitchFamily="34" charset="-128"/>
                  <a:cs typeface="Verdana" panose="020B0604030504040204" pitchFamily="34" charset="0"/>
                </a:rPr>
                <a:t>153</a:t>
              </a:r>
              <a:r>
                <a:rPr lang="en-US" b="1" dirty="0">
                  <a:solidFill>
                    <a:srgbClr val="560EA4"/>
                  </a:solidFill>
                  <a:latin typeface="Hiragino Sans W4" panose="020B0400000000000000" pitchFamily="34" charset="-128"/>
                  <a:ea typeface="Hiragino Sans W4" panose="020B0400000000000000" pitchFamily="34" charset="-128"/>
                  <a:cs typeface="Verdana" panose="020B0604030504040204" pitchFamily="34" charset="0"/>
                </a:rPr>
                <a:t>%</a:t>
              </a:r>
              <a:endParaRPr lang="ru-RU" b="1" dirty="0">
                <a:solidFill>
                  <a:srgbClr val="560EA4"/>
                </a:solidFill>
                <a:latin typeface="Hiragino Sans W4" panose="020B0400000000000000" pitchFamily="34" charset="-128"/>
                <a:ea typeface="Hiragino Sans W4" panose="020B0400000000000000" pitchFamily="34" charset="-128"/>
                <a:cs typeface="Verdana" panose="020B060403050404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B69A4D4-B9BF-74A5-CC71-52C5F5AEE146}"/>
              </a:ext>
            </a:extLst>
          </p:cNvPr>
          <p:cNvSpPr txBox="1"/>
          <p:nvPr/>
        </p:nvSpPr>
        <p:spPr>
          <a:xfrm>
            <a:off x="299449" y="316299"/>
            <a:ext cx="7376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АКТУАЛЬНОСТЬ ПРОЕКТА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D51F00D2-3A9F-6DC0-63D6-79E1D3F862A8}"/>
              </a:ext>
            </a:extLst>
          </p:cNvPr>
          <p:cNvSpPr/>
          <p:nvPr/>
        </p:nvSpPr>
        <p:spPr>
          <a:xfrm>
            <a:off x="299449" y="3867251"/>
            <a:ext cx="3988772" cy="685310"/>
          </a:xfrm>
          <a:prstGeom prst="roundRect">
            <a:avLst/>
          </a:prstGeom>
          <a:solidFill>
            <a:schemeClr val="bg1"/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80%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мастеров перейдет на бьюти-коворкинг</a:t>
            </a:r>
            <a:endParaRPr lang="ru-RU" sz="1200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44D641-9B42-2AB4-25E4-63BB2A9B760D}"/>
              </a:ext>
            </a:extLst>
          </p:cNvPr>
          <p:cNvSpPr txBox="1"/>
          <p:nvPr/>
        </p:nvSpPr>
        <p:spPr>
          <a:xfrm>
            <a:off x="299449" y="962630"/>
            <a:ext cx="7981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Бьюти-коворкинг —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специализированное пространство с рабочими зонами, которые могут арендовать специалисты индустрии красоты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713A56-7F3B-6F92-0A67-5BC736BC1807}"/>
              </a:ext>
            </a:extLst>
          </p:cNvPr>
          <p:cNvSpPr txBox="1"/>
          <p:nvPr/>
        </p:nvSpPr>
        <p:spPr>
          <a:xfrm>
            <a:off x="1313150" y="1663482"/>
            <a:ext cx="3258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Рост спроса на бьюти-услуги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69BE99-01FC-0394-CB26-76F2689792D5}"/>
              </a:ext>
            </a:extLst>
          </p:cNvPr>
          <p:cNvSpPr txBox="1"/>
          <p:nvPr/>
        </p:nvSpPr>
        <p:spPr>
          <a:xfrm>
            <a:off x="1313150" y="1949795"/>
            <a:ext cx="3258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России, 2023-2024 гг.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CF7637BE-992F-1F8C-DBA5-F836D1FEFC54}"/>
              </a:ext>
            </a:extLst>
          </p:cNvPr>
          <p:cNvSpPr/>
          <p:nvPr/>
        </p:nvSpPr>
        <p:spPr>
          <a:xfrm>
            <a:off x="352901" y="2647018"/>
            <a:ext cx="921778" cy="937608"/>
          </a:xfrm>
          <a:prstGeom prst="ellipse">
            <a:avLst/>
          </a:prstGeom>
          <a:solidFill>
            <a:srgbClr val="DBD1FF">
              <a:alpha val="24767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200" b="1" dirty="0">
              <a:solidFill>
                <a:srgbClr val="0D4791"/>
              </a:solidFill>
              <a:latin typeface="Hiragino Sans W4" panose="020B0400000000000000" pitchFamily="34" charset="-128"/>
              <a:ea typeface="Hiragino Sans W4" panose="020B0400000000000000" pitchFamily="34" charset="-128"/>
              <a:cs typeface="Damascus" pitchFamily="2" charset="-78"/>
            </a:endParaRP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18DCD277-7D99-7C64-A675-9C53B995346F}"/>
              </a:ext>
            </a:extLst>
          </p:cNvPr>
          <p:cNvGrpSpPr/>
          <p:nvPr/>
        </p:nvGrpSpPr>
        <p:grpSpPr>
          <a:xfrm>
            <a:off x="411569" y="2709780"/>
            <a:ext cx="804442" cy="805904"/>
            <a:chOff x="567158" y="3164319"/>
            <a:chExt cx="804442" cy="805904"/>
          </a:xfrm>
        </p:grpSpPr>
        <p:sp>
          <p:nvSpPr>
            <p:cNvPr id="36" name="Арка 35">
              <a:extLst>
                <a:ext uri="{FF2B5EF4-FFF2-40B4-BE49-F238E27FC236}">
                  <a16:creationId xmlns:a16="http://schemas.microsoft.com/office/drawing/2014/main" id="{82D6B2FB-8EFA-6BC3-65EA-1E5B919C95B4}"/>
                </a:ext>
              </a:extLst>
            </p:cNvPr>
            <p:cNvSpPr/>
            <p:nvPr/>
          </p:nvSpPr>
          <p:spPr>
            <a:xfrm rot="5400000">
              <a:off x="566427" y="3165050"/>
              <a:ext cx="805904" cy="804442"/>
            </a:xfrm>
            <a:prstGeom prst="blockArc">
              <a:avLst>
                <a:gd name="adj1" fmla="val 10911027"/>
                <a:gd name="adj2" fmla="val 10875228"/>
                <a:gd name="adj3" fmla="val 3806"/>
              </a:avLst>
            </a:prstGeom>
            <a:solidFill>
              <a:srgbClr val="B8A0FF"/>
            </a:solidFill>
            <a:ln w="1270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049E0975-1743-FAC6-0E3E-673F65A56FF3}"/>
                </a:ext>
              </a:extLst>
            </p:cNvPr>
            <p:cNvGrpSpPr/>
            <p:nvPr/>
          </p:nvGrpSpPr>
          <p:grpSpPr>
            <a:xfrm>
              <a:off x="567158" y="3164319"/>
              <a:ext cx="804442" cy="805904"/>
              <a:chOff x="567158" y="3164319"/>
              <a:chExt cx="804442" cy="805904"/>
            </a:xfrm>
          </p:grpSpPr>
          <p:sp>
            <p:nvSpPr>
              <p:cNvPr id="38" name="Арка 37">
                <a:extLst>
                  <a:ext uri="{FF2B5EF4-FFF2-40B4-BE49-F238E27FC236}">
                    <a16:creationId xmlns:a16="http://schemas.microsoft.com/office/drawing/2014/main" id="{6E073877-7592-82FB-2ED6-113FA3ECD32B}"/>
                  </a:ext>
                </a:extLst>
              </p:cNvPr>
              <p:cNvSpPr/>
              <p:nvPr/>
            </p:nvSpPr>
            <p:spPr>
              <a:xfrm rot="5400000">
                <a:off x="566427" y="3165050"/>
                <a:ext cx="805904" cy="804442"/>
              </a:xfrm>
              <a:prstGeom prst="blockArc">
                <a:avLst>
                  <a:gd name="adj1" fmla="val 10911027"/>
                  <a:gd name="adj2" fmla="val 18547697"/>
                  <a:gd name="adj3" fmla="val 3213"/>
                </a:avLst>
              </a:prstGeom>
              <a:solidFill>
                <a:srgbClr val="560EA4"/>
              </a:solidFill>
              <a:ln w="12700"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Овал 38">
                <a:extLst>
                  <a:ext uri="{FF2B5EF4-FFF2-40B4-BE49-F238E27FC236}">
                    <a16:creationId xmlns:a16="http://schemas.microsoft.com/office/drawing/2014/main" id="{A81A17E6-3B0F-FB45-FE30-8317ABC69445}"/>
                  </a:ext>
                </a:extLst>
              </p:cNvPr>
              <p:cNvSpPr/>
              <p:nvPr/>
            </p:nvSpPr>
            <p:spPr>
              <a:xfrm>
                <a:off x="1209218" y="3783922"/>
                <a:ext cx="90329" cy="90329"/>
              </a:xfrm>
              <a:prstGeom prst="ellipse">
                <a:avLst/>
              </a:prstGeom>
              <a:solidFill>
                <a:srgbClr val="560EA4"/>
              </a:solidFill>
              <a:ln w="12700">
                <a:solidFill>
                  <a:srgbClr val="F7F4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7883205-11B4-4BA2-025A-D642807544ED}"/>
              </a:ext>
            </a:extLst>
          </p:cNvPr>
          <p:cNvSpPr txBox="1"/>
          <p:nvPr/>
        </p:nvSpPr>
        <p:spPr>
          <a:xfrm>
            <a:off x="450040" y="2958844"/>
            <a:ext cx="727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60EA4"/>
                </a:solidFill>
                <a:latin typeface="Hiragino Sans W4" panose="020B0400000000000000" pitchFamily="34" charset="-128"/>
                <a:ea typeface="Hiragino Sans W4" panose="020B0400000000000000" pitchFamily="34" charset="-128"/>
                <a:cs typeface="Verdana" panose="020B0604030504040204" pitchFamily="34" charset="0"/>
              </a:rPr>
              <a:t>132</a:t>
            </a:r>
            <a:r>
              <a:rPr lang="en-US" b="1" dirty="0">
                <a:solidFill>
                  <a:srgbClr val="560EA4"/>
                </a:solidFill>
                <a:latin typeface="Hiragino Sans W4" panose="020B0400000000000000" pitchFamily="34" charset="-128"/>
                <a:ea typeface="Hiragino Sans W4" panose="020B0400000000000000" pitchFamily="34" charset="-128"/>
                <a:cs typeface="Verdana" panose="020B0604030504040204" pitchFamily="34" charset="0"/>
              </a:rPr>
              <a:t>%</a:t>
            </a:r>
            <a:endParaRPr lang="ru-RU" b="1" dirty="0">
              <a:solidFill>
                <a:srgbClr val="560EA4"/>
              </a:solidFill>
              <a:latin typeface="Hiragino Sans W4" panose="020B0400000000000000" pitchFamily="34" charset="-128"/>
              <a:ea typeface="Hiragino Sans W4" panose="020B0400000000000000" pitchFamily="34" charset="-128"/>
              <a:cs typeface="Verdana" panose="020B060403050404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E4A06C9-254C-8FEB-524D-63EA4C69FDE3}"/>
              </a:ext>
            </a:extLst>
          </p:cNvPr>
          <p:cNvSpPr txBox="1"/>
          <p:nvPr/>
        </p:nvSpPr>
        <p:spPr>
          <a:xfrm>
            <a:off x="1313150" y="2676219"/>
            <a:ext cx="3258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Рост востребованности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AB2BFA0-4C18-839B-B32C-5A66C4D1239D}"/>
              </a:ext>
            </a:extLst>
          </p:cNvPr>
          <p:cNvSpPr txBox="1"/>
          <p:nvPr/>
        </p:nvSpPr>
        <p:spPr>
          <a:xfrm>
            <a:off x="1333347" y="2958844"/>
            <a:ext cx="3258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аренды рабочих мест в бьюти-коворкинге</a:t>
            </a:r>
          </a:p>
        </p:txBody>
      </p:sp>
      <p:pic>
        <p:nvPicPr>
          <p:cNvPr id="44" name="Рисунок 43" descr="Изображение выглядит как линия, График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E54891B0-9ECD-AE67-0E15-C9F3233BE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865" y="1949795"/>
            <a:ext cx="4179933" cy="1288212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D4E6B142-A320-0F5D-BD6F-DBB7D324EE3F}"/>
              </a:ext>
            </a:extLst>
          </p:cNvPr>
          <p:cNvSpPr txBox="1"/>
          <p:nvPr/>
        </p:nvSpPr>
        <p:spPr>
          <a:xfrm>
            <a:off x="5040461" y="3284851"/>
            <a:ext cx="340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Количество запросов «Бьюти-коворкинг» в поисковике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F010B5E-5F86-EA40-4E6D-65C73655F1F1}"/>
              </a:ext>
            </a:extLst>
          </p:cNvPr>
          <p:cNvSpPr txBox="1"/>
          <p:nvPr/>
        </p:nvSpPr>
        <p:spPr>
          <a:xfrm>
            <a:off x="4855781" y="4011593"/>
            <a:ext cx="1508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13,2 </a:t>
            </a:r>
            <a:r>
              <a:rPr lang="ru-RU" sz="12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тыс.</a:t>
            </a:r>
            <a:endParaRPr lang="ru-RU" sz="1600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5D72B1C-FF70-9117-18D8-E1942C43FA11}"/>
              </a:ext>
            </a:extLst>
          </p:cNvPr>
          <p:cNvSpPr txBox="1"/>
          <p:nvPr/>
        </p:nvSpPr>
        <p:spPr>
          <a:xfrm>
            <a:off x="5794518" y="4050065"/>
            <a:ext cx="3123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 В среднем показов по запросу в мес.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BA834C5-262C-9E7B-A005-32D8D00DAB4B}"/>
              </a:ext>
            </a:extLst>
          </p:cNvPr>
          <p:cNvSpPr txBox="1"/>
          <p:nvPr/>
        </p:nvSpPr>
        <p:spPr>
          <a:xfrm>
            <a:off x="8750613" y="4877512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15712B-AAAA-86E9-DC8B-CA5E881E463A}"/>
              </a:ext>
            </a:extLst>
          </p:cNvPr>
          <p:cNvSpPr txBox="1"/>
          <p:nvPr/>
        </p:nvSpPr>
        <p:spPr>
          <a:xfrm>
            <a:off x="299449" y="4567749"/>
            <a:ext cx="457200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https://</a:t>
            </a:r>
            <a:r>
              <a:rPr lang="en" sz="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www.openbusiness.ru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/biz/business/beauty-coworking/?</a:t>
            </a:r>
            <a:r>
              <a:rPr lang="en" sz="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ysclid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=m4jslwmzyz797459445</a:t>
            </a:r>
            <a:endParaRPr lang="ru-RU" sz="600" i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BFD233-E26F-5902-77EC-3A24853B7A8D}"/>
              </a:ext>
            </a:extLst>
          </p:cNvPr>
          <p:cNvSpPr txBox="1"/>
          <p:nvPr/>
        </p:nvSpPr>
        <p:spPr>
          <a:xfrm>
            <a:off x="4855781" y="4316929"/>
            <a:ext cx="1366441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*Яндекс </a:t>
            </a:r>
            <a:r>
              <a:rPr lang="ru-RU" sz="7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Вордстат</a:t>
            </a:r>
            <a:endParaRPr lang="ru-RU" sz="700" i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7B66A8-8847-8BDD-3324-2E7B22C02FA2}"/>
              </a:ext>
            </a:extLst>
          </p:cNvPr>
          <p:cNvSpPr txBox="1"/>
          <p:nvPr/>
        </p:nvSpPr>
        <p:spPr>
          <a:xfrm>
            <a:off x="1333347" y="3417712"/>
            <a:ext cx="457200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https://</a:t>
            </a:r>
            <a:r>
              <a:rPr lang="en" sz="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sharingpro.ru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en" sz="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spros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" sz="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" sz="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arendu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" sz="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bjuti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" sz="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kovorkingov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" sz="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vyros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" sz="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-tret/</a:t>
            </a:r>
            <a:endParaRPr lang="ru-RU" sz="600" i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0CBF05-B4FA-14B0-EF4B-3E3A077D38B7}"/>
              </a:ext>
            </a:extLst>
          </p:cNvPr>
          <p:cNvSpPr txBox="1"/>
          <p:nvPr/>
        </p:nvSpPr>
        <p:spPr>
          <a:xfrm>
            <a:off x="1333347" y="2212831"/>
            <a:ext cx="457200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https://</a:t>
            </a:r>
            <a:r>
              <a:rPr lang="en" sz="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journal.tinkoff.ru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/beauty-stat/?</a:t>
            </a:r>
            <a:r>
              <a:rPr lang="en" sz="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ysclid</a:t>
            </a:r>
            <a:r>
              <a:rPr lang="en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=m4jskrgg8i35541324</a:t>
            </a:r>
            <a:r>
              <a:rPr lang="ru-RU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010689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BC38944-34A3-CA87-4EAA-459D168530B2}"/>
              </a:ext>
            </a:extLst>
          </p:cNvPr>
          <p:cNvSpPr/>
          <p:nvPr/>
        </p:nvSpPr>
        <p:spPr>
          <a:xfrm>
            <a:off x="4572000" y="1064712"/>
            <a:ext cx="4572000" cy="4078788"/>
          </a:xfrm>
          <a:prstGeom prst="rect">
            <a:avLst/>
          </a:prstGeom>
          <a:solidFill>
            <a:srgbClr val="560E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337318-60E7-A664-42B8-B2CD7330CD94}"/>
              </a:ext>
            </a:extLst>
          </p:cNvPr>
          <p:cNvSpPr txBox="1"/>
          <p:nvPr/>
        </p:nvSpPr>
        <p:spPr>
          <a:xfrm>
            <a:off x="1149453" y="264784"/>
            <a:ext cx="6845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ЦЕЛЕВАЯ АУДИТОРИЯ</a:t>
            </a:r>
          </a:p>
        </p:txBody>
      </p:sp>
      <p:pic>
        <p:nvPicPr>
          <p:cNvPr id="4" name="Рисунок 3" descr="Изображение выглядит как в помещении, стена, мебель, пол&#10;&#10;Автоматически созданное описание">
            <a:extLst>
              <a:ext uri="{FF2B5EF4-FFF2-40B4-BE49-F238E27FC236}">
                <a16:creationId xmlns:a16="http://schemas.microsoft.com/office/drawing/2014/main" id="{CE967DE4-FC9C-4C76-265C-1A11930C5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456" y="1249088"/>
            <a:ext cx="1783474" cy="1783474"/>
          </a:xfrm>
          <a:prstGeom prst="ellipse">
            <a:avLst/>
          </a:prstGeom>
        </p:spPr>
      </p:pic>
      <p:pic>
        <p:nvPicPr>
          <p:cNvPr id="13" name="Рисунок 12" descr="Изображение выглядит как Человеческое лицо, человек, Модный аксессуар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F43B9302-3A2C-E884-B5F7-CF6D6C6EE7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518" b="25210"/>
          <a:stretch/>
        </p:blipFill>
        <p:spPr>
          <a:xfrm>
            <a:off x="5965020" y="1249088"/>
            <a:ext cx="1785959" cy="1783475"/>
          </a:xfrm>
          <a:prstGeom prst="ellipse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CBCB5F9-38AE-DDF8-64C0-D3C476DD10C3}"/>
              </a:ext>
            </a:extLst>
          </p:cNvPr>
          <p:cNvSpPr txBox="1"/>
          <p:nvPr/>
        </p:nvSpPr>
        <p:spPr>
          <a:xfrm>
            <a:off x="247196" y="3254849"/>
            <a:ext cx="3931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Бьюти-коворкинги, г. Новосибирск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4CB8CE-D48F-38F5-58AC-C03D21B73FDB}"/>
              </a:ext>
            </a:extLst>
          </p:cNvPr>
          <p:cNvSpPr txBox="1"/>
          <p:nvPr/>
        </p:nvSpPr>
        <p:spPr>
          <a:xfrm>
            <a:off x="4876964" y="3239460"/>
            <a:ext cx="41086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Бьюти-мастера, г. Новосибирск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E91D126-A94E-5336-32DF-7536B37A7465}"/>
              </a:ext>
            </a:extLst>
          </p:cNvPr>
          <p:cNvSpPr txBox="1"/>
          <p:nvPr/>
        </p:nvSpPr>
        <p:spPr>
          <a:xfrm>
            <a:off x="746375" y="3700980"/>
            <a:ext cx="293264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 10-15 рабочих мест</a:t>
            </a:r>
          </a:p>
          <a:p>
            <a:pPr marL="285750" indent="-285750">
              <a:spcAft>
                <a:spcPts val="6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используют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CRM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-системы</a:t>
            </a:r>
          </a:p>
          <a:p>
            <a:pPr marL="285750" indent="-285750">
              <a:spcAft>
                <a:spcPts val="6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имеют большие затраты на рекламу</a:t>
            </a: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CCBA42-6544-64CD-7B0E-5E2EBA34C0DD}"/>
              </a:ext>
            </a:extLst>
          </p:cNvPr>
          <p:cNvSpPr txBox="1"/>
          <p:nvPr/>
        </p:nvSpPr>
        <p:spPr>
          <a:xfrm>
            <a:off x="5464977" y="3700979"/>
            <a:ext cx="293264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DBD1FF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18-25 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лет</a:t>
            </a:r>
          </a:p>
          <a:p>
            <a:pPr marL="285750" indent="-285750">
              <a:spcAft>
                <a:spcPts val="600"/>
              </a:spcAft>
              <a:buClr>
                <a:srgbClr val="DBD1FF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имеют собственного рабочего места</a:t>
            </a:r>
          </a:p>
          <a:p>
            <a:pPr marL="285750" indent="-285750">
              <a:spcAft>
                <a:spcPts val="600"/>
              </a:spcAft>
              <a:buClr>
                <a:srgbClr val="DBD1FF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небольшой опыт</a:t>
            </a: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BF8D418-6F9E-17D8-1E5F-9F0C57913164}"/>
              </a:ext>
            </a:extLst>
          </p:cNvPr>
          <p:cNvSpPr txBox="1"/>
          <p:nvPr/>
        </p:nvSpPr>
        <p:spPr>
          <a:xfrm>
            <a:off x="8750613" y="4877512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3690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C65B8-13CB-4EEF-20E0-DE48C21C3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8EC0B3F-88B0-1FB4-30AD-867581E64A17}"/>
              </a:ext>
            </a:extLst>
          </p:cNvPr>
          <p:cNvSpPr/>
          <p:nvPr/>
        </p:nvSpPr>
        <p:spPr>
          <a:xfrm>
            <a:off x="0" y="2767883"/>
            <a:ext cx="9144000" cy="2398533"/>
          </a:xfrm>
          <a:prstGeom prst="rect">
            <a:avLst/>
          </a:prstGeom>
          <a:solidFill>
            <a:srgbClr val="560E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60DAE8-940E-ABE0-6ED5-378DB14D54AD}"/>
              </a:ext>
            </a:extLst>
          </p:cNvPr>
          <p:cNvSpPr txBox="1"/>
          <p:nvPr/>
        </p:nvSpPr>
        <p:spPr>
          <a:xfrm>
            <a:off x="2923356" y="164894"/>
            <a:ext cx="3297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ПРОБЛЕМЫ</a:t>
            </a:r>
          </a:p>
        </p:txBody>
      </p:sp>
      <p:pic>
        <p:nvPicPr>
          <p:cNvPr id="4" name="Рисунок 3" descr="Изображение выглядит как в помещении, стена, мебель, пол&#10;&#10;Автоматически созданное описание">
            <a:extLst>
              <a:ext uri="{FF2B5EF4-FFF2-40B4-BE49-F238E27FC236}">
                <a16:creationId xmlns:a16="http://schemas.microsoft.com/office/drawing/2014/main" id="{10D1730F-2651-4DD1-DEFE-34036F88E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35" y="788277"/>
            <a:ext cx="1783474" cy="1783474"/>
          </a:xfrm>
          <a:prstGeom prst="ellipse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A80E92-5F9A-492D-01A8-2CC1E18052AB}"/>
              </a:ext>
            </a:extLst>
          </p:cNvPr>
          <p:cNvSpPr txBox="1"/>
          <p:nvPr/>
        </p:nvSpPr>
        <p:spPr>
          <a:xfrm>
            <a:off x="2550836" y="1108384"/>
            <a:ext cx="2711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Бьюти-коворкинг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F710EF-C2AA-6052-51BD-A5F51EAC48CE}"/>
              </a:ext>
            </a:extLst>
          </p:cNvPr>
          <p:cNvSpPr txBox="1"/>
          <p:nvPr/>
        </p:nvSpPr>
        <p:spPr>
          <a:xfrm>
            <a:off x="2550836" y="1482338"/>
            <a:ext cx="619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Редко достигают полной загрузки рабочего пространства, т.к. многие бьюти-мастера не знают о них </a:t>
            </a:r>
          </a:p>
        </p:txBody>
      </p:sp>
      <p:pic>
        <p:nvPicPr>
          <p:cNvPr id="8" name="Рисунок 7" descr="Изображение выглядит как Человеческое лицо, человек, Модный аксессуар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95436E2D-839B-0685-8122-98841C11D7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518" b="25210"/>
          <a:stretch/>
        </p:blipFill>
        <p:spPr>
          <a:xfrm>
            <a:off x="248050" y="3040565"/>
            <a:ext cx="1785959" cy="1783475"/>
          </a:xfrm>
          <a:prstGeom prst="ellips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ABCABF-7089-22F2-B181-45817CF3C68A}"/>
              </a:ext>
            </a:extLst>
          </p:cNvPr>
          <p:cNvSpPr txBox="1"/>
          <p:nvPr/>
        </p:nvSpPr>
        <p:spPr>
          <a:xfrm>
            <a:off x="2553482" y="3040565"/>
            <a:ext cx="2711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Бьюти-мастер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9AC6FE84-100A-6B2E-312D-57A47FE3A37C}"/>
              </a:ext>
            </a:extLst>
          </p:cNvPr>
          <p:cNvSpPr/>
          <p:nvPr/>
        </p:nvSpPr>
        <p:spPr>
          <a:xfrm>
            <a:off x="2373361" y="2147353"/>
            <a:ext cx="82434" cy="82987"/>
          </a:xfrm>
          <a:prstGeom prst="ellipse">
            <a:avLst/>
          </a:prstGeom>
          <a:solidFill>
            <a:srgbClr val="560E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511E8784-9253-C9D7-213E-5CE4E5315290}"/>
              </a:ext>
            </a:extLst>
          </p:cNvPr>
          <p:cNvSpPr/>
          <p:nvPr/>
        </p:nvSpPr>
        <p:spPr>
          <a:xfrm>
            <a:off x="2373361" y="1614355"/>
            <a:ext cx="82434" cy="82987"/>
          </a:xfrm>
          <a:prstGeom prst="ellipse">
            <a:avLst/>
          </a:prstGeom>
          <a:solidFill>
            <a:srgbClr val="560E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37A963-B1D9-704E-F461-A41A313757A7}"/>
              </a:ext>
            </a:extLst>
          </p:cNvPr>
          <p:cNvSpPr txBox="1"/>
          <p:nvPr/>
        </p:nvSpPr>
        <p:spPr>
          <a:xfrm>
            <a:off x="8750613" y="4877512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0B1A02-16F1-04CA-98CF-ACAB35DA18C5}"/>
              </a:ext>
            </a:extLst>
          </p:cNvPr>
          <p:cNvSpPr txBox="1"/>
          <p:nvPr/>
        </p:nvSpPr>
        <p:spPr>
          <a:xfrm>
            <a:off x="2553482" y="3477891"/>
            <a:ext cx="63399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dirty="0">
                <a:solidFill>
                  <a:srgbClr val="DBD1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Молодые мастера отдают около 50%-70% своей выручки в мес. салону красоты за аренду оборудованного места</a:t>
            </a:r>
          </a:p>
          <a:p>
            <a:pPr>
              <a:spcAft>
                <a:spcPts val="1200"/>
              </a:spcAft>
            </a:pPr>
            <a:r>
              <a:rPr lang="ru-RU" dirty="0">
                <a:solidFill>
                  <a:srgbClr val="DBD1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аренде собственного помещения нет стабильного потока клиентов, нужно много времени тратить на привлечение новых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15E52B83-8494-B34E-B0F6-CF8759D7AC1C}"/>
              </a:ext>
            </a:extLst>
          </p:cNvPr>
          <p:cNvSpPr/>
          <p:nvPr/>
        </p:nvSpPr>
        <p:spPr>
          <a:xfrm>
            <a:off x="2373361" y="3597274"/>
            <a:ext cx="82434" cy="82987"/>
          </a:xfrm>
          <a:prstGeom prst="ellipse">
            <a:avLst/>
          </a:prstGeom>
          <a:solidFill>
            <a:srgbClr val="DBD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E5FBC83-BFE4-B4A6-12BB-778C459CAAD1}"/>
              </a:ext>
            </a:extLst>
          </p:cNvPr>
          <p:cNvSpPr/>
          <p:nvPr/>
        </p:nvSpPr>
        <p:spPr>
          <a:xfrm>
            <a:off x="2380988" y="4217804"/>
            <a:ext cx="82434" cy="82987"/>
          </a:xfrm>
          <a:prstGeom prst="ellipse">
            <a:avLst/>
          </a:prstGeom>
          <a:solidFill>
            <a:srgbClr val="DBD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847CCB-5CC0-9163-C1CA-CEF780C85C5E}"/>
              </a:ext>
            </a:extLst>
          </p:cNvPr>
          <p:cNvSpPr txBox="1"/>
          <p:nvPr/>
        </p:nvSpPr>
        <p:spPr>
          <a:xfrm>
            <a:off x="2550836" y="2034212"/>
            <a:ext cx="619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Теряют около 30% возможной годовой прибыли из-за отсутствия потока клиентов </a:t>
            </a:r>
          </a:p>
        </p:txBody>
      </p:sp>
    </p:spTree>
    <p:extLst>
      <p:ext uri="{BB962C8B-B14F-4D97-AF65-F5344CB8AC3E}">
        <p14:creationId xmlns:p14="http://schemas.microsoft.com/office/powerpoint/2010/main" val="3669881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15C67-931C-B67C-1CAE-ADBBBC080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159EA5-8681-5CC3-A72E-26B072BD1AA6}"/>
              </a:ext>
            </a:extLst>
          </p:cNvPr>
          <p:cNvSpPr txBox="1"/>
          <p:nvPr/>
        </p:nvSpPr>
        <p:spPr>
          <a:xfrm>
            <a:off x="2923356" y="164894"/>
            <a:ext cx="3297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</a:p>
        </p:txBody>
      </p:sp>
      <p:pic>
        <p:nvPicPr>
          <p:cNvPr id="4" name="Рисунок 3" descr="Изображение выглядит как Шрифт, Графика, снимок экран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7CC664F-DD20-6275-9DF1-484DBC586B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541" b="31852"/>
          <a:stretch/>
        </p:blipFill>
        <p:spPr>
          <a:xfrm>
            <a:off x="253511" y="1031630"/>
            <a:ext cx="3297287" cy="12400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08CDE5-1162-731E-0C38-D53AF815E842}"/>
              </a:ext>
            </a:extLst>
          </p:cNvPr>
          <p:cNvSpPr txBox="1"/>
          <p:nvPr/>
        </p:nvSpPr>
        <p:spPr>
          <a:xfrm>
            <a:off x="4174923" y="1305383"/>
            <a:ext cx="512307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Онлайн-платформа для взаимодействия бьюти-коворкинга и бьюти-мастера с элементами визуализации рабочего пространства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266627-B3AA-64AB-4D14-ABC623C26634}"/>
              </a:ext>
            </a:extLst>
          </p:cNvPr>
          <p:cNvSpPr txBox="1"/>
          <p:nvPr/>
        </p:nvSpPr>
        <p:spPr>
          <a:xfrm>
            <a:off x="3694277" y="1482355"/>
            <a:ext cx="480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45F2EC-5A68-CA3A-A63D-EEE19EC3A6F9}"/>
              </a:ext>
            </a:extLst>
          </p:cNvPr>
          <p:cNvSpPr txBox="1"/>
          <p:nvPr/>
        </p:nvSpPr>
        <p:spPr>
          <a:xfrm>
            <a:off x="298055" y="2942766"/>
            <a:ext cx="4002096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 бьюти-коворкинги города на одном сайте</a:t>
            </a:r>
          </a:p>
          <a:p>
            <a:pPr marL="285750" indent="-285750">
              <a:spcAft>
                <a:spcPts val="12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Быстрое онлайн-бронирование рабочего места</a:t>
            </a:r>
          </a:p>
          <a:p>
            <a:pPr marL="285750" indent="-285750">
              <a:spcAft>
                <a:spcPts val="12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Профиль-портфолио бьюти-мастера</a:t>
            </a:r>
          </a:p>
          <a:p>
            <a:endParaRPr lang="ru-RU" sz="13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F210C-8C2B-1658-85F0-F55DEB21C30B}"/>
              </a:ext>
            </a:extLst>
          </p:cNvPr>
          <p:cNvSpPr txBox="1"/>
          <p:nvPr/>
        </p:nvSpPr>
        <p:spPr>
          <a:xfrm>
            <a:off x="4701490" y="2942766"/>
            <a:ext cx="41444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Выбор места по визуализированной схеме пространства</a:t>
            </a:r>
          </a:p>
          <a:p>
            <a:pPr marL="285750" indent="-285750">
              <a:spcAft>
                <a:spcPts val="12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Система лояльности, действующая на все бьюти-коворкинги</a:t>
            </a:r>
          </a:p>
          <a:p>
            <a:pPr marL="285750" indent="-285750">
              <a:spcAft>
                <a:spcPts val="12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Заявки на услугу от клиентов</a:t>
            </a:r>
          </a:p>
          <a:p>
            <a:pPr>
              <a:spcAft>
                <a:spcPts val="1200"/>
              </a:spcAft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120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FCB0ACD-AF23-3FD3-533C-B7404B816225}"/>
              </a:ext>
            </a:extLst>
          </p:cNvPr>
          <p:cNvSpPr txBox="1"/>
          <p:nvPr/>
        </p:nvSpPr>
        <p:spPr>
          <a:xfrm>
            <a:off x="2515094" y="2400876"/>
            <a:ext cx="4002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Уникальные характеристики: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9EB875-472E-D373-C21F-FBBF3D850045}"/>
              </a:ext>
            </a:extLst>
          </p:cNvPr>
          <p:cNvSpPr txBox="1"/>
          <p:nvPr/>
        </p:nvSpPr>
        <p:spPr>
          <a:xfrm>
            <a:off x="8750613" y="4877512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45264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0718CB-6E5A-E373-32CB-2B6842D418AE}"/>
              </a:ext>
            </a:extLst>
          </p:cNvPr>
          <p:cNvSpPr txBox="1"/>
          <p:nvPr/>
        </p:nvSpPr>
        <p:spPr>
          <a:xfrm>
            <a:off x="346842" y="259487"/>
            <a:ext cx="9049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ИСПОЛЬЗУЕМЫЕ ТЕХНОЛОГИИ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32F64A-4A67-E5E2-80DA-AB23A70E257C}"/>
              </a:ext>
            </a:extLst>
          </p:cNvPr>
          <p:cNvSpPr txBox="1"/>
          <p:nvPr/>
        </p:nvSpPr>
        <p:spPr>
          <a:xfrm>
            <a:off x="346842" y="844262"/>
            <a:ext cx="54534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srgbClr val="33086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Алгоритмы персонализации и рекомендаций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5705C6-ACAB-3094-264A-689B31E156EB}"/>
              </a:ext>
            </a:extLst>
          </p:cNvPr>
          <p:cNvSpPr txBox="1"/>
          <p:nvPr/>
        </p:nvSpPr>
        <p:spPr>
          <a:xfrm>
            <a:off x="346842" y="1136650"/>
            <a:ext cx="6989378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spcAft>
                <a:spcPts val="6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sz="1200" i="0" u="none" strike="noStrike" dirty="0">
                <a:solidFill>
                  <a:srgbClr val="560EA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Алгоритмы машинного обучения </a:t>
            </a:r>
            <a:r>
              <a:rPr lang="ru-RU" sz="1200" i="0" u="none" strike="noStrike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анализа данных о клиентах (предпочтения, история посещений, отзывы) и предложения им релевантных бьюти-мастеров, услуг и специальных предложений</a:t>
            </a:r>
          </a:p>
          <a:p>
            <a:pPr marL="171450" indent="-171450" algn="just">
              <a:spcAft>
                <a:spcPts val="6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sz="1200" i="0" u="none" strike="noStrike" dirty="0">
                <a:solidFill>
                  <a:srgbClr val="560EA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Алгоритмы предсказания спроса </a:t>
            </a:r>
            <a:r>
              <a:rPr lang="ru-RU" sz="1200" i="0" u="none" strike="noStrike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определенные услуги в конкретных коворкингах для оптимизации записи и планирования работы мастеров</a:t>
            </a:r>
          </a:p>
          <a:p>
            <a:pPr algn="just"/>
            <a:endParaRPr lang="ru-RU" sz="13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85A0BD-668C-1D3F-F08F-30E47ADA99E9}"/>
              </a:ext>
            </a:extLst>
          </p:cNvPr>
          <p:cNvSpPr txBox="1"/>
          <p:nvPr/>
        </p:nvSpPr>
        <p:spPr>
          <a:xfrm>
            <a:off x="346841" y="2213868"/>
            <a:ext cx="779867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srgbClr val="33086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Система бронирования со схемой визуализации рабочего пространства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B96C22-8659-3FA3-3117-71EE2BFA78DC}"/>
              </a:ext>
            </a:extLst>
          </p:cNvPr>
          <p:cNvSpPr txBox="1"/>
          <p:nvPr/>
        </p:nvSpPr>
        <p:spPr>
          <a:xfrm>
            <a:off x="346840" y="2506256"/>
            <a:ext cx="6989379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spcAft>
                <a:spcPts val="6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sz="1200" b="0" i="0" u="none" strike="noStrike" dirty="0">
                <a:solidFill>
                  <a:srgbClr val="560EA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Интерактивная схема </a:t>
            </a:r>
            <a:r>
              <a:rPr lang="ru-RU" sz="1200" b="0" i="0" u="none" strike="noStrike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позволяет клиентам легко ознакомиться с расположением рабочих мест и выбрать подходящее</a:t>
            </a:r>
          </a:p>
          <a:p>
            <a:pPr marL="171450" indent="-171450" algn="just">
              <a:spcAft>
                <a:spcPts val="6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sz="1200" b="0" i="0" u="none" strike="noStrike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наведении курсора на иконку рабочего места появляется всплывающее окно с дополнительной информацией о мастере, его услугах, стоимости и отзывах</a:t>
            </a:r>
          </a:p>
          <a:p>
            <a:pPr marL="171450" indent="-171450" algn="just">
              <a:spcAft>
                <a:spcPts val="6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endParaRPr lang="ru-RU" sz="13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F13FBD-AB0B-55B5-5379-03CC852D9276}"/>
              </a:ext>
            </a:extLst>
          </p:cNvPr>
          <p:cNvSpPr txBox="1"/>
          <p:nvPr/>
        </p:nvSpPr>
        <p:spPr>
          <a:xfrm>
            <a:off x="346841" y="3406685"/>
            <a:ext cx="779867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srgbClr val="33086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Функции управления и аналитики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847CAD-EBB8-9735-CF6F-1353D741061C}"/>
              </a:ext>
            </a:extLst>
          </p:cNvPr>
          <p:cNvSpPr txBox="1"/>
          <p:nvPr/>
        </p:nvSpPr>
        <p:spPr>
          <a:xfrm>
            <a:off x="346840" y="3699073"/>
            <a:ext cx="69893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spcAft>
                <a:spcPts val="6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sz="1200" i="0" u="none" strike="noStrike" dirty="0">
                <a:solidFill>
                  <a:srgbClr val="560EA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Система аналитики: </a:t>
            </a:r>
            <a:r>
              <a:rPr lang="ru-RU" sz="1200" b="0" i="0" u="none" strike="noStrike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Сбор и анализ данных о поведении клиентов и мастеров на платформе для оптимизации функционала, маркетинга и управления бизнесом коворкингов</a:t>
            </a:r>
          </a:p>
          <a:p>
            <a:pPr marL="171450" indent="-171450" algn="just">
              <a:spcAft>
                <a:spcPts val="6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sz="1200" b="0" i="0" u="none" strike="noStrike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Функционал управления </a:t>
            </a:r>
            <a:r>
              <a:rPr lang="ru-RU" sz="1200" i="0" u="none" strike="noStrike" dirty="0">
                <a:solidFill>
                  <a:srgbClr val="560EA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коворкингами</a:t>
            </a:r>
            <a:r>
              <a:rPr lang="ru-RU" sz="1200" b="0" i="0" u="none" strike="noStrike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1200" b="0" i="0" u="none" strike="noStrike" dirty="0">
                <a:solidFill>
                  <a:srgbClr val="560EA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профилями мастеров</a:t>
            </a:r>
          </a:p>
          <a:p>
            <a:pPr marL="171450" indent="-171450" algn="just">
              <a:spcAft>
                <a:spcPts val="6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r>
              <a:rPr lang="ru-RU" sz="1200" b="0" i="0" u="none" strike="noStrike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Функционал заполнения и размещения заявки на услугу от клиента</a:t>
            </a:r>
            <a:endParaRPr lang="ru-RU" sz="1200" b="0" i="0" u="none" strike="noStrike" dirty="0">
              <a:solidFill>
                <a:srgbClr val="560EA4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 algn="just">
              <a:spcAft>
                <a:spcPts val="600"/>
              </a:spcAft>
              <a:buClr>
                <a:srgbClr val="560EA4"/>
              </a:buClr>
              <a:buSzPct val="150000"/>
              <a:buFont typeface="Courier New" panose="02070309020205020404" pitchFamily="49" charset="0"/>
              <a:buChar char="o"/>
            </a:pPr>
            <a:endParaRPr lang="ru-RU" sz="13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36E53A-B5D3-A009-F4C4-D97F44E35238}"/>
              </a:ext>
            </a:extLst>
          </p:cNvPr>
          <p:cNvSpPr txBox="1"/>
          <p:nvPr/>
        </p:nvSpPr>
        <p:spPr>
          <a:xfrm>
            <a:off x="8750613" y="4877512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1400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0DE815-6E7A-E1D3-5580-ABC0E3CFE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25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CD46FA-D89C-4A5F-C3B3-EC351EC0E1C2}"/>
              </a:ext>
            </a:extLst>
          </p:cNvPr>
          <p:cNvSpPr txBox="1"/>
          <p:nvPr/>
        </p:nvSpPr>
        <p:spPr>
          <a:xfrm>
            <a:off x="8750613" y="4877512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04648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030720-E97A-B5AA-EF3C-6216D48E946E}"/>
              </a:ext>
            </a:extLst>
          </p:cNvPr>
          <p:cNvSpPr txBox="1"/>
          <p:nvPr/>
        </p:nvSpPr>
        <p:spPr>
          <a:xfrm>
            <a:off x="295361" y="252934"/>
            <a:ext cx="3297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РЫНОК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CC69CBA7-E437-7E68-79C1-568DC73C9920}"/>
              </a:ext>
            </a:extLst>
          </p:cNvPr>
          <p:cNvSpPr/>
          <p:nvPr/>
        </p:nvSpPr>
        <p:spPr bwMode="auto">
          <a:xfrm rot="2802162">
            <a:off x="4958550" y="827165"/>
            <a:ext cx="3995260" cy="3995260"/>
          </a:xfrm>
          <a:prstGeom prst="ellipse">
            <a:avLst/>
          </a:prstGeom>
          <a:solidFill>
            <a:srgbClr val="560EA4"/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37750044-8838-DF58-6102-055F49DFD5EF}"/>
              </a:ext>
            </a:extLst>
          </p:cNvPr>
          <p:cNvSpPr/>
          <p:nvPr/>
        </p:nvSpPr>
        <p:spPr bwMode="auto">
          <a:xfrm rot="2802162">
            <a:off x="5340346" y="1567557"/>
            <a:ext cx="3231668" cy="3231668"/>
          </a:xfrm>
          <a:prstGeom prst="ellipse">
            <a:avLst/>
          </a:prstGeom>
          <a:solidFill>
            <a:srgbClr val="B8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A61DF1ED-9981-9100-2D83-2AE181F4383F}"/>
              </a:ext>
            </a:extLst>
          </p:cNvPr>
          <p:cNvSpPr/>
          <p:nvPr/>
        </p:nvSpPr>
        <p:spPr bwMode="auto">
          <a:xfrm rot="2802162">
            <a:off x="5737686" y="2314115"/>
            <a:ext cx="2436988" cy="2436988"/>
          </a:xfrm>
          <a:prstGeom prst="ellipse">
            <a:avLst/>
          </a:prstGeom>
          <a:solidFill>
            <a:srgbClr val="DB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AED640B0-DE68-E3D3-63F2-2CAD05D0E241}"/>
              </a:ext>
            </a:extLst>
          </p:cNvPr>
          <p:cNvSpPr/>
          <p:nvPr/>
        </p:nvSpPr>
        <p:spPr bwMode="auto">
          <a:xfrm rot="2802162">
            <a:off x="6060662" y="2936031"/>
            <a:ext cx="1723990" cy="17239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3467C8-C763-BECC-69FF-10D475BB3347}"/>
              </a:ext>
            </a:extLst>
          </p:cNvPr>
          <p:cNvSpPr txBox="1"/>
          <p:nvPr/>
        </p:nvSpPr>
        <p:spPr>
          <a:xfrm>
            <a:off x="295361" y="1230015"/>
            <a:ext cx="1977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269</a:t>
            </a:r>
            <a:r>
              <a:rPr lang="ru-RU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млрд руб.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C30644-9DBA-2E43-A1D0-47350B81FD86}"/>
              </a:ext>
            </a:extLst>
          </p:cNvPr>
          <p:cNvSpPr txBox="1"/>
          <p:nvPr/>
        </p:nvSpPr>
        <p:spPr>
          <a:xfrm>
            <a:off x="2418396" y="1243418"/>
            <a:ext cx="263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Объем рынка бьюти-услуг в России в 2023 г.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DEACF2-E049-E344-6A7D-7E78C082C4A6}"/>
              </a:ext>
            </a:extLst>
          </p:cNvPr>
          <p:cNvSpPr txBox="1"/>
          <p:nvPr/>
        </p:nvSpPr>
        <p:spPr>
          <a:xfrm>
            <a:off x="2101170" y="1320361"/>
            <a:ext cx="452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09D495-35A0-2DE6-8AD4-739108C8480F}"/>
              </a:ext>
            </a:extLst>
          </p:cNvPr>
          <p:cNvSpPr txBox="1"/>
          <p:nvPr/>
        </p:nvSpPr>
        <p:spPr>
          <a:xfrm>
            <a:off x="287256" y="1974379"/>
            <a:ext cx="1455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850</a:t>
            </a:r>
            <a:r>
              <a:rPr lang="ru-RU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тыс.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48E726-B2D0-37F8-EC82-3B1B0FDEFD23}"/>
              </a:ext>
            </a:extLst>
          </p:cNvPr>
          <p:cNvSpPr txBox="1"/>
          <p:nvPr/>
        </p:nvSpPr>
        <p:spPr>
          <a:xfrm>
            <a:off x="1891402" y="1990324"/>
            <a:ext cx="2889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Специалистов занято в услугах по красоте в России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B207D7-84ED-0499-FD48-1629405E5F02}"/>
              </a:ext>
            </a:extLst>
          </p:cNvPr>
          <p:cNvSpPr txBox="1"/>
          <p:nvPr/>
        </p:nvSpPr>
        <p:spPr>
          <a:xfrm>
            <a:off x="1582825" y="2098045"/>
            <a:ext cx="452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B5AFCC-0CE1-250D-E7DA-5897FC283EF1}"/>
              </a:ext>
            </a:extLst>
          </p:cNvPr>
          <p:cNvSpPr txBox="1"/>
          <p:nvPr/>
        </p:nvSpPr>
        <p:spPr>
          <a:xfrm>
            <a:off x="295361" y="3411946"/>
            <a:ext cx="1455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800</a:t>
            </a:r>
            <a:r>
              <a:rPr lang="ru-RU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ед.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8F808C-AE71-841C-3C1D-361C92F3F483}"/>
              </a:ext>
            </a:extLst>
          </p:cNvPr>
          <p:cNvSpPr txBox="1"/>
          <p:nvPr/>
        </p:nvSpPr>
        <p:spPr>
          <a:xfrm>
            <a:off x="1733959" y="3455665"/>
            <a:ext cx="2729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Бьюти-коворкингов действует в России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66AA32-997B-121B-C860-32A651DCF076}"/>
              </a:ext>
            </a:extLst>
          </p:cNvPr>
          <p:cNvSpPr txBox="1"/>
          <p:nvPr/>
        </p:nvSpPr>
        <p:spPr>
          <a:xfrm>
            <a:off x="1455943" y="3532608"/>
            <a:ext cx="452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1D3A97-255E-3C7E-CCB4-8BFF908A61A4}"/>
              </a:ext>
            </a:extLst>
          </p:cNvPr>
          <p:cNvSpPr txBox="1"/>
          <p:nvPr/>
        </p:nvSpPr>
        <p:spPr>
          <a:xfrm>
            <a:off x="287256" y="2692605"/>
            <a:ext cx="1455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35,4</a:t>
            </a:r>
            <a:r>
              <a:rPr lang="ru-RU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тыс.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E8E410-A26B-0B3E-8FE1-19B2AE9DF317}"/>
              </a:ext>
            </a:extLst>
          </p:cNvPr>
          <p:cNvSpPr txBox="1"/>
          <p:nvPr/>
        </p:nvSpPr>
        <p:spPr>
          <a:xfrm>
            <a:off x="1907950" y="2722994"/>
            <a:ext cx="2773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Специалистов работают в бьюти-коворкингах в России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88AC48-CCB0-02DF-419F-1758703CAA27}"/>
              </a:ext>
            </a:extLst>
          </p:cNvPr>
          <p:cNvSpPr txBox="1"/>
          <p:nvPr/>
        </p:nvSpPr>
        <p:spPr>
          <a:xfrm>
            <a:off x="1616434" y="2781845"/>
            <a:ext cx="452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093A6BE0-10BB-37FC-1288-2ED44A65AE93}"/>
              </a:ext>
            </a:extLst>
          </p:cNvPr>
          <p:cNvCxnSpPr>
            <a:cxnSpLocks/>
          </p:cNvCxnSpPr>
          <p:nvPr/>
        </p:nvCxnSpPr>
        <p:spPr>
          <a:xfrm>
            <a:off x="625358" y="2436044"/>
            <a:ext cx="0" cy="286950"/>
          </a:xfrm>
          <a:prstGeom prst="straightConnector1">
            <a:avLst/>
          </a:prstGeom>
          <a:ln w="38100">
            <a:solidFill>
              <a:srgbClr val="FCAF1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D05AA314-21A5-B0DA-0374-86B5997D62ED}"/>
              </a:ext>
            </a:extLst>
          </p:cNvPr>
          <p:cNvSpPr/>
          <p:nvPr/>
        </p:nvSpPr>
        <p:spPr>
          <a:xfrm>
            <a:off x="302275" y="4255038"/>
            <a:ext cx="4751017" cy="685310"/>
          </a:xfrm>
          <a:prstGeom prst="roundRect">
            <a:avLst/>
          </a:prstGeom>
          <a:solidFill>
            <a:schemeClr val="bg1"/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80%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мастеров перейдет на бьюти-коворкинг</a:t>
            </a:r>
            <a:endParaRPr lang="ru-RU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920565-AFCB-183E-0059-A86AA3D2E054}"/>
              </a:ext>
            </a:extLst>
          </p:cNvPr>
          <p:cNvSpPr txBox="1"/>
          <p:nvPr/>
        </p:nvSpPr>
        <p:spPr>
          <a:xfrm>
            <a:off x="6832110" y="1722705"/>
            <a:ext cx="1006375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1,15</a:t>
            </a: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5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млрд руб.</a:t>
            </a:r>
            <a:endParaRPr lang="ru-RU" sz="1200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D52EFD-C2AC-4115-5CC5-B428EDF0A786}"/>
              </a:ext>
            </a:extLst>
          </p:cNvPr>
          <p:cNvSpPr txBox="1"/>
          <p:nvPr/>
        </p:nvSpPr>
        <p:spPr>
          <a:xfrm>
            <a:off x="6010946" y="1794560"/>
            <a:ext cx="1115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TAM –</a:t>
            </a:r>
            <a:endParaRPr lang="ru-RU" sz="1200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4721E2-EBC9-00DC-DFBF-F383B5938A20}"/>
              </a:ext>
            </a:extLst>
          </p:cNvPr>
          <p:cNvSpPr txBox="1"/>
          <p:nvPr/>
        </p:nvSpPr>
        <p:spPr>
          <a:xfrm>
            <a:off x="6845291" y="2461876"/>
            <a:ext cx="9269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287,5</a:t>
            </a: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млн руб.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CBC2D1-573B-F8BD-7584-9A1B8DBEEBD1}"/>
              </a:ext>
            </a:extLst>
          </p:cNvPr>
          <p:cNvSpPr txBox="1"/>
          <p:nvPr/>
        </p:nvSpPr>
        <p:spPr>
          <a:xfrm>
            <a:off x="6061207" y="2497853"/>
            <a:ext cx="1115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SAM</a:t>
            </a:r>
            <a:r>
              <a:rPr lang="en-US" sz="18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</a:t>
            </a:r>
            <a:endParaRPr lang="ru-RU" sz="1200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2B52848-F9DA-34B4-9605-E1E5A4CB511E}"/>
              </a:ext>
            </a:extLst>
          </p:cNvPr>
          <p:cNvSpPr txBox="1"/>
          <p:nvPr/>
        </p:nvSpPr>
        <p:spPr>
          <a:xfrm>
            <a:off x="6003132" y="3626658"/>
            <a:ext cx="1115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</a:t>
            </a:r>
            <a:r>
              <a:rPr lang="en-US" sz="18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</a:t>
            </a:r>
            <a:endParaRPr lang="ru-RU" sz="1200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01847C-56D6-AFFE-CC4A-6B3FCD798E6C}"/>
              </a:ext>
            </a:extLst>
          </p:cNvPr>
          <p:cNvSpPr txBox="1"/>
          <p:nvPr/>
        </p:nvSpPr>
        <p:spPr>
          <a:xfrm>
            <a:off x="6830761" y="3565102"/>
            <a:ext cx="75861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  <a:r>
              <a:rPr lang="ru-RU" sz="16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,3</a:t>
            </a: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млн руб.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00716F9-F86B-749F-B2CA-59C8B84081E4}"/>
              </a:ext>
            </a:extLst>
          </p:cNvPr>
          <p:cNvSpPr txBox="1"/>
          <p:nvPr/>
        </p:nvSpPr>
        <p:spPr>
          <a:xfrm>
            <a:off x="5986650" y="1040548"/>
            <a:ext cx="1115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DBD1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PAM –</a:t>
            </a:r>
            <a:endParaRPr lang="ru-RU" sz="1200" dirty="0">
              <a:solidFill>
                <a:srgbClr val="DBD1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586C6E-4AB7-F999-6D56-14CB96BE9EC3}"/>
              </a:ext>
            </a:extLst>
          </p:cNvPr>
          <p:cNvSpPr txBox="1"/>
          <p:nvPr/>
        </p:nvSpPr>
        <p:spPr>
          <a:xfrm>
            <a:off x="6767247" y="974114"/>
            <a:ext cx="1115820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DBD1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27</a:t>
            </a:r>
            <a:r>
              <a:rPr lang="ru-RU" sz="1600" dirty="0">
                <a:solidFill>
                  <a:srgbClr val="DBD1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lang="en-US" sz="1600" dirty="0">
                <a:solidFill>
                  <a:srgbClr val="DBD1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57</a:t>
            </a:r>
            <a:r>
              <a:rPr lang="ru-RU" sz="1600" dirty="0">
                <a:solidFill>
                  <a:srgbClr val="DBD1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50" dirty="0">
                <a:solidFill>
                  <a:srgbClr val="DBD1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млрд руб.</a:t>
            </a:r>
            <a:endParaRPr lang="ru-RU" sz="1200" dirty="0">
              <a:solidFill>
                <a:srgbClr val="DBD1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74F25A4-08E6-57FF-0526-250754698B08}"/>
              </a:ext>
            </a:extLst>
          </p:cNvPr>
          <p:cNvSpPr txBox="1"/>
          <p:nvPr/>
        </p:nvSpPr>
        <p:spPr>
          <a:xfrm>
            <a:off x="5505851" y="283583"/>
            <a:ext cx="2900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Емкость рынка:</a:t>
            </a:r>
            <a:endParaRPr lang="ru-RU" sz="1200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9F0B853-599A-029F-9615-963AA842A085}"/>
              </a:ext>
            </a:extLst>
          </p:cNvPr>
          <p:cNvSpPr txBox="1"/>
          <p:nvPr/>
        </p:nvSpPr>
        <p:spPr>
          <a:xfrm>
            <a:off x="8750613" y="4877512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788761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9067FA-2E07-3FB9-AC49-CFE74D877211}"/>
              </a:ext>
            </a:extLst>
          </p:cNvPr>
          <p:cNvSpPr txBox="1"/>
          <p:nvPr/>
        </p:nvSpPr>
        <p:spPr>
          <a:xfrm>
            <a:off x="4213221" y="293857"/>
            <a:ext cx="4214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КОНКУРЕНТЫ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42072205-7717-3C49-4876-ACD850B3F983}"/>
              </a:ext>
            </a:extLst>
          </p:cNvPr>
          <p:cNvGrpSpPr/>
          <p:nvPr/>
        </p:nvGrpSpPr>
        <p:grpSpPr>
          <a:xfrm>
            <a:off x="4287765" y="1214981"/>
            <a:ext cx="4731026" cy="516834"/>
            <a:chOff x="4247324" y="448178"/>
            <a:chExt cx="4731026" cy="51683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7E85746-8123-BF3A-0E15-F4B85A6232FD}"/>
                </a:ext>
              </a:extLst>
            </p:cNvPr>
            <p:cNvSpPr txBox="1"/>
            <p:nvPr/>
          </p:nvSpPr>
          <p:spPr>
            <a:xfrm>
              <a:off x="4764158" y="533532"/>
              <a:ext cx="4214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Yclients</a:t>
              </a:r>
              <a:r>
                <a:rPr lang="ru-RU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—</a:t>
              </a:r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D97F3826-BC86-27C3-2D6B-0CAB73950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47324" y="448178"/>
              <a:ext cx="516834" cy="516834"/>
            </a:xfrm>
            <a:prstGeom prst="roundRect">
              <a:avLst/>
            </a:prstGeom>
          </p:spPr>
        </p:pic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0BA23C1D-03BC-7B63-81FD-C0A315769909}"/>
              </a:ext>
            </a:extLst>
          </p:cNvPr>
          <p:cNvGrpSpPr/>
          <p:nvPr/>
        </p:nvGrpSpPr>
        <p:grpSpPr>
          <a:xfrm>
            <a:off x="4287765" y="2448639"/>
            <a:ext cx="4731027" cy="516835"/>
            <a:chOff x="4247323" y="1869061"/>
            <a:chExt cx="4731027" cy="51683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38B3C7-EC33-F294-4547-DC46CF4429BB}"/>
                </a:ext>
              </a:extLst>
            </p:cNvPr>
            <p:cNvSpPr txBox="1"/>
            <p:nvPr/>
          </p:nvSpPr>
          <p:spPr>
            <a:xfrm>
              <a:off x="4764158" y="1931458"/>
              <a:ext cx="4214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UnSpot</a:t>
              </a:r>
              <a:r>
                <a:rPr lang="ru-RU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—</a:t>
              </a: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5603A1DE-6043-B33B-9E19-0F4849C12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47323" y="1869061"/>
              <a:ext cx="516835" cy="516835"/>
            </a:xfrm>
            <a:prstGeom prst="round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96A51ADB-A926-C298-D0A8-A41619AA492E}"/>
              </a:ext>
            </a:extLst>
          </p:cNvPr>
          <p:cNvGrpSpPr/>
          <p:nvPr/>
        </p:nvGrpSpPr>
        <p:grpSpPr>
          <a:xfrm>
            <a:off x="4287765" y="3846387"/>
            <a:ext cx="4731027" cy="523220"/>
            <a:chOff x="4247323" y="3508666"/>
            <a:chExt cx="4731027" cy="52322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636D7760-8B5E-0490-6269-D01401075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47323" y="3508666"/>
              <a:ext cx="516835" cy="52322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782D27-86CE-BC96-7CAC-F06F6832C549}"/>
                </a:ext>
              </a:extLst>
            </p:cNvPr>
            <p:cNvSpPr txBox="1"/>
            <p:nvPr/>
          </p:nvSpPr>
          <p:spPr>
            <a:xfrm>
              <a:off x="4764158" y="3585610"/>
              <a:ext cx="4214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EasyWeek</a:t>
              </a:r>
              <a:r>
                <a:rPr lang="ru-RU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—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EA81EB0-1A0F-286D-2428-E69F9C9648DF}"/>
              </a:ext>
            </a:extLst>
          </p:cNvPr>
          <p:cNvSpPr txBox="1"/>
          <p:nvPr/>
        </p:nvSpPr>
        <p:spPr>
          <a:xfrm>
            <a:off x="4213221" y="1807759"/>
            <a:ext cx="4672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сервис онлайн-записи и автоматизации бизнес-процессов для компаний из сферы услуг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45396E-03BD-DC60-91A1-617215DFA5D2}"/>
              </a:ext>
            </a:extLst>
          </p:cNvPr>
          <p:cNvSpPr txBox="1"/>
          <p:nvPr/>
        </p:nvSpPr>
        <p:spPr>
          <a:xfrm>
            <a:off x="4213221" y="3038744"/>
            <a:ext cx="46729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система управления офисным пространством с инструментом бронирования рабочих мест, переговорных комнат, парковок и т.д.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DAF5F1-3775-4549-1F98-79B9E75CB396}"/>
              </a:ext>
            </a:extLst>
          </p:cNvPr>
          <p:cNvSpPr txBox="1"/>
          <p:nvPr/>
        </p:nvSpPr>
        <p:spPr>
          <a:xfrm>
            <a:off x="4213221" y="4446551"/>
            <a:ext cx="4672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CRM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-система для онлайн-записи клиентов в сфере услуг</a:t>
            </a:r>
          </a:p>
        </p:txBody>
      </p:sp>
      <p:pic>
        <p:nvPicPr>
          <p:cNvPr id="21" name="Рисунок 20" descr="Изображение выглядит как текст, графический дизайн, одежд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EB2E737-F7FA-143C-4F90-91C2077E68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97593"/>
            <a:ext cx="4084109" cy="408410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8C2A854-2857-0ED5-B964-82495FB7F804}"/>
              </a:ext>
            </a:extLst>
          </p:cNvPr>
          <p:cNvSpPr txBox="1"/>
          <p:nvPr/>
        </p:nvSpPr>
        <p:spPr>
          <a:xfrm>
            <a:off x="8750613" y="4877512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20549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F83C873-4F8A-FA31-BB20-86DF3B123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959388"/>
              </p:ext>
            </p:extLst>
          </p:nvPr>
        </p:nvGraphicFramePr>
        <p:xfrm>
          <a:off x="370679" y="1000651"/>
          <a:ext cx="8402641" cy="393852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8535">
                  <a:extLst>
                    <a:ext uri="{9D8B030D-6E8A-4147-A177-3AD203B41FA5}">
                      <a16:colId xmlns:a16="http://schemas.microsoft.com/office/drawing/2014/main" val="2168001348"/>
                    </a:ext>
                  </a:extLst>
                </a:gridCol>
                <a:gridCol w="1427812">
                  <a:extLst>
                    <a:ext uri="{9D8B030D-6E8A-4147-A177-3AD203B41FA5}">
                      <a16:colId xmlns:a16="http://schemas.microsoft.com/office/drawing/2014/main" val="1922295951"/>
                    </a:ext>
                  </a:extLst>
                </a:gridCol>
                <a:gridCol w="1427812">
                  <a:extLst>
                    <a:ext uri="{9D8B030D-6E8A-4147-A177-3AD203B41FA5}">
                      <a16:colId xmlns:a16="http://schemas.microsoft.com/office/drawing/2014/main" val="1936833994"/>
                    </a:ext>
                  </a:extLst>
                </a:gridCol>
                <a:gridCol w="1427812">
                  <a:extLst>
                    <a:ext uri="{9D8B030D-6E8A-4147-A177-3AD203B41FA5}">
                      <a16:colId xmlns:a16="http://schemas.microsoft.com/office/drawing/2014/main" val="613982675"/>
                    </a:ext>
                  </a:extLst>
                </a:gridCol>
                <a:gridCol w="1860670">
                  <a:extLst>
                    <a:ext uri="{9D8B030D-6E8A-4147-A177-3AD203B41FA5}">
                      <a16:colId xmlns:a16="http://schemas.microsoft.com/office/drawing/2014/main" val="4105639060"/>
                    </a:ext>
                  </a:extLst>
                </a:gridCol>
              </a:tblGrid>
              <a:tr h="3563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cap="none" spc="0" dirty="0">
                          <a:solidFill>
                            <a:srgbClr val="560EA4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Критерии</a:t>
                      </a:r>
                    </a:p>
                  </a:txBody>
                  <a:tcPr marL="52330" marR="6868" marT="14951" marB="112136" anchor="ctr">
                    <a:lnL w="12700" cmpd="sng">
                      <a:noFill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1200" b="1" i="0" u="none" strike="noStrike" cap="none" spc="0" dirty="0" err="1">
                          <a:solidFill>
                            <a:srgbClr val="560EA4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Ycliens</a:t>
                      </a:r>
                      <a:endParaRPr lang="en" sz="1200" b="1" i="0" u="none" strike="noStrike" cap="none" spc="0" dirty="0">
                        <a:solidFill>
                          <a:srgbClr val="560EA4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1200" b="1" i="0" u="none" strike="noStrike" cap="none" spc="0" dirty="0" err="1">
                          <a:solidFill>
                            <a:srgbClr val="560EA4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Unspot</a:t>
                      </a:r>
                      <a:endParaRPr lang="en" sz="1200" b="1" i="0" u="none" strike="noStrike" cap="none" spc="0" dirty="0">
                        <a:solidFill>
                          <a:srgbClr val="560EA4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1200" b="1" i="0" u="none" strike="noStrike" cap="none" spc="0" dirty="0">
                          <a:solidFill>
                            <a:srgbClr val="560EA4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Easy Week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1200" b="1" i="0" u="none" strike="noStrike" cap="none" spc="0" dirty="0">
                          <a:solidFill>
                            <a:srgbClr val="560EA4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UGOLOK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249004"/>
                  </a:ext>
                </a:extLst>
              </a:tr>
              <a:tr h="3065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Гарантия прихода клиента</a:t>
                      </a:r>
                    </a:p>
                  </a:txBody>
                  <a:tcPr marL="52330" marR="6868" marT="14951" marB="112136" anchor="b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0,6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0,72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0,54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0,72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252805"/>
                  </a:ext>
                </a:extLst>
              </a:tr>
              <a:tr h="3065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Автоматизация процесса брони</a:t>
                      </a:r>
                    </a:p>
                  </a:txBody>
                  <a:tcPr marL="52330" marR="6868" marT="14951" marB="112136" anchor="b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0,6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0,6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0,6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0,36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29249"/>
                  </a:ext>
                </a:extLst>
              </a:tr>
              <a:tr h="3065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Стоимость решения</a:t>
                      </a:r>
                    </a:p>
                  </a:txBody>
                  <a:tcPr marL="52330" marR="6868" marT="14951" marB="112136" anchor="b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0,48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0,28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0,56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0,48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561023"/>
                  </a:ext>
                </a:extLst>
              </a:tr>
              <a:tr h="3065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Быстрота внедрения</a:t>
                      </a:r>
                    </a:p>
                  </a:txBody>
                  <a:tcPr marL="52330" marR="6868" marT="14951" marB="112136" anchor="b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0,36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0,3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0,4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0,3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412540"/>
                  </a:ext>
                </a:extLst>
              </a:tr>
              <a:tr h="3065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 spc="0" dirty="0">
                          <a:solidFill>
                            <a:srgbClr val="560EA4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Помощь в привлечении клиентов</a:t>
                      </a:r>
                    </a:p>
                  </a:txBody>
                  <a:tcPr marL="52330" marR="6868" marT="14951" marB="112136" anchor="b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0,72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0,64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0,48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0,8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179475"/>
                  </a:ext>
                </a:extLst>
              </a:tr>
              <a:tr h="3065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Наличие программы лояльности</a:t>
                      </a:r>
                    </a:p>
                  </a:txBody>
                  <a:tcPr marL="52330" marR="6868" marT="14951" marB="112136" anchor="b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0,3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0,12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0,24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0,3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796740"/>
                  </a:ext>
                </a:extLst>
              </a:tr>
              <a:tr h="3065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Возможность выбора места</a:t>
                      </a:r>
                    </a:p>
                  </a:txBody>
                  <a:tcPr marL="52330" marR="6868" marT="14951" marB="112136" anchor="b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0,24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0,35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0,21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0,35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790437"/>
                  </a:ext>
                </a:extLst>
              </a:tr>
              <a:tr h="45602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cap="none" spc="0" dirty="0">
                          <a:solidFill>
                            <a:srgbClr val="560EA4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Элементы визуализации рабочего места</a:t>
                      </a:r>
                    </a:p>
                  </a:txBody>
                  <a:tcPr marL="52330" marR="6868" marT="14951" marB="112136" anchor="b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0,16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0,35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0,14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0,35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12106"/>
                  </a:ext>
                </a:extLst>
              </a:tr>
              <a:tr h="306506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2330" marR="6868" marT="14951" marB="112136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3,46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3,36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3,17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cap="none" spc="0" dirty="0">
                          <a:solidFill>
                            <a:srgbClr val="560EA4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3,66</a:t>
                      </a:r>
                    </a:p>
                  </a:txBody>
                  <a:tcPr marL="52330" marR="6868" marT="14951" marB="112136" anchor="ctr">
                    <a:lnL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B8A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1FF">
                        <a:alpha val="454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11235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35EAACF-9D93-5CFD-5D3F-37E6550085E0}"/>
              </a:ext>
            </a:extLst>
          </p:cNvPr>
          <p:cNvSpPr txBox="1"/>
          <p:nvPr/>
        </p:nvSpPr>
        <p:spPr>
          <a:xfrm>
            <a:off x="412745" y="265282"/>
            <a:ext cx="5730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КОНКУРЕНТНЫЙ АНАЛИЗ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067F7E-25CD-1D19-4EBF-30964FADC3E6}"/>
              </a:ext>
            </a:extLst>
          </p:cNvPr>
          <p:cNvSpPr txBox="1"/>
          <p:nvPr/>
        </p:nvSpPr>
        <p:spPr>
          <a:xfrm>
            <a:off x="8750613" y="4877512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36765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E9D480DB-E9E2-E52A-57DB-458F95DDF90E}"/>
              </a:ext>
            </a:extLst>
          </p:cNvPr>
          <p:cNvSpPr/>
          <p:nvPr/>
        </p:nvSpPr>
        <p:spPr>
          <a:xfrm>
            <a:off x="67848" y="297324"/>
            <a:ext cx="1880868" cy="3208390"/>
          </a:xfrm>
          <a:prstGeom prst="roundRect">
            <a:avLst/>
          </a:prstGeom>
          <a:solidFill>
            <a:schemeClr val="bg1"/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B93471C-838D-B33A-88FC-6EE5470432A0}"/>
              </a:ext>
            </a:extLst>
          </p:cNvPr>
          <p:cNvSpPr/>
          <p:nvPr/>
        </p:nvSpPr>
        <p:spPr>
          <a:xfrm>
            <a:off x="2005496" y="297324"/>
            <a:ext cx="1610358" cy="1566500"/>
          </a:xfrm>
          <a:prstGeom prst="roundRect">
            <a:avLst/>
          </a:prstGeom>
          <a:solidFill>
            <a:schemeClr val="bg1"/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C385C1E-FBE2-EC94-2700-C2917F0C4FCD}"/>
              </a:ext>
            </a:extLst>
          </p:cNvPr>
          <p:cNvSpPr/>
          <p:nvPr/>
        </p:nvSpPr>
        <p:spPr>
          <a:xfrm>
            <a:off x="67848" y="3581106"/>
            <a:ext cx="4457853" cy="1496264"/>
          </a:xfrm>
          <a:prstGeom prst="roundRect">
            <a:avLst/>
          </a:prstGeom>
          <a:solidFill>
            <a:schemeClr val="bg1"/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C7EE518-C2BB-4174-FE2F-AE12543A9C3E}"/>
              </a:ext>
            </a:extLst>
          </p:cNvPr>
          <p:cNvSpPr/>
          <p:nvPr/>
        </p:nvSpPr>
        <p:spPr>
          <a:xfrm>
            <a:off x="4618300" y="3581104"/>
            <a:ext cx="4457852" cy="1496265"/>
          </a:xfrm>
          <a:prstGeom prst="roundRect">
            <a:avLst/>
          </a:prstGeom>
          <a:solidFill>
            <a:schemeClr val="bg1"/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5398882A-39F6-84E7-0AFC-757B90CDC822}"/>
              </a:ext>
            </a:extLst>
          </p:cNvPr>
          <p:cNvSpPr/>
          <p:nvPr/>
        </p:nvSpPr>
        <p:spPr>
          <a:xfrm>
            <a:off x="3672634" y="297322"/>
            <a:ext cx="1855512" cy="3208392"/>
          </a:xfrm>
          <a:prstGeom prst="roundRect">
            <a:avLst/>
          </a:prstGeom>
          <a:solidFill>
            <a:schemeClr val="bg1"/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ED8A5798-1EB7-D9CE-00FE-7B028EFA57BE}"/>
              </a:ext>
            </a:extLst>
          </p:cNvPr>
          <p:cNvSpPr/>
          <p:nvPr/>
        </p:nvSpPr>
        <p:spPr>
          <a:xfrm>
            <a:off x="7252064" y="297323"/>
            <a:ext cx="1824088" cy="3208392"/>
          </a:xfrm>
          <a:prstGeom prst="roundRect">
            <a:avLst/>
          </a:prstGeom>
          <a:solidFill>
            <a:schemeClr val="bg1"/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DC74A0D1-9415-AA46-3457-AFA41C3E0D40}"/>
              </a:ext>
            </a:extLst>
          </p:cNvPr>
          <p:cNvSpPr/>
          <p:nvPr/>
        </p:nvSpPr>
        <p:spPr>
          <a:xfrm>
            <a:off x="5581892" y="297324"/>
            <a:ext cx="1610358" cy="1566500"/>
          </a:xfrm>
          <a:prstGeom prst="roundRect">
            <a:avLst/>
          </a:prstGeom>
          <a:solidFill>
            <a:schemeClr val="bg1"/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F88A920C-3087-B956-225B-D42C7E320F0A}"/>
              </a:ext>
            </a:extLst>
          </p:cNvPr>
          <p:cNvSpPr/>
          <p:nvPr/>
        </p:nvSpPr>
        <p:spPr>
          <a:xfrm>
            <a:off x="2005496" y="1939215"/>
            <a:ext cx="1610358" cy="1566500"/>
          </a:xfrm>
          <a:prstGeom prst="roundRect">
            <a:avLst/>
          </a:prstGeom>
          <a:solidFill>
            <a:schemeClr val="bg1"/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7AC3D7DC-64B7-5897-429B-39A208D52931}"/>
              </a:ext>
            </a:extLst>
          </p:cNvPr>
          <p:cNvSpPr/>
          <p:nvPr/>
        </p:nvSpPr>
        <p:spPr>
          <a:xfrm>
            <a:off x="5581892" y="1939215"/>
            <a:ext cx="1610358" cy="1566500"/>
          </a:xfrm>
          <a:prstGeom prst="roundRect">
            <a:avLst/>
          </a:prstGeom>
          <a:solidFill>
            <a:schemeClr val="bg1"/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1BFF6-9C81-895B-6B99-B79235F0EBA6}"/>
              </a:ext>
            </a:extLst>
          </p:cNvPr>
          <p:cNvSpPr txBox="1"/>
          <p:nvPr/>
        </p:nvSpPr>
        <p:spPr>
          <a:xfrm>
            <a:off x="3744231" y="805769"/>
            <a:ext cx="18023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Объединяем в себе все варианты аренды рабочего места</a:t>
            </a:r>
          </a:p>
          <a:p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Предоставляем гарантию прихода клиента</a:t>
            </a:r>
          </a:p>
          <a:p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Помогаем оптимизировать время коворкинга и мастера</a:t>
            </a:r>
          </a:p>
          <a:p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Помогаем с поиском клиентов и запуском рекламы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2E5057-5414-7FCD-A7CC-9EFD7B7CF9A4}"/>
              </a:ext>
            </a:extLst>
          </p:cNvPr>
          <p:cNvSpPr txBox="1"/>
          <p:nvPr/>
        </p:nvSpPr>
        <p:spPr>
          <a:xfrm>
            <a:off x="1845859" y="392563"/>
            <a:ext cx="18808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Ключевые процессы</a:t>
            </a:r>
            <a:endParaRPr lang="ru-RU" sz="9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F4EF7D-8983-8562-0315-8150D319071A}"/>
              </a:ext>
            </a:extLst>
          </p:cNvPr>
          <p:cNvSpPr txBox="1"/>
          <p:nvPr/>
        </p:nvSpPr>
        <p:spPr>
          <a:xfrm>
            <a:off x="7260322" y="359593"/>
            <a:ext cx="1768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Целевые потребители</a:t>
            </a:r>
            <a:endParaRPr lang="ru-RU" sz="8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118B2B-CA02-5404-A3DD-AE97EC1226D3}"/>
              </a:ext>
            </a:extLst>
          </p:cNvPr>
          <p:cNvSpPr txBox="1"/>
          <p:nvPr/>
        </p:nvSpPr>
        <p:spPr>
          <a:xfrm>
            <a:off x="7322395" y="830208"/>
            <a:ext cx="18023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Бьюти-коворкинги с большой площадью помещений</a:t>
            </a:r>
          </a:p>
          <a:p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Мастера сферы красоты, желающие быстро арендовать удобное рабочее место </a:t>
            </a:r>
          </a:p>
          <a:p>
            <a:endParaRPr lang="ru-RU" sz="90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Потребители бьюти-услуг</a:t>
            </a:r>
            <a:endParaRPr lang="ru-RU" sz="90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26A276-CB19-E096-5131-82FD0F4E2786}"/>
              </a:ext>
            </a:extLst>
          </p:cNvPr>
          <p:cNvSpPr txBox="1"/>
          <p:nvPr/>
        </p:nvSpPr>
        <p:spPr>
          <a:xfrm>
            <a:off x="5506942" y="1972391"/>
            <a:ext cx="1768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Каналы продвижения</a:t>
            </a:r>
            <a:endParaRPr lang="ru-RU" sz="8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37524F-F22B-4E4B-7A8B-E62BC3390260}"/>
              </a:ext>
            </a:extLst>
          </p:cNvPr>
          <p:cNvSpPr txBox="1"/>
          <p:nvPr/>
        </p:nvSpPr>
        <p:spPr>
          <a:xfrm>
            <a:off x="5593493" y="2348571"/>
            <a:ext cx="176896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Реклама в </a:t>
            </a:r>
            <a:r>
              <a:rPr lang="ru-RU" sz="90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соц.сетях</a:t>
            </a:r>
            <a:endParaRPr lang="ru-RU" sz="90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Реклама у известных бьюти-мастеров</a:t>
            </a:r>
          </a:p>
          <a:p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Продвижение в поиске Яндекса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C2937B-A7E0-661A-433D-63C06AA18A79}"/>
              </a:ext>
            </a:extLst>
          </p:cNvPr>
          <p:cNvSpPr txBox="1"/>
          <p:nvPr/>
        </p:nvSpPr>
        <p:spPr>
          <a:xfrm>
            <a:off x="5526293" y="359593"/>
            <a:ext cx="1727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Технология клиентских отношений</a:t>
            </a:r>
            <a:endParaRPr lang="ru-RU" sz="7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1269A7-5450-FC5C-52B8-FD447AC2EB92}"/>
              </a:ext>
            </a:extLst>
          </p:cNvPr>
          <p:cNvSpPr txBox="1"/>
          <p:nvPr/>
        </p:nvSpPr>
        <p:spPr>
          <a:xfrm>
            <a:off x="5578621" y="730233"/>
            <a:ext cx="1768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Начисление 200 баллов кэшбека при первой регистрации</a:t>
            </a:r>
          </a:p>
          <a:p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Настройка визуализации рабочего пространства</a:t>
            </a:r>
            <a:endParaRPr lang="ru-RU" sz="90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A225FE-4A0E-9A39-0623-99B8697A6886}"/>
              </a:ext>
            </a:extLst>
          </p:cNvPr>
          <p:cNvSpPr txBox="1"/>
          <p:nvPr/>
        </p:nvSpPr>
        <p:spPr>
          <a:xfrm>
            <a:off x="3505301" y="335153"/>
            <a:ext cx="2082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Ценностное предложение</a:t>
            </a:r>
            <a:endParaRPr lang="ru-RU" sz="8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BC7E10-EAB1-637B-E85E-60CF35BFCE01}"/>
              </a:ext>
            </a:extLst>
          </p:cNvPr>
          <p:cNvSpPr txBox="1"/>
          <p:nvPr/>
        </p:nvSpPr>
        <p:spPr>
          <a:xfrm>
            <a:off x="-33216" y="467176"/>
            <a:ext cx="20829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Ключевые партнеры</a:t>
            </a:r>
            <a:endParaRPr lang="ru-RU" sz="8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A6B5EE-5F42-6828-85DF-9FE46324537F}"/>
              </a:ext>
            </a:extLst>
          </p:cNvPr>
          <p:cNvSpPr txBox="1"/>
          <p:nvPr/>
        </p:nvSpPr>
        <p:spPr>
          <a:xfrm>
            <a:off x="1879480" y="2042768"/>
            <a:ext cx="18808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Ключевые ресурсы</a:t>
            </a:r>
            <a:endParaRPr lang="ru-RU" sz="9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9C2289-9126-95C3-E73B-4A6C3ED44AD5}"/>
              </a:ext>
            </a:extLst>
          </p:cNvPr>
          <p:cNvSpPr txBox="1"/>
          <p:nvPr/>
        </p:nvSpPr>
        <p:spPr>
          <a:xfrm>
            <a:off x="213779" y="3684658"/>
            <a:ext cx="20829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Структура затрат</a:t>
            </a:r>
            <a:endParaRPr lang="ru-RU" sz="8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2C5960-E14F-5147-C827-C91BB72395B2}"/>
              </a:ext>
            </a:extLst>
          </p:cNvPr>
          <p:cNvSpPr txBox="1"/>
          <p:nvPr/>
        </p:nvSpPr>
        <p:spPr>
          <a:xfrm>
            <a:off x="4764231" y="3680282"/>
            <a:ext cx="20829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Потоки доходов</a:t>
            </a:r>
            <a:endParaRPr lang="ru-RU" sz="8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0965A2-7C98-C7F4-E922-4682FC1022C5}"/>
              </a:ext>
            </a:extLst>
          </p:cNvPr>
          <p:cNvSpPr txBox="1"/>
          <p:nvPr/>
        </p:nvSpPr>
        <p:spPr>
          <a:xfrm>
            <a:off x="132886" y="803622"/>
            <a:ext cx="18023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DIKIDI</a:t>
            </a:r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90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Yclients</a:t>
            </a:r>
            <a:r>
              <a:rPr lang="en-US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возможна интеграция с данными платформами</a:t>
            </a:r>
          </a:p>
          <a:p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Сети бьюти-коворкингов (</a:t>
            </a:r>
            <a:r>
              <a:rPr lang="en-US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Glow, INDI</a:t>
            </a:r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 т.д.)</a:t>
            </a:r>
          </a:p>
          <a:p>
            <a:endParaRPr lang="ru-RU" sz="90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Провайдеры</a:t>
            </a:r>
          </a:p>
          <a:p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Компании, предоставляющие сервер в аренду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7D0CBA2-770F-5BBF-ADEC-1B3F9487C53E}"/>
              </a:ext>
            </a:extLst>
          </p:cNvPr>
          <p:cNvSpPr txBox="1"/>
          <p:nvPr/>
        </p:nvSpPr>
        <p:spPr>
          <a:xfrm>
            <a:off x="2044879" y="2271690"/>
            <a:ext cx="158697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Сервера, хранилище данных</a:t>
            </a:r>
          </a:p>
          <a:p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Сотрудники </a:t>
            </a:r>
            <a:r>
              <a:rPr lang="ru-RU" sz="7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(программисты, менеджеры поддержки)</a:t>
            </a:r>
          </a:p>
          <a:p>
            <a:endParaRPr lang="ru-RU" sz="7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Финансы </a:t>
            </a:r>
            <a:r>
              <a:rPr lang="ru-RU" sz="7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(з/п, налоги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 т.д.)</a:t>
            </a:r>
            <a:r>
              <a:rPr lang="ru-RU" sz="7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90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F12EDD-1182-705C-A9AF-131AA15ABD72}"/>
              </a:ext>
            </a:extLst>
          </p:cNvPr>
          <p:cNvSpPr txBox="1"/>
          <p:nvPr/>
        </p:nvSpPr>
        <p:spPr>
          <a:xfrm>
            <a:off x="2038791" y="566890"/>
            <a:ext cx="158697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Предложение выбора пространства/ рабочего места</a:t>
            </a:r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Оказание рекламных услуг</a:t>
            </a:r>
            <a:endParaRPr lang="ru-RU" sz="90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Настройка визуальной схемы пространства</a:t>
            </a:r>
            <a:endParaRPr lang="ru-RU" sz="90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A74766-3BAA-0089-BDBB-C15C3572E1CF}"/>
              </a:ext>
            </a:extLst>
          </p:cNvPr>
          <p:cNvSpPr txBox="1"/>
          <p:nvPr/>
        </p:nvSpPr>
        <p:spPr>
          <a:xfrm>
            <a:off x="4767305" y="3989992"/>
            <a:ext cx="397664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Процент от стоимости часа забронированного места – 10%</a:t>
            </a:r>
          </a:p>
          <a:p>
            <a:pPr>
              <a:spcAft>
                <a:spcPts val="60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Выделение «горящих» пустующих мест</a:t>
            </a:r>
          </a:p>
          <a:p>
            <a:pPr>
              <a:spcAft>
                <a:spcPts val="60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Продвижение коворкингов/бьюти-мастеров</a:t>
            </a:r>
          </a:p>
          <a:p>
            <a:pPr>
              <a:spcAft>
                <a:spcPts val="60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Реклама на сайте</a:t>
            </a:r>
          </a:p>
          <a:p>
            <a:pPr>
              <a:spcAft>
                <a:spcPts val="600"/>
              </a:spcAft>
            </a:pPr>
            <a:endParaRPr lang="ru-RU" sz="90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AC4B3A8-341D-6E4F-F14D-789328AE694E}"/>
              </a:ext>
            </a:extLst>
          </p:cNvPr>
          <p:cNvSpPr txBox="1"/>
          <p:nvPr/>
        </p:nvSpPr>
        <p:spPr>
          <a:xfrm>
            <a:off x="213779" y="3891098"/>
            <a:ext cx="397664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9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Оплата программистов по обновлению сайта/хранилища данных</a:t>
            </a:r>
          </a:p>
          <a:p>
            <a:pPr>
              <a:spcAft>
                <a:spcPts val="60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Зарплата работникам поддержки</a:t>
            </a:r>
          </a:p>
          <a:p>
            <a:pPr>
              <a:spcAft>
                <a:spcPts val="60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Аренда сервера (Хостинг)</a:t>
            </a:r>
          </a:p>
          <a:p>
            <a:pPr>
              <a:spcAft>
                <a:spcPts val="60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Рекламная кампания</a:t>
            </a:r>
          </a:p>
          <a:p>
            <a:pPr>
              <a:spcAft>
                <a:spcPts val="600"/>
              </a:spcAft>
            </a:pPr>
            <a:endParaRPr lang="ru-RU" sz="90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E8397B2-1992-5F6A-B3E2-3E1CFC7C30EB}"/>
              </a:ext>
            </a:extLst>
          </p:cNvPr>
          <p:cNvSpPr txBox="1"/>
          <p:nvPr/>
        </p:nvSpPr>
        <p:spPr>
          <a:xfrm>
            <a:off x="8696261" y="4783907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30846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2C9638-B7A1-A4B1-9ED4-C85822273D44}"/>
              </a:ext>
            </a:extLst>
          </p:cNvPr>
          <p:cNvSpPr txBox="1"/>
          <p:nvPr/>
        </p:nvSpPr>
        <p:spPr>
          <a:xfrm>
            <a:off x="701176" y="242689"/>
            <a:ext cx="3203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БИЗНЕС-ПЛАН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16F2D9-BF0A-766B-81B1-4AED190DE861}"/>
              </a:ext>
            </a:extLst>
          </p:cNvPr>
          <p:cNvSpPr txBox="1"/>
          <p:nvPr/>
        </p:nvSpPr>
        <p:spPr>
          <a:xfrm>
            <a:off x="881348" y="1002116"/>
            <a:ext cx="4214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Инвестиции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78CECD-38E9-F5B5-DD8E-C5C6CA40A46E}"/>
              </a:ext>
            </a:extLst>
          </p:cNvPr>
          <p:cNvSpPr txBox="1"/>
          <p:nvPr/>
        </p:nvSpPr>
        <p:spPr>
          <a:xfrm>
            <a:off x="881348" y="1330319"/>
            <a:ext cx="4214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 </a:t>
            </a:r>
            <a:r>
              <a:rPr lang="ru-RU" sz="12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тыс. руб.</a:t>
            </a:r>
            <a:endParaRPr lang="ru-RU" sz="1600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A9A422-F093-F2AF-9E43-0DC808FA1FAD}"/>
              </a:ext>
            </a:extLst>
          </p:cNvPr>
          <p:cNvSpPr txBox="1"/>
          <p:nvPr/>
        </p:nvSpPr>
        <p:spPr>
          <a:xfrm>
            <a:off x="2050754" y="1376485"/>
            <a:ext cx="263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 Открытие ООО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A143B8-C0CF-B5D7-5168-85B9FB9E4D4F}"/>
              </a:ext>
            </a:extLst>
          </p:cNvPr>
          <p:cNvSpPr txBox="1"/>
          <p:nvPr/>
        </p:nvSpPr>
        <p:spPr>
          <a:xfrm>
            <a:off x="881348" y="1638095"/>
            <a:ext cx="4214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300 </a:t>
            </a:r>
            <a:r>
              <a:rPr lang="ru-RU" sz="12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тыс. руб.</a:t>
            </a:r>
            <a:endParaRPr lang="ru-RU" sz="1600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C59944-4B88-8E27-9365-A7E2447EB1E1}"/>
              </a:ext>
            </a:extLst>
          </p:cNvPr>
          <p:cNvSpPr txBox="1"/>
          <p:nvPr/>
        </p:nvSpPr>
        <p:spPr>
          <a:xfrm>
            <a:off x="2134853" y="1668872"/>
            <a:ext cx="263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 Вводящая реклама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5739DF-13E2-5FED-9389-06253AF5EE3A}"/>
              </a:ext>
            </a:extLst>
          </p:cNvPr>
          <p:cNvSpPr txBox="1"/>
          <p:nvPr/>
        </p:nvSpPr>
        <p:spPr>
          <a:xfrm>
            <a:off x="881348" y="1930483"/>
            <a:ext cx="4214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1 546 </a:t>
            </a:r>
            <a:r>
              <a:rPr lang="ru-RU" sz="12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тыс. руб.</a:t>
            </a:r>
            <a:endParaRPr lang="ru-RU" sz="1600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21A56F-7C92-C26C-7383-F995B663534E}"/>
              </a:ext>
            </a:extLst>
          </p:cNvPr>
          <p:cNvSpPr txBox="1"/>
          <p:nvPr/>
        </p:nvSpPr>
        <p:spPr>
          <a:xfrm>
            <a:off x="2302909" y="1974537"/>
            <a:ext cx="263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 ФОТ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32085C-72DE-FE27-2917-EA70E30B9BAD}"/>
              </a:ext>
            </a:extLst>
          </p:cNvPr>
          <p:cNvSpPr txBox="1"/>
          <p:nvPr/>
        </p:nvSpPr>
        <p:spPr>
          <a:xfrm>
            <a:off x="1503273" y="2691309"/>
            <a:ext cx="1959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1 933 </a:t>
            </a:r>
            <a:r>
              <a:rPr lang="ru-RU" sz="12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тыс. руб.</a:t>
            </a:r>
            <a:endParaRPr lang="ru-RU" sz="1600" b="1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8C88F469-9F55-33AE-114B-33F6090CA08E}"/>
              </a:ext>
            </a:extLst>
          </p:cNvPr>
          <p:cNvCxnSpPr/>
          <p:nvPr/>
        </p:nvCxnSpPr>
        <p:spPr>
          <a:xfrm>
            <a:off x="881347" y="2648066"/>
            <a:ext cx="3206337" cy="0"/>
          </a:xfrm>
          <a:prstGeom prst="line">
            <a:avLst/>
          </a:prstGeom>
          <a:ln>
            <a:solidFill>
              <a:srgbClr val="560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2AE2A3-C807-4FB0-7A40-45CF7350C7D9}"/>
              </a:ext>
            </a:extLst>
          </p:cNvPr>
          <p:cNvSpPr txBox="1"/>
          <p:nvPr/>
        </p:nvSpPr>
        <p:spPr>
          <a:xfrm>
            <a:off x="874597" y="3474801"/>
            <a:ext cx="1959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18 </a:t>
            </a:r>
            <a:r>
              <a:rPr lang="ru-RU" sz="12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мес.</a:t>
            </a:r>
            <a:endParaRPr lang="ru-RU" sz="1600" b="1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60E89A-CC08-1887-F319-70749A833239}"/>
              </a:ext>
            </a:extLst>
          </p:cNvPr>
          <p:cNvSpPr txBox="1"/>
          <p:nvPr/>
        </p:nvSpPr>
        <p:spPr>
          <a:xfrm>
            <a:off x="1673900" y="3515359"/>
            <a:ext cx="263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 Срок окупаемости проекта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8A2D6-4613-490C-DD1D-FC635C7F22BD}"/>
              </a:ext>
            </a:extLst>
          </p:cNvPr>
          <p:cNvSpPr txBox="1"/>
          <p:nvPr/>
        </p:nvSpPr>
        <p:spPr>
          <a:xfrm>
            <a:off x="874597" y="3842388"/>
            <a:ext cx="1959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47,5%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1C98C9-CF42-63D7-DC5C-69E5B1AFA6E9}"/>
              </a:ext>
            </a:extLst>
          </p:cNvPr>
          <p:cNvSpPr txBox="1"/>
          <p:nvPr/>
        </p:nvSpPr>
        <p:spPr>
          <a:xfrm>
            <a:off x="1703166" y="3864385"/>
            <a:ext cx="263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 Рентабельность проекта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2A112E-C72E-57C9-4EC6-E22C1B13D81A}"/>
              </a:ext>
            </a:extLst>
          </p:cNvPr>
          <p:cNvSpPr txBox="1"/>
          <p:nvPr/>
        </p:nvSpPr>
        <p:spPr>
          <a:xfrm>
            <a:off x="40625" y="4873849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58A312-AD44-1B8D-6174-7BB74FE7CFF2}"/>
              </a:ext>
            </a:extLst>
          </p:cNvPr>
          <p:cNvSpPr txBox="1"/>
          <p:nvPr/>
        </p:nvSpPr>
        <p:spPr>
          <a:xfrm>
            <a:off x="881347" y="2247751"/>
            <a:ext cx="4214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72, 8 </a:t>
            </a:r>
            <a:r>
              <a:rPr lang="ru-RU" sz="12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тыс. руб.</a:t>
            </a:r>
            <a:endParaRPr lang="ru-RU" sz="1600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2F786C-D542-6F0C-E592-B40A9E02FFAC}"/>
              </a:ext>
            </a:extLst>
          </p:cNvPr>
          <p:cNvSpPr txBox="1"/>
          <p:nvPr/>
        </p:nvSpPr>
        <p:spPr>
          <a:xfrm>
            <a:off x="2302909" y="2294751"/>
            <a:ext cx="263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 Прочие расходы</a:t>
            </a:r>
          </a:p>
        </p:txBody>
      </p:sp>
      <p:pic>
        <p:nvPicPr>
          <p:cNvPr id="24" name="Рисунок 23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BDC66DF7-5383-2D24-8DDC-671640942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048" y="0"/>
            <a:ext cx="39565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510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A7917B9-3071-13B1-2E95-6F28C17BBCDA}"/>
              </a:ext>
            </a:extLst>
          </p:cNvPr>
          <p:cNvGrpSpPr/>
          <p:nvPr/>
        </p:nvGrpSpPr>
        <p:grpSpPr>
          <a:xfrm>
            <a:off x="74016" y="1071925"/>
            <a:ext cx="8995968" cy="477156"/>
            <a:chOff x="249999" y="1561514"/>
            <a:chExt cx="11895935" cy="442337"/>
          </a:xfrm>
          <a:solidFill>
            <a:srgbClr val="6C44A4">
              <a:alpha val="52941"/>
            </a:srgbClr>
          </a:solidFill>
        </p:grpSpPr>
        <p:sp>
          <p:nvSpPr>
            <p:cNvPr id="15" name="Скругленный прямоугольник 14">
              <a:extLst>
                <a:ext uri="{FF2B5EF4-FFF2-40B4-BE49-F238E27FC236}">
                  <a16:creationId xmlns:a16="http://schemas.microsoft.com/office/drawing/2014/main" id="{596EA78C-ADB9-442B-6E71-37D318B91D86}"/>
                </a:ext>
              </a:extLst>
            </p:cNvPr>
            <p:cNvSpPr/>
            <p:nvPr/>
          </p:nvSpPr>
          <p:spPr>
            <a:xfrm>
              <a:off x="249999" y="1561514"/>
              <a:ext cx="2296617" cy="44233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Наименование</a:t>
              </a:r>
            </a:p>
          </p:txBody>
        </p:sp>
        <p:sp>
          <p:nvSpPr>
            <p:cNvPr id="16" name="Скругленный прямоугольник 15">
              <a:extLst>
                <a:ext uri="{FF2B5EF4-FFF2-40B4-BE49-F238E27FC236}">
                  <a16:creationId xmlns:a16="http://schemas.microsoft.com/office/drawing/2014/main" id="{CBF2E0EE-2B5D-5FDA-5437-CA3F1F94552D}"/>
                </a:ext>
              </a:extLst>
            </p:cNvPr>
            <p:cNvSpPr/>
            <p:nvPr/>
          </p:nvSpPr>
          <p:spPr>
            <a:xfrm>
              <a:off x="2593297" y="1561514"/>
              <a:ext cx="2087101" cy="43897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Причина</a:t>
              </a:r>
            </a:p>
          </p:txBody>
        </p:sp>
        <p:sp>
          <p:nvSpPr>
            <p:cNvPr id="17" name="Скругленный прямоугольник 16">
              <a:extLst>
                <a:ext uri="{FF2B5EF4-FFF2-40B4-BE49-F238E27FC236}">
                  <a16:creationId xmlns:a16="http://schemas.microsoft.com/office/drawing/2014/main" id="{38B5A32D-14DC-A42D-C1D9-7F766304B6E2}"/>
                </a:ext>
              </a:extLst>
            </p:cNvPr>
            <p:cNvSpPr/>
            <p:nvPr/>
          </p:nvSpPr>
          <p:spPr>
            <a:xfrm>
              <a:off x="4724338" y="1561514"/>
              <a:ext cx="1718665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Вероятность наступления</a:t>
              </a:r>
            </a:p>
          </p:txBody>
        </p:sp>
        <p:sp>
          <p:nvSpPr>
            <p:cNvPr id="18" name="Скругленный прямоугольник 17">
              <a:extLst>
                <a:ext uri="{FF2B5EF4-FFF2-40B4-BE49-F238E27FC236}">
                  <a16:creationId xmlns:a16="http://schemas.microsoft.com/office/drawing/2014/main" id="{5E673E38-45D5-B322-B5FF-6876BDE7275A}"/>
                </a:ext>
              </a:extLst>
            </p:cNvPr>
            <p:cNvSpPr/>
            <p:nvPr/>
          </p:nvSpPr>
          <p:spPr>
            <a:xfrm>
              <a:off x="6489683" y="1561514"/>
              <a:ext cx="1718665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Степень опасности</a:t>
              </a:r>
            </a:p>
          </p:txBody>
        </p:sp>
        <p:sp>
          <p:nvSpPr>
            <p:cNvPr id="19" name="Скругленный прямоугольник 18">
              <a:extLst>
                <a:ext uri="{FF2B5EF4-FFF2-40B4-BE49-F238E27FC236}">
                  <a16:creationId xmlns:a16="http://schemas.microsoft.com/office/drawing/2014/main" id="{E16A49EA-8084-AA29-23E6-48607F05E943}"/>
                </a:ext>
              </a:extLst>
            </p:cNvPr>
            <p:cNvSpPr/>
            <p:nvPr/>
          </p:nvSpPr>
          <p:spPr>
            <a:xfrm>
              <a:off x="8255028" y="1561514"/>
              <a:ext cx="3890906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Метод минимизации</a:t>
              </a: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68D0B9A7-9045-8FB3-7CFC-73699E5F62D7}"/>
              </a:ext>
            </a:extLst>
          </p:cNvPr>
          <p:cNvGrpSpPr/>
          <p:nvPr/>
        </p:nvGrpSpPr>
        <p:grpSpPr>
          <a:xfrm>
            <a:off x="74016" y="1642336"/>
            <a:ext cx="8995968" cy="477156"/>
            <a:chOff x="249999" y="1561514"/>
            <a:chExt cx="11895935" cy="442337"/>
          </a:xfrm>
          <a:solidFill>
            <a:srgbClr val="DBD1FF">
              <a:alpha val="52941"/>
            </a:srgbClr>
          </a:solidFill>
        </p:grpSpPr>
        <p:sp>
          <p:nvSpPr>
            <p:cNvPr id="39" name="Скругленный прямоугольник 38">
              <a:extLst>
                <a:ext uri="{FF2B5EF4-FFF2-40B4-BE49-F238E27FC236}">
                  <a16:creationId xmlns:a16="http://schemas.microsoft.com/office/drawing/2014/main" id="{0C46B54D-2D7B-8174-98A1-BCB5461C3EFD}"/>
                </a:ext>
              </a:extLst>
            </p:cNvPr>
            <p:cNvSpPr/>
            <p:nvPr/>
          </p:nvSpPr>
          <p:spPr>
            <a:xfrm>
              <a:off x="249999" y="1561514"/>
              <a:ext cx="2296617" cy="44233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8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Низкий уровень заинтересованности коворкингов</a:t>
              </a:r>
            </a:p>
          </p:txBody>
        </p:sp>
        <p:sp>
          <p:nvSpPr>
            <p:cNvPr id="40" name="Скругленный прямоугольник 39">
              <a:extLst>
                <a:ext uri="{FF2B5EF4-FFF2-40B4-BE49-F238E27FC236}">
                  <a16:creationId xmlns:a16="http://schemas.microsoft.com/office/drawing/2014/main" id="{00E2E8B5-0947-AE1E-45FB-1B789D7256C9}"/>
                </a:ext>
              </a:extLst>
            </p:cNvPr>
            <p:cNvSpPr/>
            <p:nvPr/>
          </p:nvSpPr>
          <p:spPr>
            <a:xfrm>
              <a:off x="2593298" y="1561514"/>
              <a:ext cx="2087101" cy="43897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75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Слабая маркетинговая политика, непроверенный спрос</a:t>
              </a:r>
            </a:p>
          </p:txBody>
        </p:sp>
        <p:sp>
          <p:nvSpPr>
            <p:cNvPr id="41" name="Скругленный прямоугольник 40">
              <a:extLst>
                <a:ext uri="{FF2B5EF4-FFF2-40B4-BE49-F238E27FC236}">
                  <a16:creationId xmlns:a16="http://schemas.microsoft.com/office/drawing/2014/main" id="{03E83EB1-B20F-C32E-2948-85708E8637DF}"/>
                </a:ext>
              </a:extLst>
            </p:cNvPr>
            <p:cNvSpPr/>
            <p:nvPr/>
          </p:nvSpPr>
          <p:spPr>
            <a:xfrm>
              <a:off x="4724338" y="1561514"/>
              <a:ext cx="1718665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Высокая</a:t>
              </a:r>
            </a:p>
          </p:txBody>
        </p:sp>
        <p:sp>
          <p:nvSpPr>
            <p:cNvPr id="42" name="Скругленный прямоугольник 41">
              <a:extLst>
                <a:ext uri="{FF2B5EF4-FFF2-40B4-BE49-F238E27FC236}">
                  <a16:creationId xmlns:a16="http://schemas.microsoft.com/office/drawing/2014/main" id="{AC799F8C-424F-A37F-0F8B-CE1168DC27D9}"/>
                </a:ext>
              </a:extLst>
            </p:cNvPr>
            <p:cNvSpPr/>
            <p:nvPr/>
          </p:nvSpPr>
          <p:spPr>
            <a:xfrm>
              <a:off x="6489683" y="1561514"/>
              <a:ext cx="1718665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Высокая</a:t>
              </a:r>
            </a:p>
          </p:txBody>
        </p:sp>
        <p:sp>
          <p:nvSpPr>
            <p:cNvPr id="43" name="Скругленный прямоугольник 42">
              <a:extLst>
                <a:ext uri="{FF2B5EF4-FFF2-40B4-BE49-F238E27FC236}">
                  <a16:creationId xmlns:a16="http://schemas.microsoft.com/office/drawing/2014/main" id="{CBF4207A-C6D4-2C0D-C41E-7BA57E98E715}"/>
                </a:ext>
              </a:extLst>
            </p:cNvPr>
            <p:cNvSpPr/>
            <p:nvPr/>
          </p:nvSpPr>
          <p:spPr>
            <a:xfrm>
              <a:off x="8255028" y="1561514"/>
              <a:ext cx="3890906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Проведение переговоров с бьюти-коворкингами и мастерами, выгодные предложения для них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1EE9B7A-476E-642F-C789-6A776BE52D3D}"/>
              </a:ext>
            </a:extLst>
          </p:cNvPr>
          <p:cNvSpPr txBox="1"/>
          <p:nvPr/>
        </p:nvSpPr>
        <p:spPr>
          <a:xfrm>
            <a:off x="237319" y="269651"/>
            <a:ext cx="3890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РИСКИ ПРОЕКТА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0ED83875-E545-9C03-7D25-0184F039B9DB}"/>
              </a:ext>
            </a:extLst>
          </p:cNvPr>
          <p:cNvGrpSpPr/>
          <p:nvPr/>
        </p:nvGrpSpPr>
        <p:grpSpPr>
          <a:xfrm>
            <a:off x="74016" y="2212747"/>
            <a:ext cx="8995968" cy="477156"/>
            <a:chOff x="249999" y="1561514"/>
            <a:chExt cx="11895935" cy="442337"/>
          </a:xfrm>
          <a:solidFill>
            <a:srgbClr val="DBD1FF">
              <a:alpha val="52941"/>
            </a:srgbClr>
          </a:solidFill>
        </p:grpSpPr>
        <p:sp>
          <p:nvSpPr>
            <p:cNvPr id="48" name="Скругленный прямоугольник 47">
              <a:extLst>
                <a:ext uri="{FF2B5EF4-FFF2-40B4-BE49-F238E27FC236}">
                  <a16:creationId xmlns:a16="http://schemas.microsoft.com/office/drawing/2014/main" id="{8172BD0F-E6CC-3C47-EFC2-B2F281C88BDF}"/>
                </a:ext>
              </a:extLst>
            </p:cNvPr>
            <p:cNvSpPr/>
            <p:nvPr/>
          </p:nvSpPr>
          <p:spPr>
            <a:xfrm>
              <a:off x="249999" y="1561514"/>
              <a:ext cx="2296617" cy="44233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8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Некорректная работа схемы для бронирования мест</a:t>
              </a:r>
            </a:p>
          </p:txBody>
        </p:sp>
        <p:sp>
          <p:nvSpPr>
            <p:cNvPr id="49" name="Скругленный прямоугольник 48">
              <a:extLst>
                <a:ext uri="{FF2B5EF4-FFF2-40B4-BE49-F238E27FC236}">
                  <a16:creationId xmlns:a16="http://schemas.microsoft.com/office/drawing/2014/main" id="{727FD269-916E-EA5A-128F-0B7E93CA1F08}"/>
                </a:ext>
              </a:extLst>
            </p:cNvPr>
            <p:cNvSpPr/>
            <p:nvPr/>
          </p:nvSpPr>
          <p:spPr>
            <a:xfrm>
              <a:off x="2593298" y="1561514"/>
              <a:ext cx="2087101" cy="43897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75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Ошибки на сервере, в БД, низкий опыт специалистов</a:t>
              </a:r>
            </a:p>
          </p:txBody>
        </p:sp>
        <p:sp>
          <p:nvSpPr>
            <p:cNvPr id="50" name="Скругленный прямоугольник 49">
              <a:extLst>
                <a:ext uri="{FF2B5EF4-FFF2-40B4-BE49-F238E27FC236}">
                  <a16:creationId xmlns:a16="http://schemas.microsoft.com/office/drawing/2014/main" id="{4CB7469C-93B5-DEF3-ABFF-45C20943894A}"/>
                </a:ext>
              </a:extLst>
            </p:cNvPr>
            <p:cNvSpPr/>
            <p:nvPr/>
          </p:nvSpPr>
          <p:spPr>
            <a:xfrm>
              <a:off x="4724338" y="1561514"/>
              <a:ext cx="1718665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Средняя</a:t>
              </a:r>
            </a:p>
          </p:txBody>
        </p:sp>
        <p:sp>
          <p:nvSpPr>
            <p:cNvPr id="51" name="Скругленный прямоугольник 50">
              <a:extLst>
                <a:ext uri="{FF2B5EF4-FFF2-40B4-BE49-F238E27FC236}">
                  <a16:creationId xmlns:a16="http://schemas.microsoft.com/office/drawing/2014/main" id="{95FC3497-8557-9228-4929-EB8AE7B2C03B}"/>
                </a:ext>
              </a:extLst>
            </p:cNvPr>
            <p:cNvSpPr/>
            <p:nvPr/>
          </p:nvSpPr>
          <p:spPr>
            <a:xfrm>
              <a:off x="6489683" y="1561514"/>
              <a:ext cx="1718665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Допустимый</a:t>
              </a:r>
            </a:p>
          </p:txBody>
        </p:sp>
        <p:sp>
          <p:nvSpPr>
            <p:cNvPr id="52" name="Скругленный прямоугольник 51">
              <a:extLst>
                <a:ext uri="{FF2B5EF4-FFF2-40B4-BE49-F238E27FC236}">
                  <a16:creationId xmlns:a16="http://schemas.microsoft.com/office/drawing/2014/main" id="{E1112BD9-A0C3-2E72-CDD1-90A1D097CA91}"/>
                </a:ext>
              </a:extLst>
            </p:cNvPr>
            <p:cNvSpPr/>
            <p:nvPr/>
          </p:nvSpPr>
          <p:spPr>
            <a:xfrm>
              <a:off x="8255028" y="1561514"/>
              <a:ext cx="3890906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Найм специалиста на постоянную тех. поддержку; поиск опытных членов команды</a:t>
              </a: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EFF73038-32EF-E282-2B6A-1B358C113C79}"/>
              </a:ext>
            </a:extLst>
          </p:cNvPr>
          <p:cNvGrpSpPr/>
          <p:nvPr/>
        </p:nvGrpSpPr>
        <p:grpSpPr>
          <a:xfrm>
            <a:off x="74016" y="2783158"/>
            <a:ext cx="8995968" cy="477156"/>
            <a:chOff x="249999" y="1561514"/>
            <a:chExt cx="11895935" cy="442337"/>
          </a:xfrm>
          <a:solidFill>
            <a:srgbClr val="DBD1FF">
              <a:alpha val="52941"/>
            </a:srgbClr>
          </a:solidFill>
        </p:grpSpPr>
        <p:sp>
          <p:nvSpPr>
            <p:cNvPr id="54" name="Скругленный прямоугольник 53">
              <a:extLst>
                <a:ext uri="{FF2B5EF4-FFF2-40B4-BE49-F238E27FC236}">
                  <a16:creationId xmlns:a16="http://schemas.microsoft.com/office/drawing/2014/main" id="{50F9EB52-16A8-5EF0-184B-BC2964F18A09}"/>
                </a:ext>
              </a:extLst>
            </p:cNvPr>
            <p:cNvSpPr/>
            <p:nvPr/>
          </p:nvSpPr>
          <p:spPr>
            <a:xfrm>
              <a:off x="249999" y="1561514"/>
              <a:ext cx="2296617" cy="44233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8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Превышение бюджета/времени проекта</a:t>
              </a:r>
            </a:p>
          </p:txBody>
        </p:sp>
        <p:sp>
          <p:nvSpPr>
            <p:cNvPr id="55" name="Скругленный прямоугольник 54">
              <a:extLst>
                <a:ext uri="{FF2B5EF4-FFF2-40B4-BE49-F238E27FC236}">
                  <a16:creationId xmlns:a16="http://schemas.microsoft.com/office/drawing/2014/main" id="{5124F4A5-200B-B539-4BCF-98D654C2270E}"/>
                </a:ext>
              </a:extLst>
            </p:cNvPr>
            <p:cNvSpPr/>
            <p:nvPr/>
          </p:nvSpPr>
          <p:spPr>
            <a:xfrm>
              <a:off x="2593298" y="1561514"/>
              <a:ext cx="2087101" cy="43897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75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Неточная оценка </a:t>
              </a:r>
              <a:r>
                <a:rPr lang="ru-RU" sz="750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инвест</a:t>
              </a:r>
              <a:r>
                <a:rPr lang="ru-RU" sz="75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затрат, малый опыт сотрудников</a:t>
              </a:r>
            </a:p>
          </p:txBody>
        </p:sp>
        <p:sp>
          <p:nvSpPr>
            <p:cNvPr id="56" name="Скругленный прямоугольник 55">
              <a:extLst>
                <a:ext uri="{FF2B5EF4-FFF2-40B4-BE49-F238E27FC236}">
                  <a16:creationId xmlns:a16="http://schemas.microsoft.com/office/drawing/2014/main" id="{EAC0606E-421C-9080-6FF6-3ECF0E87D2AD}"/>
                </a:ext>
              </a:extLst>
            </p:cNvPr>
            <p:cNvSpPr/>
            <p:nvPr/>
          </p:nvSpPr>
          <p:spPr>
            <a:xfrm>
              <a:off x="4724338" y="1561514"/>
              <a:ext cx="1718665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Средняя</a:t>
              </a:r>
            </a:p>
          </p:txBody>
        </p:sp>
        <p:sp>
          <p:nvSpPr>
            <p:cNvPr id="57" name="Скругленный прямоугольник 56">
              <a:extLst>
                <a:ext uri="{FF2B5EF4-FFF2-40B4-BE49-F238E27FC236}">
                  <a16:creationId xmlns:a16="http://schemas.microsoft.com/office/drawing/2014/main" id="{D21C7668-1C5C-AD1C-97CD-03F23BD2476D}"/>
                </a:ext>
              </a:extLst>
            </p:cNvPr>
            <p:cNvSpPr/>
            <p:nvPr/>
          </p:nvSpPr>
          <p:spPr>
            <a:xfrm>
              <a:off x="6489683" y="1561514"/>
              <a:ext cx="1718665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Допустимый</a:t>
              </a:r>
            </a:p>
          </p:txBody>
        </p:sp>
        <p:sp>
          <p:nvSpPr>
            <p:cNvPr id="58" name="Скругленный прямоугольник 57">
              <a:extLst>
                <a:ext uri="{FF2B5EF4-FFF2-40B4-BE49-F238E27FC236}">
                  <a16:creationId xmlns:a16="http://schemas.microsoft.com/office/drawing/2014/main" id="{8AB837EE-E7AF-930F-BCF6-035A3382B928}"/>
                </a:ext>
              </a:extLst>
            </p:cNvPr>
            <p:cNvSpPr/>
            <p:nvPr/>
          </p:nvSpPr>
          <p:spPr>
            <a:xfrm>
              <a:off x="8255028" y="1561514"/>
              <a:ext cx="3890906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Тщательное планирование проекта с заложенными доп. временем/ресурсами</a:t>
              </a: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7D7EBF30-F262-1332-B1CF-BAF830D31180}"/>
              </a:ext>
            </a:extLst>
          </p:cNvPr>
          <p:cNvGrpSpPr/>
          <p:nvPr/>
        </p:nvGrpSpPr>
        <p:grpSpPr>
          <a:xfrm>
            <a:off x="84185" y="3350262"/>
            <a:ext cx="8995968" cy="632457"/>
            <a:chOff x="249999" y="1561514"/>
            <a:chExt cx="11895935" cy="442337"/>
          </a:xfrm>
          <a:solidFill>
            <a:srgbClr val="DBD1FF">
              <a:alpha val="52941"/>
            </a:srgbClr>
          </a:solidFill>
        </p:grpSpPr>
        <p:sp>
          <p:nvSpPr>
            <p:cNvPr id="60" name="Скругленный прямоугольник 59">
              <a:extLst>
                <a:ext uri="{FF2B5EF4-FFF2-40B4-BE49-F238E27FC236}">
                  <a16:creationId xmlns:a16="http://schemas.microsoft.com/office/drawing/2014/main" id="{92F4D0D0-AAC0-7C7D-3E0D-F5EF93FCD3FC}"/>
                </a:ext>
              </a:extLst>
            </p:cNvPr>
            <p:cNvSpPr/>
            <p:nvPr/>
          </p:nvSpPr>
          <p:spPr>
            <a:xfrm>
              <a:off x="249999" y="1561514"/>
              <a:ext cx="2296617" cy="44233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8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Проблемы с безопасностью данных</a:t>
              </a:r>
            </a:p>
          </p:txBody>
        </p:sp>
        <p:sp>
          <p:nvSpPr>
            <p:cNvPr id="61" name="Скругленный прямоугольник 60">
              <a:extLst>
                <a:ext uri="{FF2B5EF4-FFF2-40B4-BE49-F238E27FC236}">
                  <a16:creationId xmlns:a16="http://schemas.microsoft.com/office/drawing/2014/main" id="{CDED2453-9583-E122-A327-A7AD93215FAD}"/>
                </a:ext>
              </a:extLst>
            </p:cNvPr>
            <p:cNvSpPr/>
            <p:nvPr/>
          </p:nvSpPr>
          <p:spPr>
            <a:xfrm>
              <a:off x="2593298" y="1561514"/>
              <a:ext cx="2087101" cy="43897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75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Неэффективные меры защиты данных, неквалифицированные сотрудники</a:t>
              </a:r>
            </a:p>
          </p:txBody>
        </p:sp>
        <p:sp>
          <p:nvSpPr>
            <p:cNvPr id="62" name="Скругленный прямоугольник 61">
              <a:extLst>
                <a:ext uri="{FF2B5EF4-FFF2-40B4-BE49-F238E27FC236}">
                  <a16:creationId xmlns:a16="http://schemas.microsoft.com/office/drawing/2014/main" id="{066CBEC5-44BF-6D5A-D6D1-C4215657F884}"/>
                </a:ext>
              </a:extLst>
            </p:cNvPr>
            <p:cNvSpPr/>
            <p:nvPr/>
          </p:nvSpPr>
          <p:spPr>
            <a:xfrm>
              <a:off x="4724338" y="1561514"/>
              <a:ext cx="1718665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Средняя</a:t>
              </a:r>
            </a:p>
          </p:txBody>
        </p:sp>
        <p:sp>
          <p:nvSpPr>
            <p:cNvPr id="63" name="Скругленный прямоугольник 62">
              <a:extLst>
                <a:ext uri="{FF2B5EF4-FFF2-40B4-BE49-F238E27FC236}">
                  <a16:creationId xmlns:a16="http://schemas.microsoft.com/office/drawing/2014/main" id="{0398F4D8-1E4F-2EF3-A2BC-38D99562D09E}"/>
                </a:ext>
              </a:extLst>
            </p:cNvPr>
            <p:cNvSpPr/>
            <p:nvPr/>
          </p:nvSpPr>
          <p:spPr>
            <a:xfrm>
              <a:off x="6489683" y="1561514"/>
              <a:ext cx="1718665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Допустимый</a:t>
              </a:r>
              <a:endParaRPr lang="ru-RU" sz="1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4" name="Скругленный прямоугольник 63">
              <a:extLst>
                <a:ext uri="{FF2B5EF4-FFF2-40B4-BE49-F238E27FC236}">
                  <a16:creationId xmlns:a16="http://schemas.microsoft.com/office/drawing/2014/main" id="{C72BFBA6-9DDD-635E-A59B-A082C465335F}"/>
                </a:ext>
              </a:extLst>
            </p:cNvPr>
            <p:cNvSpPr/>
            <p:nvPr/>
          </p:nvSpPr>
          <p:spPr>
            <a:xfrm>
              <a:off x="8255028" y="1561514"/>
              <a:ext cx="3890906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Использование современных технологий защиты данных, регулярные проверки безопасности, найм опытного сотрудника</a:t>
              </a: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2FD7EFCE-B1E0-D13A-8EEB-20AEAA8F8359}"/>
              </a:ext>
            </a:extLst>
          </p:cNvPr>
          <p:cNvGrpSpPr/>
          <p:nvPr/>
        </p:nvGrpSpPr>
        <p:grpSpPr>
          <a:xfrm>
            <a:off x="84185" y="4070631"/>
            <a:ext cx="8995968" cy="477156"/>
            <a:chOff x="249999" y="1561514"/>
            <a:chExt cx="11895935" cy="442337"/>
          </a:xfrm>
          <a:solidFill>
            <a:srgbClr val="DBD1FF">
              <a:alpha val="52941"/>
            </a:srgbClr>
          </a:solidFill>
        </p:grpSpPr>
        <p:sp>
          <p:nvSpPr>
            <p:cNvPr id="66" name="Скругленный прямоугольник 65">
              <a:extLst>
                <a:ext uri="{FF2B5EF4-FFF2-40B4-BE49-F238E27FC236}">
                  <a16:creationId xmlns:a16="http://schemas.microsoft.com/office/drawing/2014/main" id="{AD3592A5-BDDE-6EE6-3CAF-983060D481F6}"/>
                </a:ext>
              </a:extLst>
            </p:cNvPr>
            <p:cNvSpPr/>
            <p:nvPr/>
          </p:nvSpPr>
          <p:spPr>
            <a:xfrm>
              <a:off x="249999" y="1561514"/>
              <a:ext cx="2296617" cy="44233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8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Недостаточный функционал для мастеров</a:t>
              </a:r>
            </a:p>
          </p:txBody>
        </p:sp>
        <p:sp>
          <p:nvSpPr>
            <p:cNvPr id="67" name="Скругленный прямоугольник 66">
              <a:extLst>
                <a:ext uri="{FF2B5EF4-FFF2-40B4-BE49-F238E27FC236}">
                  <a16:creationId xmlns:a16="http://schemas.microsoft.com/office/drawing/2014/main" id="{704FE041-7434-8C5F-AF39-6D0EE5982FD3}"/>
                </a:ext>
              </a:extLst>
            </p:cNvPr>
            <p:cNvSpPr/>
            <p:nvPr/>
          </p:nvSpPr>
          <p:spPr>
            <a:xfrm>
              <a:off x="2593298" y="1561514"/>
              <a:ext cx="2087101" cy="43897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75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Сложности в разработке, невнимательность к потребностям мастеров</a:t>
              </a:r>
            </a:p>
          </p:txBody>
        </p:sp>
        <p:sp>
          <p:nvSpPr>
            <p:cNvPr id="68" name="Скругленный прямоугольник 67">
              <a:extLst>
                <a:ext uri="{FF2B5EF4-FFF2-40B4-BE49-F238E27FC236}">
                  <a16:creationId xmlns:a16="http://schemas.microsoft.com/office/drawing/2014/main" id="{4F429504-1D09-0DD0-AF23-BA48AA1F1AB7}"/>
                </a:ext>
              </a:extLst>
            </p:cNvPr>
            <p:cNvSpPr/>
            <p:nvPr/>
          </p:nvSpPr>
          <p:spPr>
            <a:xfrm>
              <a:off x="4724338" y="1561514"/>
              <a:ext cx="1718665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Средняя</a:t>
              </a:r>
            </a:p>
          </p:txBody>
        </p:sp>
        <p:sp>
          <p:nvSpPr>
            <p:cNvPr id="69" name="Скругленный прямоугольник 68">
              <a:extLst>
                <a:ext uri="{FF2B5EF4-FFF2-40B4-BE49-F238E27FC236}">
                  <a16:creationId xmlns:a16="http://schemas.microsoft.com/office/drawing/2014/main" id="{8CAD32BD-AF82-36AF-7AD7-97D948C5A4D3}"/>
                </a:ext>
              </a:extLst>
            </p:cNvPr>
            <p:cNvSpPr/>
            <p:nvPr/>
          </p:nvSpPr>
          <p:spPr>
            <a:xfrm>
              <a:off x="6489683" y="1561514"/>
              <a:ext cx="1718665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Допустимый</a:t>
              </a:r>
            </a:p>
          </p:txBody>
        </p:sp>
        <p:sp>
          <p:nvSpPr>
            <p:cNvPr id="70" name="Скругленный прямоугольник 69">
              <a:extLst>
                <a:ext uri="{FF2B5EF4-FFF2-40B4-BE49-F238E27FC236}">
                  <a16:creationId xmlns:a16="http://schemas.microsoft.com/office/drawing/2014/main" id="{3A15C04A-0F40-229E-7E44-6CECB736BE67}"/>
                </a:ext>
              </a:extLst>
            </p:cNvPr>
            <p:cNvSpPr/>
            <p:nvPr/>
          </p:nvSpPr>
          <p:spPr>
            <a:xfrm>
              <a:off x="8255028" y="1561514"/>
              <a:ext cx="3890906" cy="4365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Тщательное исследование потребностей мастеров, постепенное внедрение новых функций</a:t>
              </a: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EBEA5B7A-1FC7-5C52-814C-C59B4FFF5EC4}"/>
              </a:ext>
            </a:extLst>
          </p:cNvPr>
          <p:cNvSpPr txBox="1"/>
          <p:nvPr/>
        </p:nvSpPr>
        <p:spPr>
          <a:xfrm>
            <a:off x="8696261" y="4783907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090728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7CAE7-D674-ACA4-142E-1077FCF1B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нимок экрана, искусство, линия, Прямоугольник&#10;&#10;Автоматически созданное описание">
            <a:extLst>
              <a:ext uri="{FF2B5EF4-FFF2-40B4-BE49-F238E27FC236}">
                <a16:creationId xmlns:a16="http://schemas.microsoft.com/office/drawing/2014/main" id="{CFEAE23D-BDD1-9646-E496-33090A00C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27" y="400833"/>
            <a:ext cx="8816473" cy="4742667"/>
          </a:xfrm>
          <a:prstGeom prst="rect">
            <a:avLst/>
          </a:prstGeom>
        </p:spPr>
      </p:pic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EDFA6D02-9A56-3EE3-C1D7-278420207EF7}"/>
              </a:ext>
            </a:extLst>
          </p:cNvPr>
          <p:cNvCxnSpPr>
            <a:cxnSpLocks/>
          </p:cNvCxnSpPr>
          <p:nvPr/>
        </p:nvCxnSpPr>
        <p:spPr>
          <a:xfrm flipV="1">
            <a:off x="8334774" y="1039642"/>
            <a:ext cx="0" cy="797856"/>
          </a:xfrm>
          <a:prstGeom prst="line">
            <a:avLst/>
          </a:prstGeom>
          <a:ln w="28575">
            <a:solidFill>
              <a:srgbClr val="B8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38B575A7-3428-3559-AD36-98C3194DC9A9}"/>
              </a:ext>
            </a:extLst>
          </p:cNvPr>
          <p:cNvCxnSpPr>
            <a:cxnSpLocks/>
          </p:cNvCxnSpPr>
          <p:nvPr/>
        </p:nvCxnSpPr>
        <p:spPr>
          <a:xfrm flipH="1">
            <a:off x="1166536" y="4201462"/>
            <a:ext cx="503654" cy="0"/>
          </a:xfrm>
          <a:prstGeom prst="line">
            <a:avLst/>
          </a:prstGeom>
          <a:ln w="28575">
            <a:solidFill>
              <a:srgbClr val="B8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8D340811-42D3-7097-DDC2-D7A80333CE42}"/>
              </a:ext>
            </a:extLst>
          </p:cNvPr>
          <p:cNvCxnSpPr>
            <a:cxnSpLocks/>
          </p:cNvCxnSpPr>
          <p:nvPr/>
        </p:nvCxnSpPr>
        <p:spPr>
          <a:xfrm flipV="1">
            <a:off x="1072536" y="2016926"/>
            <a:ext cx="0" cy="901471"/>
          </a:xfrm>
          <a:prstGeom prst="line">
            <a:avLst/>
          </a:prstGeom>
          <a:ln w="28575">
            <a:solidFill>
              <a:srgbClr val="B8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37DB02C3-2B13-E9CE-66D9-9B1EBBE75EC2}"/>
              </a:ext>
            </a:extLst>
          </p:cNvPr>
          <p:cNvCxnSpPr>
            <a:cxnSpLocks/>
          </p:cNvCxnSpPr>
          <p:nvPr/>
        </p:nvCxnSpPr>
        <p:spPr>
          <a:xfrm flipV="1">
            <a:off x="2477664" y="2016926"/>
            <a:ext cx="0" cy="554824"/>
          </a:xfrm>
          <a:prstGeom prst="line">
            <a:avLst/>
          </a:prstGeom>
          <a:ln w="28575">
            <a:solidFill>
              <a:srgbClr val="B8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D0CC18BD-FB2A-22E1-BE5C-C5BBD0345AF3}"/>
              </a:ext>
            </a:extLst>
          </p:cNvPr>
          <p:cNvCxnSpPr>
            <a:cxnSpLocks/>
          </p:cNvCxnSpPr>
          <p:nvPr/>
        </p:nvCxnSpPr>
        <p:spPr>
          <a:xfrm flipV="1">
            <a:off x="3129560" y="2571750"/>
            <a:ext cx="0" cy="258717"/>
          </a:xfrm>
          <a:prstGeom prst="line">
            <a:avLst/>
          </a:prstGeom>
          <a:ln w="28575">
            <a:solidFill>
              <a:srgbClr val="B8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00657B75-8A2F-0A8E-9F87-EDA690BED8EE}"/>
              </a:ext>
            </a:extLst>
          </p:cNvPr>
          <p:cNvCxnSpPr>
            <a:cxnSpLocks/>
          </p:cNvCxnSpPr>
          <p:nvPr/>
        </p:nvCxnSpPr>
        <p:spPr>
          <a:xfrm flipV="1">
            <a:off x="4952640" y="852857"/>
            <a:ext cx="0" cy="781003"/>
          </a:xfrm>
          <a:prstGeom prst="line">
            <a:avLst/>
          </a:prstGeom>
          <a:ln w="28575">
            <a:solidFill>
              <a:srgbClr val="B8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EF87CF80-9119-5CB4-5777-7F442C9ADEEC}"/>
              </a:ext>
            </a:extLst>
          </p:cNvPr>
          <p:cNvCxnSpPr>
            <a:cxnSpLocks/>
          </p:cNvCxnSpPr>
          <p:nvPr/>
        </p:nvCxnSpPr>
        <p:spPr>
          <a:xfrm flipV="1">
            <a:off x="7227012" y="3403606"/>
            <a:ext cx="0" cy="797856"/>
          </a:xfrm>
          <a:prstGeom prst="line">
            <a:avLst/>
          </a:prstGeom>
          <a:ln w="28575">
            <a:solidFill>
              <a:srgbClr val="B8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9DE02D85-9811-2E5F-6488-1F0D162B7A0B}"/>
              </a:ext>
            </a:extLst>
          </p:cNvPr>
          <p:cNvSpPr/>
          <p:nvPr/>
        </p:nvSpPr>
        <p:spPr>
          <a:xfrm>
            <a:off x="1670190" y="4037503"/>
            <a:ext cx="1764320" cy="904886"/>
          </a:xfrm>
          <a:prstGeom prst="roundRect">
            <a:avLst/>
          </a:prstGeom>
          <a:noFill/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772AAB-DC10-9296-6A5F-3FB2DE35662F}"/>
              </a:ext>
            </a:extLst>
          </p:cNvPr>
          <p:cNvSpPr txBox="1"/>
          <p:nvPr/>
        </p:nvSpPr>
        <p:spPr>
          <a:xfrm>
            <a:off x="1762683" y="4062963"/>
            <a:ext cx="15793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Team building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6F7F0C-CF27-1736-6C74-39775A5D4613}"/>
              </a:ext>
            </a:extLst>
          </p:cNvPr>
          <p:cNvSpPr txBox="1"/>
          <p:nvPr/>
        </p:nvSpPr>
        <p:spPr>
          <a:xfrm>
            <a:off x="1762682" y="4309713"/>
            <a:ext cx="17643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Поиск команды:</a:t>
            </a: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веб-разработчики</a:t>
            </a: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веб-дизайнер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33BC0207-6221-11A2-BD31-E3F6FAE9E736}"/>
              </a:ext>
            </a:extLst>
          </p:cNvPr>
          <p:cNvSpPr/>
          <p:nvPr/>
        </p:nvSpPr>
        <p:spPr>
          <a:xfrm>
            <a:off x="143009" y="852857"/>
            <a:ext cx="2047054" cy="1171426"/>
          </a:xfrm>
          <a:prstGeom prst="roundRect">
            <a:avLst/>
          </a:prstGeom>
          <a:noFill/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C5A983-B5ED-5176-5E10-B693B6B8D53B}"/>
              </a:ext>
            </a:extLst>
          </p:cNvPr>
          <p:cNvSpPr txBox="1"/>
          <p:nvPr/>
        </p:nvSpPr>
        <p:spPr>
          <a:xfrm>
            <a:off x="327527" y="990102"/>
            <a:ext cx="1759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Исследование ЦА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01EC1B-525E-6A89-46FE-03EFBA44018E}"/>
              </a:ext>
            </a:extLst>
          </p:cNvPr>
          <p:cNvSpPr txBox="1"/>
          <p:nvPr/>
        </p:nvSpPr>
        <p:spPr>
          <a:xfrm>
            <a:off x="94491" y="1267101"/>
            <a:ext cx="22556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Поиск заинтересованных партнеров</a:t>
            </a: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Опросы потребителей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63F64EAB-9457-5128-C591-7ECCA3F4F571}"/>
              </a:ext>
            </a:extLst>
          </p:cNvPr>
          <p:cNvSpPr/>
          <p:nvPr/>
        </p:nvSpPr>
        <p:spPr>
          <a:xfrm>
            <a:off x="2227707" y="2843674"/>
            <a:ext cx="1930242" cy="981469"/>
          </a:xfrm>
          <a:prstGeom prst="roundRect">
            <a:avLst/>
          </a:prstGeom>
          <a:noFill/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8BF363-7F46-A7B8-F483-F019002942C7}"/>
              </a:ext>
            </a:extLst>
          </p:cNvPr>
          <p:cNvSpPr txBox="1"/>
          <p:nvPr/>
        </p:nvSpPr>
        <p:spPr>
          <a:xfrm>
            <a:off x="2398690" y="2924627"/>
            <a:ext cx="1759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Подготовка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A984E4-C973-4B22-0839-F756C1874AEC}"/>
              </a:ext>
            </a:extLst>
          </p:cNvPr>
          <p:cNvSpPr txBox="1"/>
          <p:nvPr/>
        </p:nvSpPr>
        <p:spPr>
          <a:xfrm>
            <a:off x="2190062" y="3171235"/>
            <a:ext cx="22556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Анализ функционала /технологий</a:t>
            </a: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Составление ТЗ</a:t>
            </a: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endParaRPr lang="ru-RU" sz="105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95047B0-9DC6-3E4D-AED9-1F1BB06BB343}"/>
              </a:ext>
            </a:extLst>
          </p:cNvPr>
          <p:cNvSpPr/>
          <p:nvPr/>
        </p:nvSpPr>
        <p:spPr>
          <a:xfrm>
            <a:off x="2267289" y="1040714"/>
            <a:ext cx="1259712" cy="981469"/>
          </a:xfrm>
          <a:prstGeom prst="roundRect">
            <a:avLst/>
          </a:prstGeom>
          <a:noFill/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B41735-605A-03BB-7836-3DC471CA3A98}"/>
              </a:ext>
            </a:extLst>
          </p:cNvPr>
          <p:cNvSpPr txBox="1"/>
          <p:nvPr/>
        </p:nvSpPr>
        <p:spPr>
          <a:xfrm>
            <a:off x="2270117" y="1147045"/>
            <a:ext cx="125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Дизайн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39BAAA-A6F0-DCE0-5519-F3111E615FCB}"/>
              </a:ext>
            </a:extLst>
          </p:cNvPr>
          <p:cNvSpPr txBox="1"/>
          <p:nvPr/>
        </p:nvSpPr>
        <p:spPr>
          <a:xfrm>
            <a:off x="2227705" y="1409470"/>
            <a:ext cx="133693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Разработка макетов сайта</a:t>
            </a: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endParaRPr lang="ru-RU" sz="105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FF56DDD6-CED9-8286-7045-E24EE05B3650}"/>
              </a:ext>
            </a:extLst>
          </p:cNvPr>
          <p:cNvSpPr/>
          <p:nvPr/>
        </p:nvSpPr>
        <p:spPr>
          <a:xfrm>
            <a:off x="4309460" y="1633860"/>
            <a:ext cx="1431919" cy="1571474"/>
          </a:xfrm>
          <a:prstGeom prst="roundRect">
            <a:avLst/>
          </a:prstGeom>
          <a:noFill/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F03451-8549-2AAC-000A-4537D397058F}"/>
              </a:ext>
            </a:extLst>
          </p:cNvPr>
          <p:cNvSpPr txBox="1"/>
          <p:nvPr/>
        </p:nvSpPr>
        <p:spPr>
          <a:xfrm>
            <a:off x="4413311" y="1767260"/>
            <a:ext cx="125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Разработка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41827E-1639-E5BC-8332-5FF2EE5F9B91}"/>
              </a:ext>
            </a:extLst>
          </p:cNvPr>
          <p:cNvSpPr txBox="1"/>
          <p:nvPr/>
        </p:nvSpPr>
        <p:spPr>
          <a:xfrm>
            <a:off x="4309460" y="2016926"/>
            <a:ext cx="1431919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Разработка веб-сайта</a:t>
            </a: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Разработка схемы пр-ва</a:t>
            </a: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Разработка анимаций</a:t>
            </a: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endParaRPr lang="ru-RU" sz="105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6C91CFA1-D230-2778-A596-2F02C3C3DC78}"/>
              </a:ext>
            </a:extLst>
          </p:cNvPr>
          <p:cNvSpPr/>
          <p:nvPr/>
        </p:nvSpPr>
        <p:spPr>
          <a:xfrm>
            <a:off x="6486195" y="1832132"/>
            <a:ext cx="1521239" cy="1571474"/>
          </a:xfrm>
          <a:prstGeom prst="roundRect">
            <a:avLst/>
          </a:prstGeom>
          <a:noFill/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BCC05A-E366-4EA4-CF75-EDDC93354111}"/>
              </a:ext>
            </a:extLst>
          </p:cNvPr>
          <p:cNvSpPr txBox="1"/>
          <p:nvPr/>
        </p:nvSpPr>
        <p:spPr>
          <a:xfrm>
            <a:off x="6530855" y="1996983"/>
            <a:ext cx="1431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Продвижение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BA8892-09DE-678C-E6B1-5E80D963BBB9}"/>
              </a:ext>
            </a:extLst>
          </p:cNvPr>
          <p:cNvSpPr txBox="1"/>
          <p:nvPr/>
        </p:nvSpPr>
        <p:spPr>
          <a:xfrm>
            <a:off x="6492404" y="2329775"/>
            <a:ext cx="1604729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560EA4"/>
              </a:buClr>
              <a:buSzPct val="99000"/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Маркетинг и продвижение сайта</a:t>
            </a:r>
          </a:p>
          <a:p>
            <a:pPr marL="171450" indent="-171450">
              <a:buClr>
                <a:srgbClr val="560EA4"/>
              </a:buClr>
              <a:buSzPct val="99000"/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Рассылка приглашений</a:t>
            </a:r>
          </a:p>
          <a:p>
            <a:pPr marL="171450" indent="-171450">
              <a:buClr>
                <a:srgbClr val="560EA4"/>
              </a:buClr>
              <a:buSzPct val="99000"/>
              <a:buFont typeface="Arial" panose="020B0604020202020204" pitchFamily="34" charset="0"/>
              <a:buChar char="•"/>
            </a:pP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endParaRPr lang="ru-RU" sz="105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249A2710-6EF2-4F33-4613-E444C227D272}"/>
              </a:ext>
            </a:extLst>
          </p:cNvPr>
          <p:cNvSpPr/>
          <p:nvPr/>
        </p:nvSpPr>
        <p:spPr>
          <a:xfrm>
            <a:off x="7228113" y="400832"/>
            <a:ext cx="1738040" cy="639881"/>
          </a:xfrm>
          <a:prstGeom prst="roundRect">
            <a:avLst/>
          </a:prstGeom>
          <a:noFill/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39AADA-0451-672B-6133-689BF72F4C4A}"/>
              </a:ext>
            </a:extLst>
          </p:cNvPr>
          <p:cNvSpPr txBox="1"/>
          <p:nvPr/>
        </p:nvSpPr>
        <p:spPr>
          <a:xfrm>
            <a:off x="7228113" y="461878"/>
            <a:ext cx="1738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Запуск платформы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5442C6-2B2D-8CF1-9CC6-7E7F795FA073}"/>
              </a:ext>
            </a:extLst>
          </p:cNvPr>
          <p:cNvSpPr txBox="1"/>
          <p:nvPr/>
        </p:nvSpPr>
        <p:spPr>
          <a:xfrm>
            <a:off x="2313199" y="4912668"/>
            <a:ext cx="17592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ноябрь-декабрь 2024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08C5FF5-E291-1B51-1461-1B795CA70909}"/>
              </a:ext>
            </a:extLst>
          </p:cNvPr>
          <p:cNvSpPr txBox="1"/>
          <p:nvPr/>
        </p:nvSpPr>
        <p:spPr>
          <a:xfrm>
            <a:off x="177847" y="614066"/>
            <a:ext cx="17592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декабрь 2024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F93CB0-A406-2CB5-5315-15C9E474CAF4}"/>
              </a:ext>
            </a:extLst>
          </p:cNvPr>
          <p:cNvSpPr txBox="1"/>
          <p:nvPr/>
        </p:nvSpPr>
        <p:spPr>
          <a:xfrm>
            <a:off x="2313199" y="809882"/>
            <a:ext cx="17592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январь 2025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AD5F005-4EAD-8C13-B326-3C055E7DEEA0}"/>
              </a:ext>
            </a:extLst>
          </p:cNvPr>
          <p:cNvSpPr txBox="1"/>
          <p:nvPr/>
        </p:nvSpPr>
        <p:spPr>
          <a:xfrm>
            <a:off x="2249931" y="3775739"/>
            <a:ext cx="17592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январь-февраль 2025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FA8A7C0-5DA0-67F9-6F26-540F24FDB16D}"/>
              </a:ext>
            </a:extLst>
          </p:cNvPr>
          <p:cNvSpPr txBox="1"/>
          <p:nvPr/>
        </p:nvSpPr>
        <p:spPr>
          <a:xfrm>
            <a:off x="4307629" y="3218992"/>
            <a:ext cx="17592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февраль-июнь 2025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7F0599-4CAD-CBEF-BC77-9A250889BB2E}"/>
              </a:ext>
            </a:extLst>
          </p:cNvPr>
          <p:cNvSpPr txBox="1"/>
          <p:nvPr/>
        </p:nvSpPr>
        <p:spPr>
          <a:xfrm>
            <a:off x="6575516" y="1577074"/>
            <a:ext cx="17592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апрель-июнь 2025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91F47C-4C6D-50A9-1A2A-C4343A9C4F3B}"/>
              </a:ext>
            </a:extLst>
          </p:cNvPr>
          <p:cNvSpPr txBox="1"/>
          <p:nvPr/>
        </p:nvSpPr>
        <p:spPr>
          <a:xfrm>
            <a:off x="7227012" y="1036269"/>
            <a:ext cx="17592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июнь 2025</a:t>
            </a: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5B5F085A-0604-078A-AAEF-AC98BA333F34}"/>
              </a:ext>
            </a:extLst>
          </p:cNvPr>
          <p:cNvSpPr/>
          <p:nvPr/>
        </p:nvSpPr>
        <p:spPr>
          <a:xfrm>
            <a:off x="1075396" y="4153398"/>
            <a:ext cx="98676" cy="98676"/>
          </a:xfrm>
          <a:prstGeom prst="ellipse">
            <a:avLst/>
          </a:prstGeom>
          <a:solidFill>
            <a:srgbClr val="B8A0FF"/>
          </a:solidFill>
          <a:ln>
            <a:solidFill>
              <a:srgbClr val="B8A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0903182A-A3C3-5278-8F9F-7A1965098A67}"/>
              </a:ext>
            </a:extLst>
          </p:cNvPr>
          <p:cNvSpPr/>
          <p:nvPr/>
        </p:nvSpPr>
        <p:spPr>
          <a:xfrm>
            <a:off x="1026058" y="2906917"/>
            <a:ext cx="98676" cy="98676"/>
          </a:xfrm>
          <a:prstGeom prst="ellipse">
            <a:avLst/>
          </a:prstGeom>
          <a:solidFill>
            <a:srgbClr val="B8A0FF"/>
          </a:solidFill>
          <a:ln>
            <a:solidFill>
              <a:srgbClr val="B8A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4F0EFB60-03B8-D535-6A89-DA5F8BEE0C36}"/>
              </a:ext>
            </a:extLst>
          </p:cNvPr>
          <p:cNvSpPr/>
          <p:nvPr/>
        </p:nvSpPr>
        <p:spPr>
          <a:xfrm>
            <a:off x="2428326" y="2516389"/>
            <a:ext cx="98676" cy="98676"/>
          </a:xfrm>
          <a:prstGeom prst="ellipse">
            <a:avLst/>
          </a:prstGeom>
          <a:solidFill>
            <a:srgbClr val="B8A0FF"/>
          </a:solidFill>
          <a:ln>
            <a:solidFill>
              <a:srgbClr val="B8A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F4B7BC13-505D-0860-646D-33ADABA38B25}"/>
              </a:ext>
            </a:extLst>
          </p:cNvPr>
          <p:cNvSpPr/>
          <p:nvPr/>
        </p:nvSpPr>
        <p:spPr>
          <a:xfrm>
            <a:off x="3074218" y="2487363"/>
            <a:ext cx="98676" cy="98676"/>
          </a:xfrm>
          <a:prstGeom prst="ellipse">
            <a:avLst/>
          </a:prstGeom>
          <a:solidFill>
            <a:srgbClr val="B8A0FF"/>
          </a:solidFill>
          <a:ln>
            <a:solidFill>
              <a:srgbClr val="B8A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790C6D37-1283-8A56-2428-F14AF881EFBB}"/>
              </a:ext>
            </a:extLst>
          </p:cNvPr>
          <p:cNvSpPr/>
          <p:nvPr/>
        </p:nvSpPr>
        <p:spPr>
          <a:xfrm>
            <a:off x="4903302" y="791109"/>
            <a:ext cx="98676" cy="98676"/>
          </a:xfrm>
          <a:prstGeom prst="ellipse">
            <a:avLst/>
          </a:prstGeom>
          <a:solidFill>
            <a:srgbClr val="B8A0FF"/>
          </a:solidFill>
          <a:ln>
            <a:solidFill>
              <a:srgbClr val="B8A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8A943277-5EB2-5157-A4A2-8B13930FD591}"/>
              </a:ext>
            </a:extLst>
          </p:cNvPr>
          <p:cNvSpPr/>
          <p:nvPr/>
        </p:nvSpPr>
        <p:spPr>
          <a:xfrm>
            <a:off x="7177674" y="4201462"/>
            <a:ext cx="98676" cy="98676"/>
          </a:xfrm>
          <a:prstGeom prst="ellipse">
            <a:avLst/>
          </a:prstGeom>
          <a:solidFill>
            <a:srgbClr val="B8A0FF"/>
          </a:solidFill>
          <a:ln>
            <a:solidFill>
              <a:srgbClr val="B8A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9CAFEA67-E4D9-D261-7B8E-8FE66C6CD22A}"/>
              </a:ext>
            </a:extLst>
          </p:cNvPr>
          <p:cNvSpPr/>
          <p:nvPr/>
        </p:nvSpPr>
        <p:spPr>
          <a:xfrm>
            <a:off x="8285437" y="1782794"/>
            <a:ext cx="98676" cy="98676"/>
          </a:xfrm>
          <a:prstGeom prst="ellipse">
            <a:avLst/>
          </a:prstGeom>
          <a:solidFill>
            <a:srgbClr val="B8A0FF"/>
          </a:solidFill>
          <a:ln>
            <a:solidFill>
              <a:srgbClr val="B8A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кругленный прямоугольник 65">
            <a:extLst>
              <a:ext uri="{FF2B5EF4-FFF2-40B4-BE49-F238E27FC236}">
                <a16:creationId xmlns:a16="http://schemas.microsoft.com/office/drawing/2014/main" id="{E7433793-EA1E-C546-2FE3-8CBCEAE86B68}"/>
              </a:ext>
            </a:extLst>
          </p:cNvPr>
          <p:cNvSpPr/>
          <p:nvPr/>
        </p:nvSpPr>
        <p:spPr>
          <a:xfrm>
            <a:off x="91253" y="4487639"/>
            <a:ext cx="678593" cy="510055"/>
          </a:xfrm>
          <a:prstGeom prst="roundRect">
            <a:avLst/>
          </a:prstGeom>
          <a:solidFill>
            <a:schemeClr val="bg1"/>
          </a:solidFill>
          <a:ln>
            <a:solidFill>
              <a:srgbClr val="FD49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Идея</a:t>
            </a:r>
          </a:p>
        </p:txBody>
      </p: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58B666D0-FF52-8894-3E19-12EF85485F5C}"/>
              </a:ext>
            </a:extLst>
          </p:cNvPr>
          <p:cNvCxnSpPr>
            <a:cxnSpLocks/>
          </p:cNvCxnSpPr>
          <p:nvPr/>
        </p:nvCxnSpPr>
        <p:spPr>
          <a:xfrm flipH="1">
            <a:off x="774231" y="4742666"/>
            <a:ext cx="350503" cy="0"/>
          </a:xfrm>
          <a:prstGeom prst="line">
            <a:avLst/>
          </a:prstGeom>
          <a:ln w="28575">
            <a:solidFill>
              <a:srgbClr val="FD4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Овал 68">
            <a:extLst>
              <a:ext uri="{FF2B5EF4-FFF2-40B4-BE49-F238E27FC236}">
                <a16:creationId xmlns:a16="http://schemas.microsoft.com/office/drawing/2014/main" id="{82D2028E-1024-DB61-3621-78BF19A6DBF7}"/>
              </a:ext>
            </a:extLst>
          </p:cNvPr>
          <p:cNvSpPr/>
          <p:nvPr/>
        </p:nvSpPr>
        <p:spPr>
          <a:xfrm>
            <a:off x="1067860" y="4693328"/>
            <a:ext cx="98676" cy="98676"/>
          </a:xfrm>
          <a:prstGeom prst="ellipse">
            <a:avLst/>
          </a:prstGeom>
          <a:solidFill>
            <a:srgbClr val="FD493D"/>
          </a:solidFill>
          <a:ln>
            <a:solidFill>
              <a:srgbClr val="FD49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8D2CC41-FC77-386E-1398-AFCC0288E2E6}"/>
              </a:ext>
            </a:extLst>
          </p:cNvPr>
          <p:cNvSpPr txBox="1"/>
          <p:nvPr/>
        </p:nvSpPr>
        <p:spPr>
          <a:xfrm>
            <a:off x="8696261" y="4783907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961889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22ECC2-49EC-FD16-8D82-2628EA8CD283}"/>
              </a:ext>
            </a:extLst>
          </p:cNvPr>
          <p:cNvSpPr txBox="1"/>
          <p:nvPr/>
        </p:nvSpPr>
        <p:spPr>
          <a:xfrm>
            <a:off x="333198" y="293857"/>
            <a:ext cx="4930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КОМАНДА СТАРТАПА</a:t>
            </a:r>
          </a:p>
        </p:txBody>
      </p:sp>
      <p:pic>
        <p:nvPicPr>
          <p:cNvPr id="5" name="Google Shape;239;p30">
            <a:extLst>
              <a:ext uri="{FF2B5EF4-FFF2-40B4-BE49-F238E27FC236}">
                <a16:creationId xmlns:a16="http://schemas.microsoft.com/office/drawing/2014/main" id="{7159CC9D-FEF5-9A9D-6E43-21B6C689177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8492"/>
          <a:stretch/>
        </p:blipFill>
        <p:spPr>
          <a:xfrm>
            <a:off x="437539" y="882974"/>
            <a:ext cx="1469920" cy="1800492"/>
          </a:xfrm>
          <a:prstGeom prst="rect">
            <a:avLst/>
          </a:prstGeom>
          <a:noFill/>
          <a:ln w="28575" cap="flat" cmpd="sng">
            <a:solidFill>
              <a:srgbClr val="560EA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B1A844-2B4C-3F4A-1FE3-2D43EB03A6E8}"/>
              </a:ext>
            </a:extLst>
          </p:cNvPr>
          <p:cNvSpPr txBox="1"/>
          <p:nvPr/>
        </p:nvSpPr>
        <p:spPr>
          <a:xfrm>
            <a:off x="2053349" y="886951"/>
            <a:ext cx="5037302" cy="1838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 err="1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Тихонцева</a:t>
            </a:r>
            <a:r>
              <a:rPr lang="ru-RU" sz="12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Виктория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12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руководитель проекта</a:t>
            </a:r>
          </a:p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Ключевые компетенции:</a:t>
            </a:r>
          </a:p>
          <a:p>
            <a:pPr marL="171450" indent="-171450">
              <a:spcAft>
                <a:spcPts val="400"/>
              </a:spcAft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Управление проектом</a:t>
            </a:r>
          </a:p>
          <a:p>
            <a:pPr marL="171450" indent="-171450">
              <a:spcAft>
                <a:spcPts val="400"/>
              </a:spcAft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Коммуникация с потребителями</a:t>
            </a:r>
          </a:p>
          <a:p>
            <a:pPr marL="171450" indent="-171450">
              <a:spcAft>
                <a:spcPts val="400"/>
              </a:spcAft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Разработка дизайна</a:t>
            </a:r>
          </a:p>
          <a:p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3C617B3-CAA3-32D4-338B-E96C6CBF0042}"/>
              </a:ext>
            </a:extLst>
          </p:cNvPr>
          <p:cNvGrpSpPr/>
          <p:nvPr/>
        </p:nvGrpSpPr>
        <p:grpSpPr>
          <a:xfrm>
            <a:off x="2053349" y="2173662"/>
            <a:ext cx="4815167" cy="494415"/>
            <a:chOff x="3081461" y="3467609"/>
            <a:chExt cx="4815167" cy="49441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3B3804-21C7-14EB-22A9-9E53F5B0EFC6}"/>
                </a:ext>
              </a:extLst>
            </p:cNvPr>
            <p:cNvSpPr txBox="1"/>
            <p:nvPr/>
          </p:nvSpPr>
          <p:spPr>
            <a:xfrm>
              <a:off x="3081461" y="3467609"/>
              <a:ext cx="48151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Почта: </a:t>
              </a:r>
              <a:r>
                <a: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vat49@tpu.ru</a:t>
              </a:r>
              <a:endPara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62B25F-9B7B-48A1-7211-7AC527E7F54A}"/>
                </a:ext>
              </a:extLst>
            </p:cNvPr>
            <p:cNvSpPr txBox="1"/>
            <p:nvPr/>
          </p:nvSpPr>
          <p:spPr>
            <a:xfrm>
              <a:off x="3081461" y="3700414"/>
              <a:ext cx="48151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Тел.: </a:t>
              </a:r>
              <a:r>
                <a: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8 (983) 235-06-95</a:t>
              </a:r>
              <a:endPara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pic>
        <p:nvPicPr>
          <p:cNvPr id="9" name="Рисунок 8" descr="Изображение выглядит как Шрифт, Графика, снимок экран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F7B1EB2-DC19-F038-2BDE-7DA45773C9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541" b="31852"/>
          <a:stretch/>
        </p:blipFill>
        <p:spPr>
          <a:xfrm>
            <a:off x="6485370" y="102483"/>
            <a:ext cx="2407584" cy="9054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A03E95-9008-CAA9-021F-82DE090F7E88}"/>
              </a:ext>
            </a:extLst>
          </p:cNvPr>
          <p:cNvSpPr txBox="1"/>
          <p:nvPr/>
        </p:nvSpPr>
        <p:spPr>
          <a:xfrm>
            <a:off x="8696261" y="4783907"/>
            <a:ext cx="393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320057A-42FA-2169-E98B-C0AB1DF45F49}"/>
              </a:ext>
            </a:extLst>
          </p:cNvPr>
          <p:cNvSpPr/>
          <p:nvPr/>
        </p:nvSpPr>
        <p:spPr>
          <a:xfrm>
            <a:off x="4703887" y="3040627"/>
            <a:ext cx="1516991" cy="18663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271A3B7-0D80-1CC0-64E1-4699DBF42089}"/>
              </a:ext>
            </a:extLst>
          </p:cNvPr>
          <p:cNvSpPr/>
          <p:nvPr/>
        </p:nvSpPr>
        <p:spPr>
          <a:xfrm>
            <a:off x="414003" y="3040628"/>
            <a:ext cx="1516991" cy="18663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560E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A39872-A433-A458-947D-931B1667AB36}"/>
              </a:ext>
            </a:extLst>
          </p:cNvPr>
          <p:cNvSpPr txBox="1"/>
          <p:nvPr/>
        </p:nvSpPr>
        <p:spPr>
          <a:xfrm>
            <a:off x="1975303" y="3043930"/>
            <a:ext cx="2684275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1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Разработчик (бэкенд</a:t>
            </a:r>
            <a:r>
              <a:rPr lang="en-US" sz="11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&amp; </a:t>
            </a:r>
            <a:r>
              <a:rPr lang="ru-RU" sz="1100" dirty="0" err="1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фронтенд</a:t>
            </a:r>
            <a:r>
              <a:rPr lang="ru-RU" sz="11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Ключевые компетенции:</a:t>
            </a:r>
          </a:p>
          <a:p>
            <a:pPr marL="171450" indent="-171450">
              <a:spcAft>
                <a:spcPts val="600"/>
              </a:spcAft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Web-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разработка</a:t>
            </a:r>
          </a:p>
          <a:p>
            <a:pPr marL="171450" indent="-171450">
              <a:spcAft>
                <a:spcPts val="600"/>
              </a:spcAft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Языки программирования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Phyton/PHP/Node.js/Java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HTML/CSS/JavaScript)</a:t>
            </a:r>
          </a:p>
          <a:p>
            <a:pPr marL="171450" indent="-171450">
              <a:spcAft>
                <a:spcPts val="600"/>
              </a:spcAft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Проектирование и работа с БД</a:t>
            </a:r>
          </a:p>
          <a:p>
            <a:pPr marL="171450" indent="-171450">
              <a:spcAft>
                <a:spcPts val="600"/>
              </a:spcAft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Работа в облачных средах</a:t>
            </a: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7E972-DE1A-7CC6-6439-5B7855E655D6}"/>
              </a:ext>
            </a:extLst>
          </p:cNvPr>
          <p:cNvSpPr txBox="1"/>
          <p:nvPr/>
        </p:nvSpPr>
        <p:spPr>
          <a:xfrm>
            <a:off x="6265187" y="3043930"/>
            <a:ext cx="268427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SMM</a:t>
            </a:r>
            <a:r>
              <a:rPr lang="ru-RU" sz="11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-менеджер</a:t>
            </a:r>
          </a:p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Ключевые компетенции:</a:t>
            </a:r>
          </a:p>
          <a:p>
            <a:pPr marL="171450" indent="-171450">
              <a:spcAft>
                <a:spcPts val="600"/>
              </a:spcAft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Маркетинговое продвижение</a:t>
            </a:r>
          </a:p>
          <a:p>
            <a:pPr marL="171450" indent="-171450">
              <a:spcAft>
                <a:spcPts val="600"/>
              </a:spcAft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Ведение соц. сетей</a:t>
            </a:r>
          </a:p>
          <a:p>
            <a:pPr marL="171450" indent="-171450">
              <a:spcAft>
                <a:spcPts val="600"/>
              </a:spcAft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Генерация контента</a:t>
            </a:r>
          </a:p>
          <a:p>
            <a:pPr marL="171450" indent="-171450">
              <a:spcAft>
                <a:spcPts val="600"/>
              </a:spcAft>
              <a:buClr>
                <a:srgbClr val="560EA4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Запуск и управление рекламными объявлениями</a:t>
            </a: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Clr>
                <a:srgbClr val="560EA4"/>
              </a:buClr>
              <a:buFont typeface="Arial" panose="020B0604020202020204" pitchFamily="34" charset="0"/>
              <a:buChar char="•"/>
            </a:pP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502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DB9D5-A26E-163F-B63D-6D0878E93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72D1CD7-E656-486B-C9F3-B1DCCC6B231F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560E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2A6005-7DBA-4A62-3606-1DAA90D1DE6E}"/>
              </a:ext>
            </a:extLst>
          </p:cNvPr>
          <p:cNvSpPr txBox="1"/>
          <p:nvPr/>
        </p:nvSpPr>
        <p:spPr>
          <a:xfrm>
            <a:off x="170193" y="2426696"/>
            <a:ext cx="4226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Единая платформа для бьюти-коворкингов и их клиентов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ABD60D-3313-AAC9-0A78-09942B070741}"/>
              </a:ext>
            </a:extLst>
          </p:cNvPr>
          <p:cNvSpPr txBox="1"/>
          <p:nvPr/>
        </p:nvSpPr>
        <p:spPr>
          <a:xfrm>
            <a:off x="170193" y="4247493"/>
            <a:ext cx="481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Почта: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vat49@tpu.ru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518EEB-692A-8255-3D0E-AFB22E5F59DB}"/>
              </a:ext>
            </a:extLst>
          </p:cNvPr>
          <p:cNvSpPr txBox="1"/>
          <p:nvPr/>
        </p:nvSpPr>
        <p:spPr>
          <a:xfrm>
            <a:off x="170193" y="4505810"/>
            <a:ext cx="481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Тел.: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 (983) 235-06-95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Рисунок 13" descr="Изображение выглядит как текст, Шрифт, снимок экрана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4406DE66-6FF9-8BE7-7EAB-44E95E9DF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786" y="354643"/>
            <a:ext cx="4434214" cy="44342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B233CC7-2BEE-1D11-F7D8-B9E2E75E7BF1}"/>
              </a:ext>
            </a:extLst>
          </p:cNvPr>
          <p:cNvSpPr txBox="1"/>
          <p:nvPr/>
        </p:nvSpPr>
        <p:spPr>
          <a:xfrm>
            <a:off x="446881" y="1595699"/>
            <a:ext cx="3673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UGOLOK</a:t>
            </a:r>
            <a:endParaRPr lang="ru-RU" sz="4800" b="1" dirty="0">
              <a:solidFill>
                <a:srgbClr val="560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Google Shape;116;p25" descr="логотип">
            <a:extLst>
              <a:ext uri="{FF2B5EF4-FFF2-40B4-BE49-F238E27FC236}">
                <a16:creationId xmlns:a16="http://schemas.microsoft.com/office/drawing/2014/main" id="{AFA9794F-BB85-B2A0-856A-9E7264239676}"/>
              </a:ext>
            </a:extLst>
          </p:cNvPr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4709786" y="170732"/>
            <a:ext cx="2622091" cy="367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13;p25">
            <a:extLst>
              <a:ext uri="{FF2B5EF4-FFF2-40B4-BE49-F238E27FC236}">
                <a16:creationId xmlns:a16="http://schemas.microsoft.com/office/drawing/2014/main" id="{81517ABC-09E6-AE33-55B4-8CB460C9B00E}"/>
              </a:ext>
            </a:extLst>
          </p:cNvPr>
          <p:cNvPicPr/>
          <p:nvPr/>
        </p:nvPicPr>
        <p:blipFill>
          <a:blip r:embed="rId4">
            <a:alphaModFix/>
          </a:blip>
          <a:srcRect/>
          <a:stretch/>
        </p:blipFill>
        <p:spPr bwMode="auto">
          <a:xfrm>
            <a:off x="7859544" y="57803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29FADCD-4DC9-5C1E-BBDC-9DA8AE1547A9}"/>
              </a:ext>
            </a:extLst>
          </p:cNvPr>
          <p:cNvSpPr txBox="1"/>
          <p:nvPr/>
        </p:nvSpPr>
        <p:spPr>
          <a:xfrm>
            <a:off x="170193" y="3939924"/>
            <a:ext cx="481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Тихонцева</a:t>
            </a:r>
            <a:r>
              <a:rPr lang="ru-RU" sz="1200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Виктория Андреевна</a:t>
            </a:r>
          </a:p>
        </p:txBody>
      </p:sp>
    </p:spTree>
    <p:extLst>
      <p:ext uri="{BB962C8B-B14F-4D97-AF65-F5344CB8AC3E}">
        <p14:creationId xmlns:p14="http://schemas.microsoft.com/office/powerpoint/2010/main" val="703990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8603A-27A8-04E0-4757-C52702F76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D4D1F2-3371-2C44-FB73-56422E7CB268}"/>
              </a:ext>
            </a:extLst>
          </p:cNvPr>
          <p:cNvSpPr txBox="1"/>
          <p:nvPr/>
        </p:nvSpPr>
        <p:spPr>
          <a:xfrm>
            <a:off x="94594" y="227956"/>
            <a:ext cx="9049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ЦЕННОСТНОЕ ПРЕДЛОЖЕНИЕ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0A3A74E1-4AA7-4035-E773-0E28861B87E2}"/>
              </a:ext>
            </a:extLst>
          </p:cNvPr>
          <p:cNvCxnSpPr/>
          <p:nvPr/>
        </p:nvCxnSpPr>
        <p:spPr>
          <a:xfrm>
            <a:off x="1268634" y="1166648"/>
            <a:ext cx="0" cy="3573517"/>
          </a:xfrm>
          <a:prstGeom prst="line">
            <a:avLst/>
          </a:prstGeom>
          <a:ln w="19050">
            <a:solidFill>
              <a:srgbClr val="560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36E66CD-F94C-9080-EC05-B04A29ECE0EC}"/>
              </a:ext>
            </a:extLst>
          </p:cNvPr>
          <p:cNvSpPr txBox="1"/>
          <p:nvPr/>
        </p:nvSpPr>
        <p:spPr>
          <a:xfrm>
            <a:off x="94593" y="1549878"/>
            <a:ext cx="1089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Кто?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C91B92-3364-097A-A4D5-9C9EB9E7678D}"/>
              </a:ext>
            </a:extLst>
          </p:cNvPr>
          <p:cNvSpPr txBox="1"/>
          <p:nvPr/>
        </p:nvSpPr>
        <p:spPr>
          <a:xfrm>
            <a:off x="94593" y="1914054"/>
            <a:ext cx="1594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кого?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383C42-F321-4BFD-54F7-9B8485B9FAC0}"/>
              </a:ext>
            </a:extLst>
          </p:cNvPr>
          <p:cNvSpPr txBox="1"/>
          <p:nvPr/>
        </p:nvSpPr>
        <p:spPr>
          <a:xfrm>
            <a:off x="94593" y="2377539"/>
            <a:ext cx="1594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221E0C-2015-2FB4-8E7E-CD79370904B7}"/>
              </a:ext>
            </a:extLst>
          </p:cNvPr>
          <p:cNvSpPr txBox="1"/>
          <p:nvPr/>
        </p:nvSpPr>
        <p:spPr>
          <a:xfrm>
            <a:off x="94593" y="2973666"/>
            <a:ext cx="1594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Зачем?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138AA9-750C-CF5C-BEF7-30B1860DA200}"/>
              </a:ext>
            </a:extLst>
          </p:cNvPr>
          <p:cNvSpPr txBox="1"/>
          <p:nvPr/>
        </p:nvSpPr>
        <p:spPr>
          <a:xfrm>
            <a:off x="94594" y="3569377"/>
            <a:ext cx="1594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Почему?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D95532-36D4-3273-D908-022E8DC1648B}"/>
              </a:ext>
            </a:extLst>
          </p:cNvPr>
          <p:cNvSpPr txBox="1"/>
          <p:nvPr/>
        </p:nvSpPr>
        <p:spPr>
          <a:xfrm>
            <a:off x="2004354" y="1568286"/>
            <a:ext cx="59624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Сайт </a:t>
            </a:r>
            <a:r>
              <a:rPr lang="en-US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UGOLOK</a:t>
            </a:r>
          </a:p>
          <a:p>
            <a:pPr algn="just">
              <a:spcAft>
                <a:spcPts val="120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Дает возможность </a:t>
            </a: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бьюти-коворкингам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Aft>
                <a:spcPts val="1200"/>
              </a:spcAft>
            </a:pP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Привлечь новых клиентов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гарантией их прихода без высоких затрат на рекламу,</a:t>
            </a:r>
          </a:p>
          <a:p>
            <a:pPr algn="just">
              <a:spcAft>
                <a:spcPts val="120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Чтобы увеличить </a:t>
            </a: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заполняемость рабочих мест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 </a:t>
            </a: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оптимизировать свою загрузку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</a:p>
          <a:p>
            <a:pPr algn="just">
              <a:spcAft>
                <a:spcPts val="120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Благодаря </a:t>
            </a: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современной системе онлайн-бронирования с визуализированной схемой пространства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694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EA9C1-ED54-4CCF-8EF0-3E8B4B0D1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9183CA-6DC2-6D8B-597A-F12F1D1C2945}"/>
              </a:ext>
            </a:extLst>
          </p:cNvPr>
          <p:cNvSpPr txBox="1"/>
          <p:nvPr/>
        </p:nvSpPr>
        <p:spPr>
          <a:xfrm>
            <a:off x="94594" y="227956"/>
            <a:ext cx="9049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ЦЕННОСТНОЕ ПРЕДЛОЖЕНИЕ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06FA78A1-9A9E-5C6A-E19F-52F2B95A4973}"/>
              </a:ext>
            </a:extLst>
          </p:cNvPr>
          <p:cNvCxnSpPr/>
          <p:nvPr/>
        </p:nvCxnSpPr>
        <p:spPr>
          <a:xfrm>
            <a:off x="1268634" y="1166648"/>
            <a:ext cx="0" cy="3573517"/>
          </a:xfrm>
          <a:prstGeom prst="line">
            <a:avLst/>
          </a:prstGeom>
          <a:ln w="19050">
            <a:solidFill>
              <a:srgbClr val="560E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A8E0E46-37D5-5C6C-2AE6-1C2E1CCD9F8C}"/>
              </a:ext>
            </a:extLst>
          </p:cNvPr>
          <p:cNvSpPr txBox="1"/>
          <p:nvPr/>
        </p:nvSpPr>
        <p:spPr>
          <a:xfrm>
            <a:off x="94593" y="1549878"/>
            <a:ext cx="1089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Кто?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6F0B3F-8408-5B92-9F64-8ED437F6CC21}"/>
              </a:ext>
            </a:extLst>
          </p:cNvPr>
          <p:cNvSpPr txBox="1"/>
          <p:nvPr/>
        </p:nvSpPr>
        <p:spPr>
          <a:xfrm>
            <a:off x="94593" y="1914054"/>
            <a:ext cx="1594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кого?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DDB4C1-60E4-8B24-54B5-40D8A66E1A49}"/>
              </a:ext>
            </a:extLst>
          </p:cNvPr>
          <p:cNvSpPr txBox="1"/>
          <p:nvPr/>
        </p:nvSpPr>
        <p:spPr>
          <a:xfrm>
            <a:off x="94593" y="2377539"/>
            <a:ext cx="1594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E2FD09-0DC1-F103-708C-0011276DFBBC}"/>
              </a:ext>
            </a:extLst>
          </p:cNvPr>
          <p:cNvSpPr txBox="1"/>
          <p:nvPr/>
        </p:nvSpPr>
        <p:spPr>
          <a:xfrm>
            <a:off x="94593" y="2973666"/>
            <a:ext cx="1594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Зачем?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7EF841-5D77-89E5-B699-4CFB7AEC98DF}"/>
              </a:ext>
            </a:extLst>
          </p:cNvPr>
          <p:cNvSpPr txBox="1"/>
          <p:nvPr/>
        </p:nvSpPr>
        <p:spPr>
          <a:xfrm>
            <a:off x="94594" y="3569377"/>
            <a:ext cx="1594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Почему?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8E8AB6-B02D-D77A-01FE-A4D1E3906816}"/>
              </a:ext>
            </a:extLst>
          </p:cNvPr>
          <p:cNvSpPr txBox="1"/>
          <p:nvPr/>
        </p:nvSpPr>
        <p:spPr>
          <a:xfrm>
            <a:off x="2004354" y="1568286"/>
            <a:ext cx="59624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Сайт </a:t>
            </a:r>
            <a:r>
              <a:rPr lang="en-US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UGOLOK</a:t>
            </a:r>
          </a:p>
          <a:p>
            <a:pPr algn="just">
              <a:spcAft>
                <a:spcPts val="120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Помогает </a:t>
            </a: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бьюти-мастерам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ценящим свое время и комфорт,</a:t>
            </a:r>
          </a:p>
          <a:p>
            <a:pPr algn="just">
              <a:spcAft>
                <a:spcPts val="120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Предоставляя </a:t>
            </a: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возможность бронирования удобного рабочего места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 любом бьюти-коворкинге за короткое время,</a:t>
            </a:r>
          </a:p>
          <a:p>
            <a:pPr algn="just">
              <a:spcAft>
                <a:spcPts val="120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Чтобы сделать работу мастеров более </a:t>
            </a: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эффективной, комфортной и прибыльной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</a:p>
          <a:p>
            <a:pPr algn="just">
              <a:spcAft>
                <a:spcPts val="120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Благодаря </a:t>
            </a:r>
            <a:r>
              <a:rPr lang="ru-RU" dirty="0">
                <a:solidFill>
                  <a:srgbClr val="560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функции моментального онлайн-бронирования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места в коворкинге поблизости</a:t>
            </a:r>
          </a:p>
          <a:p>
            <a:pPr algn="just"/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6508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11292</TotalTime>
  <Words>1275</Words>
  <Application>Microsoft Macintosh PowerPoint</Application>
  <PresentationFormat>Экран (16:9)</PresentationFormat>
  <Paragraphs>338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Verdana</vt:lpstr>
      <vt:lpstr>Courier New</vt:lpstr>
      <vt:lpstr>Hiragino Sans W4</vt:lpstr>
      <vt:lpstr>Dotum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ZOV-1</dc:title>
  <dc:creator>Snow_wolf</dc:creator>
  <cp:lastModifiedBy>ha7783</cp:lastModifiedBy>
  <cp:revision>70</cp:revision>
  <dcterms:modified xsi:type="dcterms:W3CDTF">2024-12-16T03:22:04Z</dcterms:modified>
</cp:coreProperties>
</file>