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90" r:id="rId3"/>
    <p:sldId id="291" r:id="rId4"/>
    <p:sldId id="284" r:id="rId5"/>
    <p:sldId id="285" r:id="rId6"/>
    <p:sldId id="288" r:id="rId7"/>
    <p:sldId id="292" r:id="rId8"/>
    <p:sldId id="281" r:id="rId9"/>
    <p:sldId id="289" r:id="rId10"/>
    <p:sldId id="282" r:id="rId11"/>
    <p:sldId id="26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DAE3"/>
    <a:srgbClr val="FBB3C1"/>
    <a:srgbClr val="BC4FFF"/>
    <a:srgbClr val="9F00FF"/>
    <a:srgbClr val="FD493D"/>
    <a:srgbClr val="FCAF17"/>
    <a:srgbClr val="231F20"/>
    <a:srgbClr val="8F00FF"/>
    <a:srgbClr val="ED3833"/>
    <a:srgbClr val="FF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31" autoAdjust="0"/>
  </p:normalViewPr>
  <p:slideViewPr>
    <p:cSldViewPr>
      <p:cViewPr>
        <p:scale>
          <a:sx n="66" d="100"/>
          <a:sy n="66" d="100"/>
        </p:scale>
        <p:origin x="1930" y="2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E476D-B006-4AC5-BA20-379E87E1C466}" type="datetimeFigureOut">
              <a:rPr lang="ru-RU" smtClean="0"/>
              <a:t>05.07.2025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AFA16-035A-4D76-9049-37CFFCBB9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704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AFA16-035A-4D76-9049-37CFFCBB98B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876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AFA16-035A-4D76-9049-37CFFCBB98B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540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05.07.2025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05.07.2025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5731538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457200" indent="-369888">
              <a:lnSpc>
                <a:spcPct val="110000"/>
              </a:lnSpc>
              <a:buAutoNum type="arabicPeriod"/>
            </a:pPr>
            <a:r>
              <a:rPr lang="ru-RU" dirty="0"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СтС-507467</a:t>
            </a:r>
          </a:p>
          <a:p>
            <a:pPr marL="457200" indent="-369888">
              <a:lnSpc>
                <a:spcPct val="110000"/>
              </a:lnSpc>
              <a:buAutoNum type="arabicPeriod"/>
            </a:pPr>
            <a:r>
              <a:rPr lang="ru-RU" dirty="0"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Плазменный органический синтез бензилового спирта</a:t>
            </a:r>
          </a:p>
          <a:p>
            <a:pPr marL="457200" indent="-369888">
              <a:lnSpc>
                <a:spcPct val="110000"/>
              </a:lnSpc>
              <a:buAutoNum type="arabicPeriod"/>
            </a:pPr>
            <a:r>
              <a:rPr lang="ru-RU" dirty="0"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Петрова Дарья Алексеевна</a:t>
            </a:r>
          </a:p>
        </p:txBody>
      </p:sp>
      <p:sp>
        <p:nvSpPr>
          <p:cNvPr id="171" name="Квадрат"/>
          <p:cNvSpPr/>
          <p:nvPr/>
        </p:nvSpPr>
        <p:spPr>
          <a:xfrm>
            <a:off x="5731539" y="5927334"/>
            <a:ext cx="341246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5731539" y="3910830"/>
            <a:ext cx="789471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>
                <a:solidFill>
                  <a:srgbClr val="FF0000"/>
                </a:solidFill>
                <a:latin typeface="Gilroy-ExtraBold"/>
              </a:rPr>
            </a:br>
            <a:r>
              <a:rPr lang="ru-RU" b="1" dirty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67944" y="3076211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Montserrat ExtraBold" panose="000009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</a:p>
        </p:txBody>
      </p:sp>
      <p:sp>
        <p:nvSpPr>
          <p:cNvPr id="14" name="Квадрат">
            <a:extLst>
              <a:ext uri="{FF2B5EF4-FFF2-40B4-BE49-F238E27FC236}">
                <a16:creationId xmlns:a16="http://schemas.microsoft.com/office/drawing/2014/main" id="{94445AF7-A710-4300-B7B0-30AEA65E858F}"/>
              </a:ext>
            </a:extLst>
          </p:cNvPr>
          <p:cNvSpPr/>
          <p:nvPr/>
        </p:nvSpPr>
        <p:spPr>
          <a:xfrm>
            <a:off x="-2919" y="884067"/>
            <a:ext cx="9146919" cy="233463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indent="0">
              <a:buNone/>
            </a:pPr>
            <a:r>
              <a:rPr lang="ru-RU" sz="1800" b="1" dirty="0">
                <a:solidFill>
                  <a:schemeClr val="tx2"/>
                </a:solidFill>
                <a:latin typeface="Montserrat ExtraBold" panose="00000900000000000000" pitchFamily="2" charset="-52"/>
              </a:rPr>
              <a:t>Проблема:</a:t>
            </a:r>
            <a:r>
              <a:rPr lang="ru-RU" sz="1800" b="1" dirty="0">
                <a:solidFill>
                  <a:schemeClr val="tx2"/>
                </a:solidFill>
                <a:latin typeface="Montserrat SemiBold" panose="00000700000000000000" pitchFamily="2" charset="-52"/>
              </a:rPr>
              <a:t> </a:t>
            </a:r>
            <a:r>
              <a:rPr lang="ru-RU" sz="1800" dirty="0">
                <a:solidFill>
                  <a:schemeClr val="tx2"/>
                </a:solidFill>
                <a:latin typeface="Montserrat SemiBold" panose="00000700000000000000" pitchFamily="2" charset="-52"/>
              </a:rPr>
              <a:t>энергоёмкость и </a:t>
            </a:r>
            <a:r>
              <a:rPr lang="ru-RU" sz="1800" dirty="0" err="1">
                <a:solidFill>
                  <a:schemeClr val="tx2"/>
                </a:solidFill>
                <a:latin typeface="Montserrat SemiBold" panose="00000700000000000000" pitchFamily="2" charset="-52"/>
              </a:rPr>
              <a:t>многостадийность</a:t>
            </a:r>
            <a:r>
              <a:rPr lang="ru-RU" sz="1800" dirty="0">
                <a:solidFill>
                  <a:schemeClr val="tx2"/>
                </a:solidFill>
                <a:latin typeface="Montserrat SemiBold" panose="00000700000000000000" pitchFamily="2" charset="-52"/>
              </a:rPr>
              <a:t> нынешних методов получения бензилового спирта, а также образование </a:t>
            </a:r>
            <a:r>
              <a:rPr lang="ru-RU" sz="1800" dirty="0" err="1">
                <a:solidFill>
                  <a:schemeClr val="tx2"/>
                </a:solidFill>
                <a:latin typeface="Montserrat SemiBold" panose="00000700000000000000" pitchFamily="2" charset="-52"/>
              </a:rPr>
              <a:t>неутилизируемых</a:t>
            </a:r>
            <a:r>
              <a:rPr lang="ru-RU" sz="1800" dirty="0">
                <a:solidFill>
                  <a:schemeClr val="tx2"/>
                </a:solidFill>
                <a:latin typeface="Montserrat SemiBold" panose="00000700000000000000" pitchFamily="2" charset="-52"/>
              </a:rPr>
              <a:t> отходов.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Montserrat SemiBold" panose="00000700000000000000" pitchFamily="2" charset="-52"/>
              </a:rPr>
              <a:t> </a:t>
            </a:r>
            <a:endParaRPr lang="en-US" sz="1800" dirty="0">
              <a:solidFill>
                <a:schemeClr val="tx2"/>
              </a:solidFill>
              <a:latin typeface="Montserrat SemiBold" panose="00000700000000000000" pitchFamily="2" charset="-52"/>
            </a:endParaRP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Montserrat SemiBold" panose="00000700000000000000" pitchFamily="2" charset="-52"/>
              </a:rPr>
              <a:t>Согласно опрошенным маркетплейсам, большая часть бензилового спирта, доступного на российском рынке, является импортной. Основная страна производства - Китай</a:t>
            </a:r>
          </a:p>
          <a:p>
            <a:pPr marL="87312">
              <a:lnSpc>
                <a:spcPct val="110000"/>
              </a:lnSpc>
            </a:pPr>
            <a:endParaRPr lang="ru-RU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Квадрат">
            <a:extLst>
              <a:ext uri="{FF2B5EF4-FFF2-40B4-BE49-F238E27FC236}">
                <a16:creationId xmlns:a16="http://schemas.microsoft.com/office/drawing/2014/main" id="{C36ADC9B-BA4D-4744-A525-1C5C5E756558}"/>
              </a:ext>
            </a:extLst>
          </p:cNvPr>
          <p:cNvSpPr/>
          <p:nvPr/>
        </p:nvSpPr>
        <p:spPr>
          <a:xfrm>
            <a:off x="-2919" y="3429000"/>
            <a:ext cx="9144000" cy="21766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indent="0">
              <a:buNone/>
            </a:pPr>
            <a:r>
              <a:rPr lang="ru-RU" sz="2000" b="1" dirty="0">
                <a:solidFill>
                  <a:schemeClr val="tx2"/>
                </a:solidFill>
                <a:latin typeface="Montserrat ExtraBold" panose="00000900000000000000" pitchFamily="2" charset="-52"/>
              </a:rPr>
              <a:t>Конечный продукт</a:t>
            </a:r>
            <a:r>
              <a:rPr lang="ru-RU" sz="2000" dirty="0">
                <a:solidFill>
                  <a:schemeClr val="tx2"/>
                </a:solidFill>
                <a:latin typeface="Montserrat ExtraBold" panose="00000900000000000000" pitchFamily="2" charset="-52"/>
              </a:rPr>
              <a:t>: </a:t>
            </a:r>
            <a:r>
              <a:rPr lang="ru-RU" sz="2000" dirty="0" err="1">
                <a:solidFill>
                  <a:schemeClr val="tx2"/>
                </a:solidFill>
                <a:latin typeface="Montserrat SemiBold" panose="00000700000000000000" pitchFamily="2" charset="-52"/>
              </a:rPr>
              <a:t>бензиловый</a:t>
            </a:r>
            <a:r>
              <a:rPr lang="ru-RU" sz="2000" dirty="0">
                <a:solidFill>
                  <a:schemeClr val="tx2"/>
                </a:solidFill>
                <a:latin typeface="Montserrat SemiBold" panose="00000700000000000000" pitchFamily="2" charset="-52"/>
              </a:rPr>
              <a:t> спирт – растворитель, антиоксидант, консервант. 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2"/>
                </a:solidFill>
                <a:latin typeface="Montserrat ExtraBold" panose="00000900000000000000" pitchFamily="2" charset="-52"/>
              </a:rPr>
              <a:t>Планируемая чистота </a:t>
            </a:r>
            <a:r>
              <a:rPr lang="ru-RU" sz="2000" dirty="0">
                <a:solidFill>
                  <a:schemeClr val="tx2"/>
                </a:solidFill>
                <a:latin typeface="Montserrat SemiBold" panose="00000700000000000000" pitchFamily="2" charset="-52"/>
              </a:rPr>
              <a:t>-  &gt;90%. </a:t>
            </a:r>
            <a:endParaRPr lang="en-US" sz="2000" dirty="0">
              <a:solidFill>
                <a:schemeClr val="tx2"/>
              </a:solidFill>
              <a:latin typeface="Montserrat SemiBold" panose="00000700000000000000" pitchFamily="2" charset="-52"/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chemeClr val="tx2"/>
                </a:solidFill>
                <a:latin typeface="Montserrat ExtraBold" panose="00000900000000000000" pitchFamily="2" charset="-52"/>
              </a:rPr>
              <a:t>Примеси:</a:t>
            </a:r>
            <a:r>
              <a:rPr lang="ru-RU" sz="2000" dirty="0">
                <a:solidFill>
                  <a:schemeClr val="tx2"/>
                </a:solidFill>
                <a:latin typeface="Montserrat SemiBold" panose="00000700000000000000" pitchFamily="2" charset="-52"/>
              </a:rPr>
              <a:t> бензальдегид и бензойную кислота, чьи количества приемлемы</a:t>
            </a:r>
            <a:r>
              <a:rPr lang="en-US" sz="2000" dirty="0">
                <a:solidFill>
                  <a:schemeClr val="tx2"/>
                </a:solidFill>
                <a:latin typeface="Montserrat SemiBold" panose="00000700000000000000" pitchFamily="2" charset="-52"/>
              </a:rPr>
              <a:t> – </a:t>
            </a:r>
            <a:r>
              <a:rPr lang="ru-RU" sz="2000" dirty="0">
                <a:solidFill>
                  <a:schemeClr val="tx2"/>
                </a:solidFill>
                <a:latin typeface="Montserrat SemiBold" panose="00000700000000000000" pitchFamily="2" charset="-52"/>
              </a:rPr>
              <a:t>от 1 до 6 % </a:t>
            </a:r>
          </a:p>
          <a:p>
            <a:pPr>
              <a:defRPr sz="2000">
                <a:solidFill>
                  <a:srgbClr val="FD493D"/>
                </a:solidFill>
              </a:defRPr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21EF43-B710-42B3-9D46-42632C57B12F}"/>
              </a:ext>
            </a:extLst>
          </p:cNvPr>
          <p:cNvSpPr txBox="1"/>
          <p:nvPr/>
        </p:nvSpPr>
        <p:spPr>
          <a:xfrm>
            <a:off x="4424363" y="6457890"/>
            <a:ext cx="295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Montserrat ExtraBold" panose="00000900000000000000" pitchFamily="2" charset="-5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6777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Montserrat ExtraBold" panose="000009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</a:p>
        </p:txBody>
      </p:sp>
      <p:sp>
        <p:nvSpPr>
          <p:cNvPr id="14" name="Квадрат">
            <a:extLst>
              <a:ext uri="{FF2B5EF4-FFF2-40B4-BE49-F238E27FC236}">
                <a16:creationId xmlns:a16="http://schemas.microsoft.com/office/drawing/2014/main" id="{A36EB047-CD4A-495B-A903-1BEEA57248F3}"/>
              </a:ext>
            </a:extLst>
          </p:cNvPr>
          <p:cNvSpPr/>
          <p:nvPr/>
        </p:nvSpPr>
        <p:spPr>
          <a:xfrm>
            <a:off x="-10509" y="1108226"/>
            <a:ext cx="9154510" cy="34008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indent="0">
              <a:buNone/>
            </a:pPr>
            <a:r>
              <a:rPr lang="ru-RU" sz="2000" b="1" dirty="0">
                <a:solidFill>
                  <a:schemeClr val="tx2"/>
                </a:solidFill>
                <a:latin typeface="Montserrat ExtraBold" panose="00000900000000000000" pitchFamily="2" charset="-52"/>
              </a:rPr>
              <a:t>Область применения бензилового спирта: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/>
                </a:solidFill>
                <a:latin typeface="Montserrat Medium" panose="00000600000000000000" pitchFamily="2" charset="-52"/>
              </a:rPr>
              <a:t>- Производство лаков и красок.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/>
                </a:solidFill>
                <a:latin typeface="Montserrat Medium" panose="00000600000000000000" pitchFamily="2" charset="-52"/>
              </a:rPr>
              <a:t>- Химическая промышленность — применяется как растворитель.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/>
                </a:solidFill>
                <a:latin typeface="Montserrat Medium" panose="00000600000000000000" pitchFamily="2" charset="-52"/>
              </a:rPr>
              <a:t>- Косметология — консервант кремов, лосьонов, зубных паст. Используется в парфюмерии.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/>
                </a:solidFill>
                <a:latin typeface="Montserrat Medium" panose="00000600000000000000" pitchFamily="2" charset="-52"/>
              </a:rPr>
              <a:t>- Фармацевтика — необходим в работе с масляными растворами, которые требуются для производства лекарственных средств.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/>
                </a:solidFill>
                <a:latin typeface="Montserrat Medium" panose="00000600000000000000" pitchFamily="2" charset="-52"/>
              </a:rPr>
              <a:t>- Пищевое производство — используется в виде добавки Е1519</a:t>
            </a:r>
          </a:p>
          <a:p>
            <a:pPr>
              <a:defRPr sz="2000">
                <a:solidFill>
                  <a:srgbClr val="FD493D"/>
                </a:solidFill>
              </a:defRPr>
            </a:pPr>
            <a:endParaRPr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D213E2-53EA-4220-BD3B-EB4825EE0A5E}"/>
              </a:ext>
            </a:extLst>
          </p:cNvPr>
          <p:cNvSpPr txBox="1"/>
          <p:nvPr/>
        </p:nvSpPr>
        <p:spPr>
          <a:xfrm>
            <a:off x="4413142" y="6396335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Montserrat ExtraBold" panose="00000900000000000000" pitchFamily="2" charset="-5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9151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0"/>
            <a:ext cx="7311222" cy="187909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-2918" y="156317"/>
            <a:ext cx="87485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Montserrat ExtraBold" panose="00000900000000000000" pitchFamily="2" charset="-52"/>
              </a:rPr>
              <a:t>Техническое решение проекта, инновационность</a:t>
            </a:r>
          </a:p>
          <a:p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82846D-592F-4A2A-87C4-3F87A5CC7614}"/>
              </a:ext>
            </a:extLst>
          </p:cNvPr>
          <p:cNvSpPr txBox="1"/>
          <p:nvPr/>
        </p:nvSpPr>
        <p:spPr>
          <a:xfrm>
            <a:off x="5372444" y="3312590"/>
            <a:ext cx="350936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Получение бензилового спирта осуществляется путем окисления толуола до бензилового спирта электролитно-плазменным методом. Для электрохимического окисления </a:t>
            </a:r>
            <a:r>
              <a:rPr lang="ru-RU" sz="1600" dirty="0" err="1"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метиларенов</a:t>
            </a:r>
            <a:r>
              <a:rPr lang="ru-RU" sz="1600" dirty="0"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используются в качестве донора кислорода воздух или вода, окисление выполняется при температуре и давлении окружающей среды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40" name="Куб 39">
            <a:extLst>
              <a:ext uri="{FF2B5EF4-FFF2-40B4-BE49-F238E27FC236}">
                <a16:creationId xmlns:a16="http://schemas.microsoft.com/office/drawing/2014/main" id="{55E0171A-ADA3-4EA2-AF74-10B108CF775B}"/>
              </a:ext>
            </a:extLst>
          </p:cNvPr>
          <p:cNvSpPr/>
          <p:nvPr/>
        </p:nvSpPr>
        <p:spPr>
          <a:xfrm>
            <a:off x="1287045" y="1409183"/>
            <a:ext cx="512956" cy="1861993"/>
          </a:xfrm>
          <a:prstGeom prst="cube">
            <a:avLst>
              <a:gd name="adj" fmla="val 76765"/>
            </a:avLst>
          </a:prstGeom>
          <a:solidFill>
            <a:srgbClr val="B2B9DC"/>
          </a:solidFill>
          <a:ln>
            <a:solidFill>
              <a:srgbClr val="B2B9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: изогнутая вправо 40">
            <a:extLst>
              <a:ext uri="{FF2B5EF4-FFF2-40B4-BE49-F238E27FC236}">
                <a16:creationId xmlns:a16="http://schemas.microsoft.com/office/drawing/2014/main" id="{A360101B-BEEA-4164-AF84-4C914AB367AC}"/>
              </a:ext>
            </a:extLst>
          </p:cNvPr>
          <p:cNvSpPr/>
          <p:nvPr/>
        </p:nvSpPr>
        <p:spPr>
          <a:xfrm rot="19998493">
            <a:off x="1642663" y="2046327"/>
            <a:ext cx="512956" cy="1037158"/>
          </a:xfrm>
          <a:prstGeom prst="curvedRightArrow">
            <a:avLst>
              <a:gd name="adj1" fmla="val 25673"/>
              <a:gd name="adj2" fmla="val 58963"/>
              <a:gd name="adj3" fmla="val 34330"/>
            </a:avLst>
          </a:prstGeom>
          <a:solidFill>
            <a:srgbClr val="2052C8"/>
          </a:solidFill>
          <a:ln>
            <a:solidFill>
              <a:srgbClr val="205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D72A54-81C0-4497-BF66-78FD55EA48D4}"/>
              </a:ext>
            </a:extLst>
          </p:cNvPr>
          <p:cNvSpPr txBox="1"/>
          <p:nvPr/>
        </p:nvSpPr>
        <p:spPr>
          <a:xfrm>
            <a:off x="1676163" y="2250881"/>
            <a:ext cx="445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050F60"/>
                </a:solidFill>
              </a:rPr>
              <a:t>-е</a:t>
            </a:r>
            <a:r>
              <a:rPr lang="ru-RU" sz="2000" b="1" baseline="30000" dirty="0">
                <a:solidFill>
                  <a:srgbClr val="050F60"/>
                </a:solidFill>
              </a:rPr>
              <a:t>-</a:t>
            </a:r>
          </a:p>
        </p:txBody>
      </p:sp>
      <p:pic>
        <p:nvPicPr>
          <p:cNvPr id="43" name="Picture 2" descr="Толуол 1 литр">
            <a:extLst>
              <a:ext uri="{FF2B5EF4-FFF2-40B4-BE49-F238E27FC236}">
                <a16:creationId xmlns:a16="http://schemas.microsoft.com/office/drawing/2014/main" id="{1A65EE06-A08A-425F-9DAE-6BEBCBDFE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828" y="1092653"/>
            <a:ext cx="1128672" cy="10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Толуол 1 литр">
            <a:extLst>
              <a:ext uri="{FF2B5EF4-FFF2-40B4-BE49-F238E27FC236}">
                <a16:creationId xmlns:a16="http://schemas.microsoft.com/office/drawing/2014/main" id="{0183D124-CEAB-4AA1-95FC-397B86FF8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772" y="2188430"/>
            <a:ext cx="1128672" cy="10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Знак ''плюс'' 44">
            <a:extLst>
              <a:ext uri="{FF2B5EF4-FFF2-40B4-BE49-F238E27FC236}">
                <a16:creationId xmlns:a16="http://schemas.microsoft.com/office/drawing/2014/main" id="{F3F9874B-1F66-40C2-9F0E-FBE9056D65F0}"/>
              </a:ext>
            </a:extLst>
          </p:cNvPr>
          <p:cNvSpPr/>
          <p:nvPr/>
        </p:nvSpPr>
        <p:spPr>
          <a:xfrm>
            <a:off x="2658104" y="2098376"/>
            <a:ext cx="91733" cy="91970"/>
          </a:xfrm>
          <a:prstGeom prst="mathPlus">
            <a:avLst>
              <a:gd name="adj1" fmla="val 4088"/>
            </a:avLst>
          </a:prstGeom>
          <a:ln>
            <a:solidFill>
              <a:srgbClr val="050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Picture 2" descr="Толуол 1 литр">
            <a:extLst>
              <a:ext uri="{FF2B5EF4-FFF2-40B4-BE49-F238E27FC236}">
                <a16:creationId xmlns:a16="http://schemas.microsoft.com/office/drawing/2014/main" id="{6BAADB00-95B8-420A-90EF-BAE5CACDF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375" y="1393993"/>
            <a:ext cx="1128672" cy="10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Блок-схема: узел 46">
            <a:extLst>
              <a:ext uri="{FF2B5EF4-FFF2-40B4-BE49-F238E27FC236}">
                <a16:creationId xmlns:a16="http://schemas.microsoft.com/office/drawing/2014/main" id="{EBB7B9B1-B7FA-453A-9DE6-38DA4034AB59}"/>
              </a:ext>
            </a:extLst>
          </p:cNvPr>
          <p:cNvSpPr/>
          <p:nvPr/>
        </p:nvSpPr>
        <p:spPr>
          <a:xfrm>
            <a:off x="4190810" y="1355323"/>
            <a:ext cx="45719" cy="45719"/>
          </a:xfrm>
          <a:prstGeom prst="flowChartConnector">
            <a:avLst/>
          </a:prstGeom>
          <a:solidFill>
            <a:srgbClr val="04092D"/>
          </a:solidFill>
          <a:ln>
            <a:solidFill>
              <a:srgbClr val="0409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48" name="Соединитель: уступ 47">
            <a:extLst>
              <a:ext uri="{FF2B5EF4-FFF2-40B4-BE49-F238E27FC236}">
                <a16:creationId xmlns:a16="http://schemas.microsoft.com/office/drawing/2014/main" id="{5C362861-CDAB-44D5-A54A-B5A3C63CEB1A}"/>
              </a:ext>
            </a:extLst>
          </p:cNvPr>
          <p:cNvCxnSpPr>
            <a:cxnSpLocks/>
          </p:cNvCxnSpPr>
          <p:nvPr/>
        </p:nvCxnSpPr>
        <p:spPr>
          <a:xfrm flipV="1">
            <a:off x="3022804" y="2098376"/>
            <a:ext cx="852985" cy="792251"/>
          </a:xfrm>
          <a:prstGeom prst="bentConnector3">
            <a:avLst>
              <a:gd name="adj1" fmla="val 33200"/>
            </a:avLst>
          </a:prstGeom>
          <a:ln w="38100">
            <a:solidFill>
              <a:srgbClr val="2052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CD2B12DA-90B4-4995-BA1C-59C6354A205A}"/>
              </a:ext>
            </a:extLst>
          </p:cNvPr>
          <p:cNvSpPr txBox="1"/>
          <p:nvPr/>
        </p:nvSpPr>
        <p:spPr>
          <a:xfrm>
            <a:off x="3336757" y="1769919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-</a:t>
            </a:r>
            <a:r>
              <a:rPr lang="ru-RU" dirty="0"/>
              <a:t>Н</a:t>
            </a:r>
            <a:r>
              <a:rPr lang="ru-RU" baseline="30000" dirty="0"/>
              <a:t>+</a:t>
            </a:r>
          </a:p>
        </p:txBody>
      </p:sp>
      <p:sp>
        <p:nvSpPr>
          <p:cNvPr id="50" name="Стрелка: изогнутая вправо 49">
            <a:extLst>
              <a:ext uri="{FF2B5EF4-FFF2-40B4-BE49-F238E27FC236}">
                <a16:creationId xmlns:a16="http://schemas.microsoft.com/office/drawing/2014/main" id="{A87FE1E3-B1FA-4E54-BF0F-C9326F8B4002}"/>
              </a:ext>
            </a:extLst>
          </p:cNvPr>
          <p:cNvSpPr/>
          <p:nvPr/>
        </p:nvSpPr>
        <p:spPr>
          <a:xfrm rot="18386745">
            <a:off x="3980051" y="2301228"/>
            <a:ext cx="512956" cy="1037158"/>
          </a:xfrm>
          <a:prstGeom prst="curvedRightArrow">
            <a:avLst>
              <a:gd name="adj1" fmla="val 25673"/>
              <a:gd name="adj2" fmla="val 58963"/>
              <a:gd name="adj3" fmla="val 34330"/>
            </a:avLst>
          </a:prstGeom>
          <a:solidFill>
            <a:srgbClr val="2052C8"/>
          </a:solidFill>
          <a:ln>
            <a:solidFill>
              <a:srgbClr val="205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431E705-1FC5-4C40-9ADB-16D491A0B8A3}"/>
              </a:ext>
            </a:extLst>
          </p:cNvPr>
          <p:cNvSpPr txBox="1"/>
          <p:nvPr/>
        </p:nvSpPr>
        <p:spPr>
          <a:xfrm>
            <a:off x="3967186" y="2526935"/>
            <a:ext cx="445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050F60"/>
                </a:solidFill>
              </a:rPr>
              <a:t>-е</a:t>
            </a:r>
            <a:r>
              <a:rPr lang="ru-RU" sz="2000" b="1" baseline="30000" dirty="0">
                <a:solidFill>
                  <a:srgbClr val="050F60"/>
                </a:solidFill>
              </a:rPr>
              <a:t>-</a:t>
            </a:r>
          </a:p>
        </p:txBody>
      </p:sp>
      <p:pic>
        <p:nvPicPr>
          <p:cNvPr id="52" name="Picture 2" descr="Толуол 1 литр">
            <a:extLst>
              <a:ext uri="{FF2B5EF4-FFF2-40B4-BE49-F238E27FC236}">
                <a16:creationId xmlns:a16="http://schemas.microsoft.com/office/drawing/2014/main" id="{B67B3D2A-BA51-4468-A499-01CC23E93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569" y="2175374"/>
            <a:ext cx="1128672" cy="10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Знак ''плюс'' 52">
            <a:extLst>
              <a:ext uri="{FF2B5EF4-FFF2-40B4-BE49-F238E27FC236}">
                <a16:creationId xmlns:a16="http://schemas.microsoft.com/office/drawing/2014/main" id="{A4B20356-908C-46AE-9112-87B3E7694ACE}"/>
              </a:ext>
            </a:extLst>
          </p:cNvPr>
          <p:cNvSpPr/>
          <p:nvPr/>
        </p:nvSpPr>
        <p:spPr>
          <a:xfrm>
            <a:off x="5007651" y="2093266"/>
            <a:ext cx="91733" cy="91970"/>
          </a:xfrm>
          <a:prstGeom prst="mathPlus">
            <a:avLst>
              <a:gd name="adj1" fmla="val 4088"/>
            </a:avLst>
          </a:prstGeom>
          <a:ln>
            <a:solidFill>
              <a:srgbClr val="050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4" name="Соединитель: уступ 53">
            <a:extLst>
              <a:ext uri="{FF2B5EF4-FFF2-40B4-BE49-F238E27FC236}">
                <a16:creationId xmlns:a16="http://schemas.microsoft.com/office/drawing/2014/main" id="{631EF059-DEF0-4B19-95BE-5E41D22AC534}"/>
              </a:ext>
            </a:extLst>
          </p:cNvPr>
          <p:cNvCxnSpPr>
            <a:cxnSpLocks/>
          </p:cNvCxnSpPr>
          <p:nvPr/>
        </p:nvCxnSpPr>
        <p:spPr>
          <a:xfrm flipV="1">
            <a:off x="5356078" y="2089328"/>
            <a:ext cx="852985" cy="792251"/>
          </a:xfrm>
          <a:prstGeom prst="bentConnector3">
            <a:avLst>
              <a:gd name="adj1" fmla="val 33200"/>
            </a:avLst>
          </a:prstGeom>
          <a:ln w="38100">
            <a:solidFill>
              <a:srgbClr val="2052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2" descr="Толуол 1 литр">
            <a:extLst>
              <a:ext uri="{FF2B5EF4-FFF2-40B4-BE49-F238E27FC236}">
                <a16:creationId xmlns:a16="http://schemas.microsoft.com/office/drawing/2014/main" id="{1105ACC4-836D-401B-9942-0C6601C1C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842" y="1409183"/>
            <a:ext cx="1128672" cy="10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95BA776A-6F61-47D2-B281-4FF7E76B9D5B}"/>
              </a:ext>
            </a:extLst>
          </p:cNvPr>
          <p:cNvSpPr txBox="1"/>
          <p:nvPr/>
        </p:nvSpPr>
        <p:spPr>
          <a:xfrm>
            <a:off x="6698549" y="1321400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50" dirty="0">
                <a:solidFill>
                  <a:srgbClr val="231E20"/>
                </a:solidFill>
              </a:rPr>
              <a:t>OH</a:t>
            </a:r>
            <a:endParaRPr lang="ru-RU" sz="1750" dirty="0">
              <a:solidFill>
                <a:srgbClr val="231E2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C709E34-32F5-4779-B435-8E2CF0170681}"/>
              </a:ext>
            </a:extLst>
          </p:cNvPr>
          <p:cNvSpPr txBox="1"/>
          <p:nvPr/>
        </p:nvSpPr>
        <p:spPr>
          <a:xfrm>
            <a:off x="5595219" y="1769919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</a:t>
            </a:r>
            <a:r>
              <a:rPr lang="en-US" dirty="0"/>
              <a:t>OH</a:t>
            </a:r>
            <a:endParaRPr lang="ru-RU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0ADE94D-B41E-49E9-B121-38B8626A398D}"/>
              </a:ext>
            </a:extLst>
          </p:cNvPr>
          <p:cNvSpPr txBox="1"/>
          <p:nvPr/>
        </p:nvSpPr>
        <p:spPr>
          <a:xfrm rot="16200000">
            <a:off x="1110416" y="2372857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GR</a:t>
            </a:r>
            <a:endParaRPr lang="ru-RU" b="1" dirty="0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AA0C95CC-6641-4503-9CDC-CEE3DA143609}"/>
              </a:ext>
            </a:extLst>
          </p:cNvPr>
          <p:cNvSpPr/>
          <p:nvPr/>
        </p:nvSpPr>
        <p:spPr>
          <a:xfrm>
            <a:off x="4404494" y="1458292"/>
            <a:ext cx="140542" cy="14831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FB562A47-2E79-4D76-8883-7699561198E2}"/>
              </a:ext>
            </a:extLst>
          </p:cNvPr>
          <p:cNvSpPr/>
          <p:nvPr/>
        </p:nvSpPr>
        <p:spPr>
          <a:xfrm>
            <a:off x="5240550" y="2265907"/>
            <a:ext cx="131894" cy="14831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98729F3D-C529-49E3-953B-89904C8B6D68}"/>
              </a:ext>
            </a:extLst>
          </p:cNvPr>
          <p:cNvSpPr/>
          <p:nvPr/>
        </p:nvSpPr>
        <p:spPr>
          <a:xfrm>
            <a:off x="6725474" y="1491776"/>
            <a:ext cx="70736" cy="15547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DDE4043-BAE2-4F73-9A04-E609BF4B0FC0}"/>
              </a:ext>
            </a:extLst>
          </p:cNvPr>
          <p:cNvSpPr txBox="1"/>
          <p:nvPr/>
        </p:nvSpPr>
        <p:spPr>
          <a:xfrm>
            <a:off x="4318310" y="1427877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b="1" dirty="0">
                <a:solidFill>
                  <a:srgbClr val="231F20"/>
                </a:solidFill>
              </a:rPr>
              <a:t>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3368A5F-6977-4349-B463-BCE17B1169D4}"/>
              </a:ext>
            </a:extLst>
          </p:cNvPr>
          <p:cNvSpPr txBox="1"/>
          <p:nvPr/>
        </p:nvSpPr>
        <p:spPr>
          <a:xfrm>
            <a:off x="5158869" y="2209257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b="1" dirty="0">
                <a:solidFill>
                  <a:srgbClr val="231F20"/>
                </a:solidFill>
              </a:rPr>
              <a:t>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3FACC66-E391-42AD-B9A0-6FB18B1F6970}"/>
              </a:ext>
            </a:extLst>
          </p:cNvPr>
          <p:cNvSpPr txBox="1"/>
          <p:nvPr/>
        </p:nvSpPr>
        <p:spPr>
          <a:xfrm>
            <a:off x="6631710" y="1442556"/>
            <a:ext cx="1875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/>
              <a:t>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D6DD627-D397-43C4-9525-0011BBF3939F}"/>
              </a:ext>
            </a:extLst>
          </p:cNvPr>
          <p:cNvSpPr txBox="1"/>
          <p:nvPr/>
        </p:nvSpPr>
        <p:spPr>
          <a:xfrm>
            <a:off x="157522" y="4960265"/>
            <a:ext cx="467979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Montserrat Medium" panose="00000600000000000000" pitchFamily="2" charset="-52"/>
              </a:rPr>
              <a:t>Растворитель: </a:t>
            </a:r>
            <a:r>
              <a:rPr lang="ru-RU" sz="1600" dirty="0">
                <a:solidFill>
                  <a:schemeClr val="tx2"/>
                </a:solidFill>
                <a:latin typeface="Montserrat Medium" panose="00000600000000000000" pitchFamily="2" charset="-52"/>
              </a:rPr>
              <a:t>серная кислота или ацетонитрил </a:t>
            </a:r>
          </a:p>
          <a:p>
            <a:r>
              <a:rPr lang="ru-RU" sz="1600" b="1" dirty="0">
                <a:solidFill>
                  <a:schemeClr val="tx2"/>
                </a:solidFill>
                <a:latin typeface="Montserrat Medium" panose="00000600000000000000" pitchFamily="2" charset="-52"/>
              </a:rPr>
              <a:t>Стабилизатор: </a:t>
            </a:r>
            <a:r>
              <a:rPr lang="ru-RU" sz="1600" dirty="0">
                <a:solidFill>
                  <a:schemeClr val="tx2"/>
                </a:solidFill>
                <a:latin typeface="Montserrat Medium" panose="00000600000000000000" pitchFamily="2" charset="-52"/>
              </a:rPr>
              <a:t>HFIP или уксусный ангидрид</a:t>
            </a:r>
          </a:p>
          <a:p>
            <a:r>
              <a:rPr lang="ru-RU" sz="1600" b="1" dirty="0">
                <a:solidFill>
                  <a:schemeClr val="tx2"/>
                </a:solidFill>
                <a:latin typeface="Montserrat Medium" panose="00000600000000000000" pitchFamily="2" charset="-52"/>
              </a:rPr>
              <a:t>Катод: </a:t>
            </a:r>
            <a:r>
              <a:rPr lang="ru-RU" sz="1600" dirty="0">
                <a:solidFill>
                  <a:schemeClr val="tx2"/>
                </a:solidFill>
                <a:latin typeface="Montserrat Medium" panose="00000600000000000000" pitchFamily="2" charset="-52"/>
              </a:rPr>
              <a:t>платиновая проволока </a:t>
            </a:r>
          </a:p>
          <a:p>
            <a:r>
              <a:rPr lang="ru-RU" sz="1600" b="1" dirty="0">
                <a:solidFill>
                  <a:schemeClr val="tx2"/>
                </a:solidFill>
                <a:latin typeface="Montserrat Medium" panose="00000600000000000000" pitchFamily="2" charset="-52"/>
              </a:rPr>
              <a:t>Анод: </a:t>
            </a:r>
            <a:r>
              <a:rPr lang="ru-RU" sz="1600" dirty="0">
                <a:solidFill>
                  <a:schemeClr val="tx2"/>
                </a:solidFill>
                <a:latin typeface="Montserrat Medium" panose="00000600000000000000" pitchFamily="2" charset="-52"/>
              </a:rPr>
              <a:t>графитовый стержень</a:t>
            </a:r>
          </a:p>
          <a:p>
            <a:endParaRPr lang="ru-RU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0697762-9319-4A76-8927-CBA171EC716E}"/>
              </a:ext>
            </a:extLst>
          </p:cNvPr>
          <p:cNvSpPr txBox="1"/>
          <p:nvPr/>
        </p:nvSpPr>
        <p:spPr>
          <a:xfrm>
            <a:off x="141367" y="3555638"/>
            <a:ext cx="4738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Montserrat Medium" panose="00000600000000000000" pitchFamily="2" charset="-52"/>
              </a:rPr>
              <a:t>Реакция на аноде:</a:t>
            </a:r>
            <a:endParaRPr lang="pt-BR" b="1" dirty="0">
              <a:solidFill>
                <a:schemeClr val="tx2"/>
              </a:solidFill>
              <a:latin typeface="Montserrat Medium" panose="00000600000000000000" pitchFamily="2" charset="-52"/>
            </a:endParaRPr>
          </a:p>
          <a:p>
            <a:r>
              <a:rPr lang="pt-BR" dirty="0">
                <a:solidFill>
                  <a:schemeClr val="tx2"/>
                </a:solidFill>
                <a:latin typeface="Montserrat Medium" panose="00000600000000000000" pitchFamily="2" charset="-52"/>
              </a:rPr>
              <a:t> </a:t>
            </a:r>
            <a:r>
              <a:rPr lang="pt-BR" sz="16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C</a:t>
            </a:r>
            <a:r>
              <a:rPr lang="pt-BR" sz="1600" baseline="-250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6</a:t>
            </a:r>
            <a:r>
              <a:rPr lang="pt-BR" sz="16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H</a:t>
            </a:r>
            <a:r>
              <a:rPr lang="pt-BR" sz="1600" baseline="-250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5</a:t>
            </a:r>
            <a:r>
              <a:rPr lang="pt-BR" sz="16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CH</a:t>
            </a:r>
            <a:r>
              <a:rPr lang="pt-BR" sz="1600" baseline="-250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3</a:t>
            </a:r>
            <a:r>
              <a:rPr lang="pt-BR" sz="16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 + H</a:t>
            </a:r>
            <a:r>
              <a:rPr lang="pt-BR" sz="1600" baseline="-250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2</a:t>
            </a:r>
            <a:r>
              <a:rPr lang="pt-BR" sz="16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O → C</a:t>
            </a:r>
            <a:r>
              <a:rPr lang="pt-BR" sz="1600" baseline="-250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6</a:t>
            </a:r>
            <a:r>
              <a:rPr lang="pt-BR" sz="16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H</a:t>
            </a:r>
            <a:r>
              <a:rPr lang="pt-BR" sz="1600" baseline="-250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5</a:t>
            </a:r>
            <a:r>
              <a:rPr lang="pt-BR" sz="16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C</a:t>
            </a:r>
            <a:r>
              <a:rPr lang="en-US" sz="16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H</a:t>
            </a:r>
            <a:r>
              <a:rPr lang="en-US" sz="1600" baseline="-250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OH</a:t>
            </a:r>
            <a:r>
              <a:rPr lang="pt-BR" sz="16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 + 2H</a:t>
            </a:r>
            <a:r>
              <a:rPr lang="pt-BR" sz="1600" baseline="300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+</a:t>
            </a:r>
            <a:r>
              <a:rPr lang="pt-BR" sz="16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 + 2e</a:t>
            </a:r>
            <a:r>
              <a:rPr lang="pt-BR" sz="1600" baseline="300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−</a:t>
            </a:r>
          </a:p>
          <a:p>
            <a:r>
              <a:rPr lang="ru-RU" dirty="0">
                <a:solidFill>
                  <a:schemeClr val="tx2"/>
                </a:solidFill>
                <a:latin typeface="Montserrat Medium" panose="00000600000000000000" pitchFamily="2" charset="-52"/>
              </a:rPr>
              <a:t>Реакция на катоде</a:t>
            </a:r>
            <a:r>
              <a:rPr lang="pt-BR" dirty="0">
                <a:solidFill>
                  <a:schemeClr val="tx2"/>
                </a:solidFill>
                <a:latin typeface="Montserrat Medium" panose="00000600000000000000" pitchFamily="2" charset="-52"/>
              </a:rPr>
              <a:t>:</a:t>
            </a:r>
          </a:p>
          <a:p>
            <a:r>
              <a:rPr lang="pt-BR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2</a:t>
            </a:r>
            <a:r>
              <a:rPr lang="pt-BR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H</a:t>
            </a:r>
            <a:r>
              <a:rPr lang="pt-BR" baseline="300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+</a:t>
            </a:r>
            <a:r>
              <a:rPr lang="pt-BR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 +</a:t>
            </a:r>
            <a:r>
              <a:rPr lang="ru-RU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2</a:t>
            </a:r>
            <a:r>
              <a:rPr lang="pt-BR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e</a:t>
            </a:r>
            <a:r>
              <a:rPr lang="pt-BR" baseline="300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−</a:t>
            </a:r>
            <a:r>
              <a:rPr lang="pt-BR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 →H</a:t>
            </a:r>
            <a:r>
              <a:rPr lang="pt-BR" baseline="-250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2(</a:t>
            </a:r>
            <a:r>
              <a:rPr lang="ru-RU" baseline="-25000" dirty="0">
                <a:solidFill>
                  <a:schemeClr val="tx2"/>
                </a:solidFill>
                <a:latin typeface="Montserrat Medium" panose="00000600000000000000" pitchFamily="2" charset="-52"/>
                <a:cs typeface="Arial" panose="020B0604020202020204" pitchFamily="34" charset="0"/>
              </a:rPr>
              <a:t>г)</a:t>
            </a:r>
            <a:endParaRPr lang="ru-RU" dirty="0">
              <a:solidFill>
                <a:schemeClr val="tx2"/>
              </a:solidFill>
              <a:latin typeface="Montserrat Medium" panose="000006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2A310C8-6766-4303-BDDC-1D2982C4D77B}"/>
              </a:ext>
            </a:extLst>
          </p:cNvPr>
          <p:cNvSpPr txBox="1"/>
          <p:nvPr/>
        </p:nvSpPr>
        <p:spPr>
          <a:xfrm>
            <a:off x="4413142" y="6396335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Montserrat ExtraBold" panose="00000900000000000000" pitchFamily="2" charset="-52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47414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5943070" cy="121100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927" y="65632"/>
            <a:ext cx="678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 ExtraBold" panose="000009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Технологичность стартап-проекта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79513" y="1062510"/>
            <a:ext cx="4104456" cy="441249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100" b="1" dirty="0">
                <a:latin typeface="Montserrat SemiBold" panose="00000700000000000000" pitchFamily="2" charset="-52"/>
              </a:rPr>
              <a:t>Преимущества выбранного технического решения:</a:t>
            </a:r>
          </a:p>
          <a:p>
            <a:pPr marL="0" indent="0">
              <a:buNone/>
            </a:pPr>
            <a:endParaRPr lang="ru-RU" sz="1800" dirty="0">
              <a:latin typeface="Montserrat SemiBold" panose="00000700000000000000" pitchFamily="2" charset="-52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1. Простота технического оформления процесса синтеза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2. Гибкость технологии. </a:t>
            </a:r>
            <a:r>
              <a:rPr lang="ru-RU" sz="1800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Приложенный электрический потенциал можно регулировать для улучшения </a:t>
            </a:r>
            <a:r>
              <a:rPr lang="ru-RU" sz="1800" dirty="0" err="1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хемоселективности</a:t>
            </a:r>
            <a:endParaRPr lang="ru-RU" sz="1800" dirty="0">
              <a:effectLst/>
              <a:latin typeface="Montserrat SemiBold" panose="000007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3. Дешевизна и доступность материалов</a:t>
            </a:r>
            <a:r>
              <a:rPr lang="ru-RU" sz="1800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. Технология не требует никаких вредных окислителей, поскольку в качестве донора кислорода используется воздух или вода</a:t>
            </a:r>
          </a:p>
          <a:p>
            <a:pPr marL="0" indent="0">
              <a:buNone/>
            </a:pPr>
            <a:r>
              <a:rPr lang="ru-RU" sz="1800" b="1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4. Соответствие выбранного метода принципам зеленой химии</a:t>
            </a:r>
            <a:endParaRPr lang="ru-RU" sz="1800" b="1" dirty="0">
              <a:latin typeface="Montserrat SemiBold" panose="00000700000000000000" pitchFamily="2" charset="-52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9D98D95-A212-4C5F-A58C-4F4EBF32B380}"/>
              </a:ext>
            </a:extLst>
          </p:cNvPr>
          <p:cNvSpPr/>
          <p:nvPr/>
        </p:nvSpPr>
        <p:spPr>
          <a:xfrm>
            <a:off x="5847574" y="1654618"/>
            <a:ext cx="108436" cy="1961149"/>
          </a:xfrm>
          <a:prstGeom prst="rect">
            <a:avLst/>
          </a:prstGeom>
          <a:solidFill>
            <a:srgbClr val="75845A"/>
          </a:solidFill>
          <a:ln>
            <a:solidFill>
              <a:srgbClr val="7584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DB130CB-3B09-45EF-B797-0159A75F5AFC}"/>
              </a:ext>
            </a:extLst>
          </p:cNvPr>
          <p:cNvSpPr/>
          <p:nvPr/>
        </p:nvSpPr>
        <p:spPr>
          <a:xfrm>
            <a:off x="5375544" y="3615766"/>
            <a:ext cx="462987" cy="1772551"/>
          </a:xfrm>
          <a:prstGeom prst="rect">
            <a:avLst/>
          </a:prstGeom>
          <a:solidFill>
            <a:srgbClr val="75845A"/>
          </a:solidFill>
          <a:ln>
            <a:solidFill>
              <a:srgbClr val="344E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A1F3B98-8D1C-402B-9552-0E8942BCA9AF}"/>
              </a:ext>
            </a:extLst>
          </p:cNvPr>
          <p:cNvSpPr/>
          <p:nvPr/>
        </p:nvSpPr>
        <p:spPr>
          <a:xfrm>
            <a:off x="5843023" y="3615766"/>
            <a:ext cx="942100" cy="1772551"/>
          </a:xfrm>
          <a:prstGeom prst="rect">
            <a:avLst/>
          </a:prstGeom>
          <a:solidFill>
            <a:srgbClr val="A3B18A"/>
          </a:solidFill>
          <a:ln w="3175">
            <a:solidFill>
              <a:srgbClr val="A3B1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A429ED0-3506-4B6C-B96C-801771CBFE0C}"/>
              </a:ext>
            </a:extLst>
          </p:cNvPr>
          <p:cNvSpPr/>
          <p:nvPr/>
        </p:nvSpPr>
        <p:spPr>
          <a:xfrm>
            <a:off x="7689663" y="3618646"/>
            <a:ext cx="916751" cy="1773086"/>
          </a:xfrm>
          <a:prstGeom prst="rect">
            <a:avLst/>
          </a:prstGeom>
          <a:solidFill>
            <a:srgbClr val="A3B18A"/>
          </a:solidFill>
          <a:ln w="3175">
            <a:solidFill>
              <a:srgbClr val="A3B1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D7924BA-F46F-401E-A3EA-70E25B7FA8D9}"/>
              </a:ext>
            </a:extLst>
          </p:cNvPr>
          <p:cNvSpPr/>
          <p:nvPr/>
        </p:nvSpPr>
        <p:spPr>
          <a:xfrm>
            <a:off x="6764608" y="4779553"/>
            <a:ext cx="927497" cy="608764"/>
          </a:xfrm>
          <a:prstGeom prst="rect">
            <a:avLst/>
          </a:prstGeom>
          <a:solidFill>
            <a:srgbClr val="A3B18A"/>
          </a:solidFill>
          <a:ln w="3175">
            <a:solidFill>
              <a:srgbClr val="A3B1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Соединитель: уступ 18">
            <a:extLst>
              <a:ext uri="{FF2B5EF4-FFF2-40B4-BE49-F238E27FC236}">
                <a16:creationId xmlns:a16="http://schemas.microsoft.com/office/drawing/2014/main" id="{02F478B1-9BFB-4073-BF99-54FD04532421}"/>
              </a:ext>
            </a:extLst>
          </p:cNvPr>
          <p:cNvCxnSpPr>
            <a:cxnSpLocks/>
            <a:stCxn id="15" idx="2"/>
            <a:endCxn id="16" idx="2"/>
          </p:cNvCxnSpPr>
          <p:nvPr/>
        </p:nvCxnSpPr>
        <p:spPr>
          <a:xfrm rot="16200000" flipH="1">
            <a:off x="5960555" y="5034799"/>
            <a:ext cx="12700" cy="707035"/>
          </a:xfrm>
          <a:prstGeom prst="bentConnector3">
            <a:avLst>
              <a:gd name="adj1" fmla="val 1800000"/>
            </a:avLst>
          </a:prstGeom>
          <a:ln w="28575">
            <a:solidFill>
              <a:srgbClr val="47503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: уступ 19">
            <a:extLst>
              <a:ext uri="{FF2B5EF4-FFF2-40B4-BE49-F238E27FC236}">
                <a16:creationId xmlns:a16="http://schemas.microsoft.com/office/drawing/2014/main" id="{F142C6FD-99F1-4726-977B-AC6322FE4647}"/>
              </a:ext>
            </a:extLst>
          </p:cNvPr>
          <p:cNvCxnSpPr>
            <a:cxnSpLocks/>
            <a:stCxn id="15" idx="2"/>
            <a:endCxn id="17" idx="2"/>
          </p:cNvCxnSpPr>
          <p:nvPr/>
        </p:nvCxnSpPr>
        <p:spPr>
          <a:xfrm rot="16200000" flipH="1">
            <a:off x="6875831" y="4119523"/>
            <a:ext cx="3415" cy="2541001"/>
          </a:xfrm>
          <a:prstGeom prst="bentConnector3">
            <a:avLst>
              <a:gd name="adj1" fmla="val 6793997"/>
            </a:avLst>
          </a:prstGeom>
          <a:ln w="28575">
            <a:solidFill>
              <a:srgbClr val="47503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5F1F2794-D0AA-49A6-84DB-0A097ABEC5F5}"/>
              </a:ext>
            </a:extLst>
          </p:cNvPr>
          <p:cNvCxnSpPr>
            <a:cxnSpLocks/>
            <a:endCxn id="16" idx="2"/>
          </p:cNvCxnSpPr>
          <p:nvPr/>
        </p:nvCxnSpPr>
        <p:spPr>
          <a:xfrm flipH="1">
            <a:off x="6314073" y="4302402"/>
            <a:ext cx="2276" cy="1085915"/>
          </a:xfrm>
          <a:prstGeom prst="line">
            <a:avLst/>
          </a:prstGeom>
          <a:ln w="38100">
            <a:solidFill>
              <a:srgbClr val="47503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CFA7894-E6BF-4782-8CB6-CC6A90F775CB}"/>
              </a:ext>
            </a:extLst>
          </p:cNvPr>
          <p:cNvCxnSpPr>
            <a:cxnSpLocks/>
          </p:cNvCxnSpPr>
          <p:nvPr/>
        </p:nvCxnSpPr>
        <p:spPr>
          <a:xfrm>
            <a:off x="8150480" y="4302402"/>
            <a:ext cx="0" cy="1085915"/>
          </a:xfrm>
          <a:prstGeom prst="line">
            <a:avLst/>
          </a:prstGeom>
          <a:ln w="38100">
            <a:solidFill>
              <a:srgbClr val="47503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96C60B9-3FD6-48F8-8241-0F4D746ED08A}"/>
              </a:ext>
            </a:extLst>
          </p:cNvPr>
          <p:cNvSpPr txBox="1"/>
          <p:nvPr/>
        </p:nvSpPr>
        <p:spPr>
          <a:xfrm rot="16200000">
            <a:off x="5819554" y="4610276"/>
            <a:ext cx="7120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475036"/>
                </a:solidFill>
                <a:latin typeface="Montserrat Medium" panose="00000600000000000000" pitchFamily="2" charset="-52"/>
              </a:rPr>
              <a:t>анод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AFD66A-B347-48DB-ABAD-920EC571FC14}"/>
              </a:ext>
            </a:extLst>
          </p:cNvPr>
          <p:cNvSpPr txBox="1"/>
          <p:nvPr/>
        </p:nvSpPr>
        <p:spPr>
          <a:xfrm rot="16200000">
            <a:off x="7596281" y="4567796"/>
            <a:ext cx="7970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475036"/>
                </a:solidFill>
                <a:latin typeface="Montserrat Medium" panose="00000600000000000000" pitchFamily="2" charset="-52"/>
              </a:rPr>
              <a:t>катод</a:t>
            </a:r>
          </a:p>
        </p:txBody>
      </p:sp>
      <p:sp>
        <p:nvSpPr>
          <p:cNvPr id="25" name="Знак ''плюс'' 24">
            <a:extLst>
              <a:ext uri="{FF2B5EF4-FFF2-40B4-BE49-F238E27FC236}">
                <a16:creationId xmlns:a16="http://schemas.microsoft.com/office/drawing/2014/main" id="{1F1C1BE3-4722-4123-904E-216F71156FF1}"/>
              </a:ext>
            </a:extLst>
          </p:cNvPr>
          <p:cNvSpPr/>
          <p:nvPr/>
        </p:nvSpPr>
        <p:spPr>
          <a:xfrm>
            <a:off x="6362212" y="5451132"/>
            <a:ext cx="194872" cy="189920"/>
          </a:xfrm>
          <a:prstGeom prst="mathPlus">
            <a:avLst/>
          </a:prstGeom>
          <a:solidFill>
            <a:srgbClr val="475036"/>
          </a:solidFill>
          <a:ln w="3175">
            <a:solidFill>
              <a:srgbClr val="4750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Знак ''минус'' 25">
            <a:extLst>
              <a:ext uri="{FF2B5EF4-FFF2-40B4-BE49-F238E27FC236}">
                <a16:creationId xmlns:a16="http://schemas.microsoft.com/office/drawing/2014/main" id="{78A37984-49D5-4DFF-A5D0-E372F3812376}"/>
              </a:ext>
            </a:extLst>
          </p:cNvPr>
          <p:cNvSpPr/>
          <p:nvPr/>
        </p:nvSpPr>
        <p:spPr>
          <a:xfrm>
            <a:off x="7916908" y="5451132"/>
            <a:ext cx="194871" cy="195488"/>
          </a:xfrm>
          <a:prstGeom prst="mathMinus">
            <a:avLst/>
          </a:prstGeom>
          <a:solidFill>
            <a:srgbClr val="475036"/>
          </a:solidFill>
          <a:ln w="3175">
            <a:solidFill>
              <a:srgbClr val="4750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F0AEF47-F781-4649-8859-D998E1127A5E}"/>
              </a:ext>
            </a:extLst>
          </p:cNvPr>
          <p:cNvSpPr txBox="1"/>
          <p:nvPr/>
        </p:nvSpPr>
        <p:spPr>
          <a:xfrm rot="16200000">
            <a:off x="6595622" y="2756077"/>
            <a:ext cx="1258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475036"/>
                </a:solidFill>
                <a:latin typeface="Montserrat Medium" panose="00000600000000000000" pitchFamily="2" charset="-52"/>
              </a:rPr>
              <a:t>реагент</a:t>
            </a: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322AC95C-F45D-4CBC-9B77-BF499D4C695E}"/>
              </a:ext>
            </a:extLst>
          </p:cNvPr>
          <p:cNvCxnSpPr>
            <a:cxnSpLocks/>
          </p:cNvCxnSpPr>
          <p:nvPr/>
        </p:nvCxnSpPr>
        <p:spPr>
          <a:xfrm flipV="1">
            <a:off x="6308675" y="3380361"/>
            <a:ext cx="0" cy="438855"/>
          </a:xfrm>
          <a:prstGeom prst="straightConnector1">
            <a:avLst/>
          </a:prstGeom>
          <a:ln w="38100">
            <a:solidFill>
              <a:srgbClr val="47503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5890FEC3-2011-44C2-8D41-646E95705250}"/>
              </a:ext>
            </a:extLst>
          </p:cNvPr>
          <p:cNvCxnSpPr>
            <a:cxnSpLocks/>
          </p:cNvCxnSpPr>
          <p:nvPr/>
        </p:nvCxnSpPr>
        <p:spPr>
          <a:xfrm flipV="1">
            <a:off x="8169875" y="3348700"/>
            <a:ext cx="0" cy="438855"/>
          </a:xfrm>
          <a:prstGeom prst="straightConnector1">
            <a:avLst/>
          </a:prstGeom>
          <a:ln w="38100">
            <a:solidFill>
              <a:srgbClr val="47503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FABC1E3B-521D-4BF2-890B-277668CF8F5E}"/>
              </a:ext>
            </a:extLst>
          </p:cNvPr>
          <p:cNvCxnSpPr>
            <a:cxnSpLocks/>
          </p:cNvCxnSpPr>
          <p:nvPr/>
        </p:nvCxnSpPr>
        <p:spPr>
          <a:xfrm flipH="1">
            <a:off x="7241056" y="3615766"/>
            <a:ext cx="12252" cy="1163786"/>
          </a:xfrm>
          <a:prstGeom prst="straightConnector1">
            <a:avLst/>
          </a:prstGeom>
          <a:ln w="38100">
            <a:solidFill>
              <a:srgbClr val="47503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FA6E53A-B3F3-4AD4-B3BE-ED75D36090E5}"/>
              </a:ext>
            </a:extLst>
          </p:cNvPr>
          <p:cNvSpPr txBox="1"/>
          <p:nvPr/>
        </p:nvSpPr>
        <p:spPr>
          <a:xfrm rot="16200000">
            <a:off x="5357829" y="2316401"/>
            <a:ext cx="1901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Montserrat Medium" panose="00000600000000000000" pitchFamily="2" charset="-52"/>
              </a:rPr>
              <a:t>Смесь продуктов</a:t>
            </a:r>
            <a:r>
              <a:rPr lang="ru-RU" sz="1400" dirty="0">
                <a:solidFill>
                  <a:srgbClr val="3B432D"/>
                </a:solidFill>
                <a:latin typeface="Montserrat Medium" panose="00000600000000000000" pitchFamily="2" charset="-52"/>
              </a:rPr>
              <a:t>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0E97EA3-915F-4AB2-8C59-C2BA45FD510A}"/>
              </a:ext>
            </a:extLst>
          </p:cNvPr>
          <p:cNvSpPr txBox="1"/>
          <p:nvPr/>
        </p:nvSpPr>
        <p:spPr>
          <a:xfrm rot="16200000">
            <a:off x="7906280" y="2676837"/>
            <a:ext cx="4908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475036"/>
                </a:solidFill>
                <a:latin typeface="Montserrat Medium" panose="00000600000000000000" pitchFamily="2" charset="-52"/>
              </a:rPr>
              <a:t>H</a:t>
            </a:r>
            <a:r>
              <a:rPr lang="en-US" sz="2000" b="1" baseline="-25000" dirty="0">
                <a:solidFill>
                  <a:srgbClr val="475036"/>
                </a:solidFill>
                <a:latin typeface="Montserrat Medium" panose="00000600000000000000" pitchFamily="2" charset="-52"/>
              </a:rPr>
              <a:t>2</a:t>
            </a:r>
            <a:endParaRPr lang="ru-RU" sz="2000" b="1" baseline="-25000" dirty="0">
              <a:solidFill>
                <a:srgbClr val="475036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5118D75-7EDE-4564-B980-24FDA8E7CD65}"/>
              </a:ext>
            </a:extLst>
          </p:cNvPr>
          <p:cNvSpPr txBox="1"/>
          <p:nvPr/>
        </p:nvSpPr>
        <p:spPr>
          <a:xfrm rot="16200000">
            <a:off x="4729816" y="4323354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3B432D"/>
                </a:solidFill>
                <a:latin typeface="Montserrat Medium" panose="00000600000000000000" pitchFamily="2" charset="-52"/>
              </a:rPr>
              <a:t>источник тока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05BE675-DB29-411A-AB15-075C505CE65A}"/>
              </a:ext>
            </a:extLst>
          </p:cNvPr>
          <p:cNvSpPr/>
          <p:nvPr/>
        </p:nvSpPr>
        <p:spPr>
          <a:xfrm>
            <a:off x="6690841" y="1654619"/>
            <a:ext cx="94281" cy="1957734"/>
          </a:xfrm>
          <a:prstGeom prst="rect">
            <a:avLst/>
          </a:prstGeom>
          <a:solidFill>
            <a:srgbClr val="75845A"/>
          </a:solidFill>
          <a:ln w="3175">
            <a:solidFill>
              <a:srgbClr val="DDEB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26A143A-A3CB-44AC-A884-4BCB69FA4590}"/>
              </a:ext>
            </a:extLst>
          </p:cNvPr>
          <p:cNvSpPr/>
          <p:nvPr/>
        </p:nvSpPr>
        <p:spPr>
          <a:xfrm>
            <a:off x="7686933" y="1069079"/>
            <a:ext cx="112383" cy="2549862"/>
          </a:xfrm>
          <a:prstGeom prst="rect">
            <a:avLst/>
          </a:prstGeom>
          <a:solidFill>
            <a:srgbClr val="75845A"/>
          </a:solidFill>
          <a:ln w="3175">
            <a:solidFill>
              <a:srgbClr val="7584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83DCC2F-CAEF-468F-B00C-E134F21785FD}"/>
              </a:ext>
            </a:extLst>
          </p:cNvPr>
          <p:cNvSpPr/>
          <p:nvPr/>
        </p:nvSpPr>
        <p:spPr>
          <a:xfrm>
            <a:off x="8490824" y="1069079"/>
            <a:ext cx="115590" cy="2549862"/>
          </a:xfrm>
          <a:prstGeom prst="rect">
            <a:avLst/>
          </a:prstGeom>
          <a:solidFill>
            <a:srgbClr val="75845A"/>
          </a:solidFill>
          <a:ln>
            <a:solidFill>
              <a:srgbClr val="7584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9" name="Соединитель: уступ 38">
            <a:extLst>
              <a:ext uri="{FF2B5EF4-FFF2-40B4-BE49-F238E27FC236}">
                <a16:creationId xmlns:a16="http://schemas.microsoft.com/office/drawing/2014/main" id="{8F47AC6E-4F45-4CA5-929E-39F848719D7E}"/>
              </a:ext>
            </a:extLst>
          </p:cNvPr>
          <p:cNvCxnSpPr>
            <a:cxnSpLocks/>
            <a:stCxn id="40" idx="3"/>
          </p:cNvCxnSpPr>
          <p:nvPr/>
        </p:nvCxnSpPr>
        <p:spPr>
          <a:xfrm>
            <a:off x="6955642" y="1361852"/>
            <a:ext cx="297664" cy="934646"/>
          </a:xfrm>
          <a:prstGeom prst="bentConnector2">
            <a:avLst/>
          </a:prstGeom>
          <a:ln w="38100">
            <a:solidFill>
              <a:srgbClr val="3B432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90617B6D-9C42-475E-BB09-23C376F0C5E3}"/>
              </a:ext>
            </a:extLst>
          </p:cNvPr>
          <p:cNvSpPr/>
          <p:nvPr/>
        </p:nvSpPr>
        <p:spPr>
          <a:xfrm>
            <a:off x="5677054" y="1069079"/>
            <a:ext cx="1278588" cy="585545"/>
          </a:xfrm>
          <a:prstGeom prst="rect">
            <a:avLst/>
          </a:prstGeom>
          <a:solidFill>
            <a:srgbClr val="A3B18A"/>
          </a:solidFill>
          <a:ln>
            <a:solidFill>
              <a:srgbClr val="A3B1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rgbClr val="3B432D"/>
                </a:solidFill>
                <a:latin typeface="Montserrat SemiBold" panose="00000700000000000000" pitchFamily="2" charset="-52"/>
              </a:rPr>
              <a:t>Ректификация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979166-992C-4CA4-B44E-C79548F1A5C2}"/>
              </a:ext>
            </a:extLst>
          </p:cNvPr>
          <p:cNvSpPr txBox="1"/>
          <p:nvPr/>
        </p:nvSpPr>
        <p:spPr>
          <a:xfrm>
            <a:off x="3957579" y="1799929"/>
            <a:ext cx="184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Montserrat Medium" panose="00000600000000000000" pitchFamily="2" charset="-52"/>
              </a:rPr>
              <a:t>целевой продукт</a:t>
            </a:r>
          </a:p>
          <a:p>
            <a:pPr algn="ctr"/>
            <a:r>
              <a:rPr lang="ru-RU" sz="1200" b="1" dirty="0">
                <a:latin typeface="Montserrat Medium" panose="00000600000000000000" pitchFamily="2" charset="-52"/>
              </a:rPr>
              <a:t>+</a:t>
            </a:r>
            <a:r>
              <a:rPr lang="ru-RU" sz="1200" dirty="0">
                <a:latin typeface="Montserrat Medium" panose="00000600000000000000" pitchFamily="2" charset="-52"/>
              </a:rPr>
              <a:t> </a:t>
            </a:r>
          </a:p>
          <a:p>
            <a:pPr algn="r"/>
            <a:r>
              <a:rPr lang="ru-RU" sz="1200" dirty="0">
                <a:latin typeface="Montserrat Medium" panose="00000600000000000000" pitchFamily="2" charset="-52"/>
              </a:rPr>
              <a:t>побочные продукты</a:t>
            </a:r>
          </a:p>
        </p:txBody>
      </p:sp>
      <p:cxnSp>
        <p:nvCxnSpPr>
          <p:cNvPr id="42" name="Соединитель: уступ 41">
            <a:extLst>
              <a:ext uri="{FF2B5EF4-FFF2-40B4-BE49-F238E27FC236}">
                <a16:creationId xmlns:a16="http://schemas.microsoft.com/office/drawing/2014/main" id="{F1A87CFC-73BA-42F3-953F-791CAF9C4E8A}"/>
              </a:ext>
            </a:extLst>
          </p:cNvPr>
          <p:cNvCxnSpPr>
            <a:cxnSpLocks/>
            <a:stCxn id="40" idx="1"/>
            <a:endCxn id="41" idx="0"/>
          </p:cNvCxnSpPr>
          <p:nvPr/>
        </p:nvCxnSpPr>
        <p:spPr>
          <a:xfrm rot="10800000" flipV="1">
            <a:off x="4878406" y="1361851"/>
            <a:ext cx="798649" cy="438077"/>
          </a:xfrm>
          <a:prstGeom prst="bentConnector2">
            <a:avLst/>
          </a:prstGeom>
          <a:ln w="38100">
            <a:solidFill>
              <a:srgbClr val="3B432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BC71A4E-9494-40CC-9BE4-8D742C45A043}"/>
              </a:ext>
            </a:extLst>
          </p:cNvPr>
          <p:cNvSpPr txBox="1"/>
          <p:nvPr/>
        </p:nvSpPr>
        <p:spPr>
          <a:xfrm>
            <a:off x="5539837" y="5921469"/>
            <a:ext cx="29701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Montserrat SemiBold" panose="00000700000000000000" pitchFamily="2" charset="-52"/>
              </a:rPr>
              <a:t>Схема установки синтеза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C0525BC-4088-4AA8-828E-8C46F6A92162}"/>
              </a:ext>
            </a:extLst>
          </p:cNvPr>
          <p:cNvSpPr txBox="1"/>
          <p:nvPr/>
        </p:nvSpPr>
        <p:spPr>
          <a:xfrm>
            <a:off x="4413142" y="6396335"/>
            <a:ext cx="364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Montserrat ExtraBold" panose="00000900000000000000" pitchFamily="2" charset="-52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0357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-29632" y="55798"/>
            <a:ext cx="4392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 ExtraBold" panose="00000900000000000000" pitchFamily="2" charset="-52"/>
              </a:rPr>
              <a:t>Аналоги и конкуренты</a:t>
            </a:r>
            <a:endParaRPr lang="ru-RU" sz="2400" b="1" dirty="0">
              <a:latin typeface="Montserrat ExtraBold" panose="000009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75328" y="746106"/>
            <a:ext cx="8219256" cy="54191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latin typeface="Montserrat SemiBold" panose="00000700000000000000" pitchFamily="2" charset="-52"/>
              </a:rPr>
              <a:t>Существующие аналоги синтеза</a:t>
            </a:r>
          </a:p>
          <a:p>
            <a:r>
              <a:rPr lang="ru-RU" sz="1700" dirty="0">
                <a:solidFill>
                  <a:schemeClr val="tx2"/>
                </a:solidFill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700" dirty="0">
                <a:solidFill>
                  <a:schemeClr val="tx2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мыление хлористого бензила(</a:t>
            </a:r>
            <a:r>
              <a:rPr lang="ru-RU" sz="1700" dirty="0" err="1">
                <a:solidFill>
                  <a:schemeClr val="tx2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бензилхлорида</a:t>
            </a:r>
            <a:r>
              <a:rPr lang="ru-RU" sz="1700" dirty="0">
                <a:solidFill>
                  <a:schemeClr val="tx2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1700" dirty="0">
                <a:solidFill>
                  <a:schemeClr val="tx2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Недостатки: высокое содержание хлористого бензила в омыленной реакционной массе, удаление которого требует очень эффективной ректификации</a:t>
            </a:r>
          </a:p>
          <a:p>
            <a:pPr marL="0" indent="0">
              <a:buNone/>
            </a:pP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700" dirty="0">
                <a:solidFill>
                  <a:schemeClr val="tx2"/>
                </a:solidFill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Конденсация бензальдегида и формальдегида в присутствии гидроксида натрия (Перекрестная реакция </a:t>
            </a:r>
            <a:r>
              <a:rPr lang="ru-RU" sz="1700" dirty="0" err="1">
                <a:solidFill>
                  <a:schemeClr val="tx2"/>
                </a:solidFill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Канницаро</a:t>
            </a:r>
            <a:r>
              <a:rPr lang="ru-RU" sz="1700" dirty="0">
                <a:solidFill>
                  <a:schemeClr val="tx2"/>
                </a:solidFill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1700" dirty="0">
                <a:solidFill>
                  <a:schemeClr val="tx2"/>
                </a:solidFill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Недостатки: д</a:t>
            </a:r>
            <a:r>
              <a:rPr lang="ru-RU" sz="1700" dirty="0">
                <a:solidFill>
                  <a:schemeClr val="tx2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анный способ экономически не выгоден из-за дефицитности, неустойчивости и дороговизны исходного сырья</a:t>
            </a:r>
          </a:p>
          <a:p>
            <a:pPr marL="0" indent="0">
              <a:buNone/>
            </a:pPr>
            <a:endParaRPr lang="ru-RU" sz="1400" dirty="0">
              <a:solidFill>
                <a:schemeClr val="tx2"/>
              </a:solidFill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700" dirty="0">
              <a:effectLst/>
              <a:latin typeface="Montserrat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700" dirty="0"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В России практически не реализуется производство бензилового спирта. Предлагаемая технология позволит получать данное соединение без значительных энергозатрат, из более дешевого сырья(толуол), а также соответствует принципам зеленой химии </a:t>
            </a: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FFDA6B-FD9A-4A55-A94A-E4142F399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338" y="1945658"/>
            <a:ext cx="3755461" cy="83522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4EE6F85-A645-4999-9FF9-1A56E284F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74" y="3933056"/>
            <a:ext cx="7367666" cy="850344"/>
          </a:xfrm>
          <a:prstGeom prst="rect">
            <a:avLst/>
          </a:prstGeom>
          <a:ln w="38100">
            <a:solidFill>
              <a:srgbClr val="050F60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A2FB821-4222-469C-A26E-031E6DD6598F}"/>
              </a:ext>
            </a:extLst>
          </p:cNvPr>
          <p:cNvSpPr txBox="1"/>
          <p:nvPr/>
        </p:nvSpPr>
        <p:spPr>
          <a:xfrm>
            <a:off x="4413142" y="6396335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Montserrat ExtraBold" panose="00000900000000000000" pitchFamily="2" charset="-52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72888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-2918" y="44016"/>
            <a:ext cx="4392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 ExtraBold" panose="00000900000000000000" pitchFamily="2" charset="-52"/>
              </a:rPr>
              <a:t>Аналоги и конкуренты</a:t>
            </a:r>
            <a:endParaRPr lang="ru-RU" sz="2400" b="1" dirty="0">
              <a:latin typeface="Montserrat ExtraBold" panose="000009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2FB821-4222-469C-A26E-031E6DD6598F}"/>
              </a:ext>
            </a:extLst>
          </p:cNvPr>
          <p:cNvSpPr txBox="1"/>
          <p:nvPr/>
        </p:nvSpPr>
        <p:spPr>
          <a:xfrm>
            <a:off x="4413142" y="6396335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Montserrat ExtraBold" panose="00000900000000000000" pitchFamily="2" charset="-52"/>
              </a:rPr>
              <a:t>6</a:t>
            </a: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333BBEDF-0EA7-4125-805F-5C445A7842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432161"/>
              </p:ext>
            </p:extLst>
          </p:nvPr>
        </p:nvGraphicFramePr>
        <p:xfrm>
          <a:off x="107504" y="1135154"/>
          <a:ext cx="8730714" cy="4814126"/>
        </p:xfrm>
        <a:graphic>
          <a:graphicData uri="http://schemas.openxmlformats.org/drawingml/2006/table">
            <a:tbl>
              <a:tblPr/>
              <a:tblGrid>
                <a:gridCol w="1652569">
                  <a:extLst>
                    <a:ext uri="{9D8B030D-6E8A-4147-A177-3AD203B41FA5}">
                      <a16:colId xmlns:a16="http://schemas.microsoft.com/office/drawing/2014/main" val="3529960016"/>
                    </a:ext>
                  </a:extLst>
                </a:gridCol>
                <a:gridCol w="1652569">
                  <a:extLst>
                    <a:ext uri="{9D8B030D-6E8A-4147-A177-3AD203B41FA5}">
                      <a16:colId xmlns:a16="http://schemas.microsoft.com/office/drawing/2014/main" val="1020356045"/>
                    </a:ext>
                  </a:extLst>
                </a:gridCol>
                <a:gridCol w="1886504">
                  <a:extLst>
                    <a:ext uri="{9D8B030D-6E8A-4147-A177-3AD203B41FA5}">
                      <a16:colId xmlns:a16="http://schemas.microsoft.com/office/drawing/2014/main" val="3637857514"/>
                    </a:ext>
                  </a:extLst>
                </a:gridCol>
                <a:gridCol w="1769536">
                  <a:extLst>
                    <a:ext uri="{9D8B030D-6E8A-4147-A177-3AD203B41FA5}">
                      <a16:colId xmlns:a16="http://schemas.microsoft.com/office/drawing/2014/main" val="436967850"/>
                    </a:ext>
                  </a:extLst>
                </a:gridCol>
                <a:gridCol w="1769536">
                  <a:extLst>
                    <a:ext uri="{9D8B030D-6E8A-4147-A177-3AD203B41FA5}">
                      <a16:colId xmlns:a16="http://schemas.microsoft.com/office/drawing/2014/main" val="1031803402"/>
                    </a:ext>
                  </a:extLst>
                </a:gridCol>
              </a:tblGrid>
              <a:tr h="670722"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tx2"/>
                        </a:solidFill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kern="1200" dirty="0">
                        <a:solidFill>
                          <a:schemeClr val="tx2"/>
                        </a:solidFill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400" kern="1200" dirty="0" err="1">
                          <a:solidFill>
                            <a:schemeClr val="tx2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Бина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 Групп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2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АО АМК-Групп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2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«СПЕКТР-ХИМ»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2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PLASMOLAB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661162"/>
                  </a:ext>
                </a:extLst>
              </a:tr>
              <a:tr h="82425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2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Метода синтеза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tx2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Неизвестно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0" kern="1200" dirty="0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Каталитическое окисление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Гидролиз </a:t>
                      </a:r>
                      <a:r>
                        <a:rPr lang="ru-RU" sz="1200" b="0" i="0" kern="1200" dirty="0" err="1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бензилхлорида</a:t>
                      </a:r>
                      <a:endParaRPr lang="ru-RU" sz="1200" kern="1200" dirty="0">
                        <a:solidFill>
                          <a:schemeClr val="tx2"/>
                        </a:solidFill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0" kern="1200" dirty="0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Электролитно-плазменный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792606"/>
                  </a:ext>
                </a:extLst>
              </a:tr>
              <a:tr h="693764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2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Чистота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tx2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98%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i="0" kern="1200" dirty="0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95%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i="0" kern="1200" dirty="0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До 98%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i="0" kern="1200" dirty="0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До 96%</a:t>
                      </a:r>
                      <a:endParaRPr lang="en-US" sz="1200" b="0" i="0" kern="1200" dirty="0">
                        <a:solidFill>
                          <a:schemeClr val="tx2"/>
                        </a:solidFill>
                        <a:effectLst/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816536"/>
                  </a:ext>
                </a:extLst>
              </a:tr>
              <a:tr h="1556917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2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Имидж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tx2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Специализация на продаже импортного товара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0" kern="1200" dirty="0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Отечественный производитель, закупающий импортное сырье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Специализация на недорогих промышленных реагентах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0" kern="1200" dirty="0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Стартап: позиционирование как "зеленое решение"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432221"/>
                  </a:ext>
                </a:extLst>
              </a:tr>
              <a:tr h="1068473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2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Цена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tx2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Цена по запросу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0" kern="1200" dirty="0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348 руб./кг (продажа только в бочках 200 кг)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769,50 </a:t>
                      </a:r>
                      <a:r>
                        <a:rPr lang="ru-RU" sz="1200" b="0" i="0" kern="1200" dirty="0" err="1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200" b="0" i="0" kern="1200" dirty="0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/кг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0" kern="1200" dirty="0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505,12 </a:t>
                      </a:r>
                      <a:r>
                        <a:rPr lang="ru-RU" sz="1200" b="0" i="0" kern="1200" dirty="0" err="1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200" b="0" i="0" kern="1200" dirty="0">
                          <a:solidFill>
                            <a:schemeClr val="tx2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/кг(примерная цена)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808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058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Montserrat ExtraBold" panose="000009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Рынок и потребитель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256276" y="1048839"/>
            <a:ext cx="4827909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Потенциальные сегменты рынка – производители косметической, медицинской и химической продукции. Также можно рассматривать производителей пищевых добавок</a:t>
            </a:r>
            <a:endParaRPr lang="ru-RU" sz="1800" dirty="0">
              <a:latin typeface="Montserrat Medium" panose="00000600000000000000" pitchFamily="2" charset="-52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  <p:pic>
        <p:nvPicPr>
          <p:cNvPr id="1026" name="Picture 2" descr="Логотип Natura Siberica (Натура Сиберика) / Косметика / TopLogos.ru">
            <a:extLst>
              <a:ext uri="{FF2B5EF4-FFF2-40B4-BE49-F238E27FC236}">
                <a16:creationId xmlns:a16="http://schemas.microsoft.com/office/drawing/2014/main" id="{158ACD7E-9ABE-49D5-A258-FA3B04049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45" y="3355557"/>
            <a:ext cx="1648799" cy="245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Фармстандарт» \ «phs» | Организации | Manage Pain">
            <a:extLst>
              <a:ext uri="{FF2B5EF4-FFF2-40B4-BE49-F238E27FC236}">
                <a16:creationId xmlns:a16="http://schemas.microsoft.com/office/drawing/2014/main" id="{101E07AB-D8A9-4F6A-8480-328F4DE8E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424" y="3235937"/>
            <a:ext cx="3148406" cy="135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Блок-схема: узел 22">
            <a:extLst>
              <a:ext uri="{FF2B5EF4-FFF2-40B4-BE49-F238E27FC236}">
                <a16:creationId xmlns:a16="http://schemas.microsoft.com/office/drawing/2014/main" id="{35E5BC9A-61C7-4135-90AF-48EE653CA5B1}"/>
              </a:ext>
            </a:extLst>
          </p:cNvPr>
          <p:cNvSpPr/>
          <p:nvPr/>
        </p:nvSpPr>
        <p:spPr>
          <a:xfrm>
            <a:off x="5259288" y="1278467"/>
            <a:ext cx="3456384" cy="3458455"/>
          </a:xfrm>
          <a:prstGeom prst="flowChartConnector">
            <a:avLst/>
          </a:prstGeom>
          <a:solidFill>
            <a:srgbClr val="A3B18A"/>
          </a:solidFill>
          <a:ln w="38100">
            <a:solidFill>
              <a:srgbClr val="5661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11F958-577B-4AC8-8258-000B182472A7}"/>
              </a:ext>
            </a:extLst>
          </p:cNvPr>
          <p:cNvSpPr txBox="1"/>
          <p:nvPr/>
        </p:nvSpPr>
        <p:spPr>
          <a:xfrm>
            <a:off x="6229140" y="1406206"/>
            <a:ext cx="1911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Montserrat SemiBold" panose="00000700000000000000" pitchFamily="2" charset="-52"/>
              </a:rPr>
              <a:t>PAM</a:t>
            </a:r>
            <a:r>
              <a:rPr lang="ru-RU" sz="1200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200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,7 млрд </a:t>
            </a:r>
            <a:r>
              <a:rPr lang="ru-RU" sz="1200" dirty="0" err="1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1200" dirty="0" err="1"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уб</a:t>
            </a:r>
            <a:endParaRPr lang="ru-RU" sz="1200" dirty="0">
              <a:latin typeface="Montserrat SemiBold" panose="00000700000000000000" pitchFamily="2" charset="-52"/>
            </a:endParaRPr>
          </a:p>
        </p:txBody>
      </p:sp>
      <p:sp>
        <p:nvSpPr>
          <p:cNvPr id="25" name="Блок-схема: узел 24">
            <a:extLst>
              <a:ext uri="{FF2B5EF4-FFF2-40B4-BE49-F238E27FC236}">
                <a16:creationId xmlns:a16="http://schemas.microsoft.com/office/drawing/2014/main" id="{C375D058-540A-40BE-8E52-9EB73F37E685}"/>
              </a:ext>
            </a:extLst>
          </p:cNvPr>
          <p:cNvSpPr/>
          <p:nvPr/>
        </p:nvSpPr>
        <p:spPr>
          <a:xfrm>
            <a:off x="5441745" y="1789779"/>
            <a:ext cx="3137868" cy="3002198"/>
          </a:xfrm>
          <a:prstGeom prst="flowChartConnector">
            <a:avLst/>
          </a:prstGeom>
          <a:solidFill>
            <a:srgbClr val="849664"/>
          </a:solidFill>
          <a:ln w="28575">
            <a:solidFill>
              <a:srgbClr val="5661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620D5D-05C4-4A33-93EB-3D0F09B3F6BE}"/>
              </a:ext>
            </a:extLst>
          </p:cNvPr>
          <p:cNvSpPr txBox="1"/>
          <p:nvPr/>
        </p:nvSpPr>
        <p:spPr>
          <a:xfrm>
            <a:off x="6229140" y="1926954"/>
            <a:ext cx="16282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TAM</a:t>
            </a:r>
            <a:r>
              <a:rPr lang="ru-RU" sz="1200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2,3 млрд </a:t>
            </a:r>
            <a:r>
              <a:rPr lang="ru-RU" sz="1200" dirty="0" err="1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200" dirty="0">
              <a:latin typeface="Montserrat SemiBold" panose="00000700000000000000" pitchFamily="2" charset="-52"/>
            </a:endParaRPr>
          </a:p>
        </p:txBody>
      </p:sp>
      <p:sp>
        <p:nvSpPr>
          <p:cNvPr id="27" name="Блок-схема: узел 26">
            <a:extLst>
              <a:ext uri="{FF2B5EF4-FFF2-40B4-BE49-F238E27FC236}">
                <a16:creationId xmlns:a16="http://schemas.microsoft.com/office/drawing/2014/main" id="{C10BFA73-4C08-4AFB-B176-F94948423BD0}"/>
              </a:ext>
            </a:extLst>
          </p:cNvPr>
          <p:cNvSpPr/>
          <p:nvPr/>
        </p:nvSpPr>
        <p:spPr>
          <a:xfrm>
            <a:off x="5743704" y="2321109"/>
            <a:ext cx="2611928" cy="2471519"/>
          </a:xfrm>
          <a:prstGeom prst="flowChartConnector">
            <a:avLst/>
          </a:prstGeom>
          <a:solidFill>
            <a:srgbClr val="75845A"/>
          </a:solidFill>
          <a:ln w="28575">
            <a:solidFill>
              <a:srgbClr val="5661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5C8D40A-A0DF-4D96-8C27-A03676043E98}"/>
              </a:ext>
            </a:extLst>
          </p:cNvPr>
          <p:cNvSpPr txBox="1"/>
          <p:nvPr/>
        </p:nvSpPr>
        <p:spPr>
          <a:xfrm>
            <a:off x="6243925" y="2483541"/>
            <a:ext cx="16437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SAM</a:t>
            </a:r>
            <a:r>
              <a:rPr lang="ru-RU" sz="1200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9</a:t>
            </a:r>
            <a:r>
              <a:rPr lang="ru-RU" sz="1200" dirty="0"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1200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,8 млн </a:t>
            </a:r>
            <a:r>
              <a:rPr lang="ru-RU" sz="1200" dirty="0" err="1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200" dirty="0">
              <a:latin typeface="Montserrat SemiBold" panose="00000700000000000000" pitchFamily="2" charset="-52"/>
            </a:endParaRPr>
          </a:p>
        </p:txBody>
      </p:sp>
      <p:sp>
        <p:nvSpPr>
          <p:cNvPr id="29" name="Блок-схема: узел 28">
            <a:extLst>
              <a:ext uri="{FF2B5EF4-FFF2-40B4-BE49-F238E27FC236}">
                <a16:creationId xmlns:a16="http://schemas.microsoft.com/office/drawing/2014/main" id="{080D2168-D059-49CB-91FC-B2AB7C1F7583}"/>
              </a:ext>
            </a:extLst>
          </p:cNvPr>
          <p:cNvSpPr/>
          <p:nvPr/>
        </p:nvSpPr>
        <p:spPr>
          <a:xfrm>
            <a:off x="6010539" y="2773685"/>
            <a:ext cx="2065497" cy="2014608"/>
          </a:xfrm>
          <a:prstGeom prst="flowChartConnector">
            <a:avLst/>
          </a:prstGeom>
          <a:solidFill>
            <a:srgbClr val="576242"/>
          </a:solidFill>
          <a:ln w="19050">
            <a:solidFill>
              <a:srgbClr val="5661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19446E-1411-4794-BAAA-5DB68798BE4C}"/>
              </a:ext>
            </a:extLst>
          </p:cNvPr>
          <p:cNvSpPr txBox="1"/>
          <p:nvPr/>
        </p:nvSpPr>
        <p:spPr>
          <a:xfrm>
            <a:off x="6231556" y="2986832"/>
            <a:ext cx="1645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SOM</a:t>
            </a:r>
            <a:r>
              <a:rPr lang="ru-RU" sz="1200" dirty="0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36,6 млн </a:t>
            </a:r>
            <a:r>
              <a:rPr lang="ru-RU" sz="1200" dirty="0" err="1">
                <a:effectLst/>
                <a:latin typeface="Montserrat SemiBold" panose="000007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200" dirty="0">
              <a:latin typeface="Montserrat SemiBold" panose="00000700000000000000" pitchFamily="2" charset="-5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3587CD8-5CE2-452B-BD6F-A1446935CD66}"/>
              </a:ext>
            </a:extLst>
          </p:cNvPr>
          <p:cNvSpPr txBox="1"/>
          <p:nvPr/>
        </p:nvSpPr>
        <p:spPr>
          <a:xfrm>
            <a:off x="4413142" y="6396335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Montserrat ExtraBold" panose="00000900000000000000" pitchFamily="2" charset="-52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181540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 ExtraBold" panose="000009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  <p:sp>
        <p:nvSpPr>
          <p:cNvPr id="14" name="Квадрат">
            <a:extLst>
              <a:ext uri="{FF2B5EF4-FFF2-40B4-BE49-F238E27FC236}">
                <a16:creationId xmlns:a16="http://schemas.microsoft.com/office/drawing/2014/main" id="{40AAA6EA-D0AB-44AD-BE8F-D44D76EE4221}"/>
              </a:ext>
            </a:extLst>
          </p:cNvPr>
          <p:cNvSpPr/>
          <p:nvPr/>
        </p:nvSpPr>
        <p:spPr>
          <a:xfrm>
            <a:off x="-2919" y="884068"/>
            <a:ext cx="9146919" cy="744732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87312">
              <a:lnSpc>
                <a:spcPct val="110000"/>
              </a:lnSpc>
            </a:pPr>
            <a:r>
              <a:rPr lang="ru-RU" b="1" dirty="0"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Открытие ООО</a:t>
            </a:r>
          </a:p>
        </p:txBody>
      </p:sp>
      <p:sp>
        <p:nvSpPr>
          <p:cNvPr id="15" name="Квадрат">
            <a:extLst>
              <a:ext uri="{FF2B5EF4-FFF2-40B4-BE49-F238E27FC236}">
                <a16:creationId xmlns:a16="http://schemas.microsoft.com/office/drawing/2014/main" id="{96A27DA6-9B9D-4FC8-B30B-57CC5FAB86B5}"/>
              </a:ext>
            </a:extLst>
          </p:cNvPr>
          <p:cNvSpPr/>
          <p:nvPr/>
        </p:nvSpPr>
        <p:spPr>
          <a:xfrm>
            <a:off x="-7816" y="1745263"/>
            <a:ext cx="9146919" cy="74473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87312">
              <a:lnSpc>
                <a:spcPct val="110000"/>
              </a:lnSpc>
            </a:pPr>
            <a:r>
              <a:rPr lang="ru-RU" b="1" dirty="0">
                <a:latin typeface="Montserrat Medium" panose="000006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Масштабирование лабораторной методики синтеза </a:t>
            </a:r>
          </a:p>
        </p:txBody>
      </p:sp>
      <p:sp>
        <p:nvSpPr>
          <p:cNvPr id="16" name="Квадрат">
            <a:extLst>
              <a:ext uri="{FF2B5EF4-FFF2-40B4-BE49-F238E27FC236}">
                <a16:creationId xmlns:a16="http://schemas.microsoft.com/office/drawing/2014/main" id="{459EA58D-1C7C-402A-8045-C6020668E79A}"/>
              </a:ext>
            </a:extLst>
          </p:cNvPr>
          <p:cNvSpPr/>
          <p:nvPr/>
        </p:nvSpPr>
        <p:spPr>
          <a:xfrm>
            <a:off x="0" y="2595796"/>
            <a:ext cx="9146919" cy="744732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87312">
              <a:lnSpc>
                <a:spcPct val="110000"/>
              </a:lnSpc>
            </a:pPr>
            <a:r>
              <a:rPr lang="ru-RU" b="1" dirty="0"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Проведение синтезов </a:t>
            </a:r>
          </a:p>
        </p:txBody>
      </p:sp>
      <p:sp>
        <p:nvSpPr>
          <p:cNvPr id="18" name="Квадрат">
            <a:extLst>
              <a:ext uri="{FF2B5EF4-FFF2-40B4-BE49-F238E27FC236}">
                <a16:creationId xmlns:a16="http://schemas.microsoft.com/office/drawing/2014/main" id="{7F68C5E3-C09F-43A1-9807-F79C94E50968}"/>
              </a:ext>
            </a:extLst>
          </p:cNvPr>
          <p:cNvSpPr/>
          <p:nvPr/>
        </p:nvSpPr>
        <p:spPr>
          <a:xfrm>
            <a:off x="0" y="4297382"/>
            <a:ext cx="9146919" cy="744732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87312">
              <a:lnSpc>
                <a:spcPct val="110000"/>
              </a:lnSpc>
            </a:pPr>
            <a:r>
              <a:rPr lang="ru-RU" b="1" dirty="0"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Работа с ЦА (интервью, отраслевые выставки)</a:t>
            </a:r>
          </a:p>
        </p:txBody>
      </p:sp>
      <p:sp>
        <p:nvSpPr>
          <p:cNvPr id="19" name="Квадрат">
            <a:extLst>
              <a:ext uri="{FF2B5EF4-FFF2-40B4-BE49-F238E27FC236}">
                <a16:creationId xmlns:a16="http://schemas.microsoft.com/office/drawing/2014/main" id="{CEF90985-620B-4449-8424-162A3CADA0AB}"/>
              </a:ext>
            </a:extLst>
          </p:cNvPr>
          <p:cNvSpPr/>
          <p:nvPr/>
        </p:nvSpPr>
        <p:spPr>
          <a:xfrm>
            <a:off x="0" y="5158317"/>
            <a:ext cx="9146919" cy="744732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87312">
              <a:lnSpc>
                <a:spcPct val="110000"/>
              </a:lnSpc>
            </a:pPr>
            <a:r>
              <a:rPr lang="ru-RU" b="1" dirty="0"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Первые продажи</a:t>
            </a:r>
          </a:p>
        </p:txBody>
      </p:sp>
      <p:sp>
        <p:nvSpPr>
          <p:cNvPr id="17" name="Квадрат">
            <a:extLst>
              <a:ext uri="{FF2B5EF4-FFF2-40B4-BE49-F238E27FC236}">
                <a16:creationId xmlns:a16="http://schemas.microsoft.com/office/drawing/2014/main" id="{BE096BB1-4520-411C-955C-4FC8E9B8E4D6}"/>
              </a:ext>
            </a:extLst>
          </p:cNvPr>
          <p:cNvSpPr/>
          <p:nvPr/>
        </p:nvSpPr>
        <p:spPr>
          <a:xfrm>
            <a:off x="3063" y="3446589"/>
            <a:ext cx="9146919" cy="744732"/>
          </a:xfrm>
          <a:prstGeom prst="rect">
            <a:avLst/>
          </a:prstGeom>
          <a:solidFill>
            <a:srgbClr val="BC4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87312">
              <a:lnSpc>
                <a:spcPct val="110000"/>
              </a:lnSpc>
            </a:pPr>
            <a:r>
              <a:rPr lang="ru-RU" b="1" dirty="0">
                <a:latin typeface="Montserrat SemiBold" panose="000007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Создание партии продукта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C7F9FE-AEE9-4C88-8D34-30E67211F5D1}"/>
              </a:ext>
            </a:extLst>
          </p:cNvPr>
          <p:cNvSpPr txBox="1"/>
          <p:nvPr/>
        </p:nvSpPr>
        <p:spPr>
          <a:xfrm>
            <a:off x="4413142" y="6396335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Montserrat ExtraBold" panose="00000900000000000000" pitchFamily="2" charset="-52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182883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1" y="536717"/>
            <a:ext cx="9162999" cy="248594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6596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 ExtraBold" panose="000009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Квалификация заявителя и команда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258054-7387-4109-9734-81DA6A4CB6F3}"/>
              </a:ext>
            </a:extLst>
          </p:cNvPr>
          <p:cNvSpPr txBox="1"/>
          <p:nvPr/>
        </p:nvSpPr>
        <p:spPr>
          <a:xfrm>
            <a:off x="2010253" y="1401569"/>
            <a:ext cx="231518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Montserrat SemiBold" panose="00000700000000000000" pitchFamily="2" charset="-52"/>
              </a:rPr>
              <a:t>Петрова Дарья </a:t>
            </a:r>
          </a:p>
          <a:p>
            <a:r>
              <a:rPr lang="ru-RU" sz="1600" dirty="0">
                <a:latin typeface="Montserrat SemiBold" panose="00000700000000000000" pitchFamily="2" charset="-52"/>
              </a:rPr>
              <a:t>Лидер проекта</a:t>
            </a:r>
          </a:p>
          <a:p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DF0F1-CCF1-4DB1-B84A-C117D4A9821A}"/>
              </a:ext>
            </a:extLst>
          </p:cNvPr>
          <p:cNvSpPr txBox="1"/>
          <p:nvPr/>
        </p:nvSpPr>
        <p:spPr>
          <a:xfrm>
            <a:off x="1975964" y="3497224"/>
            <a:ext cx="25240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Montserrat SemiBold" panose="00000700000000000000" pitchFamily="2" charset="-52"/>
              </a:rPr>
              <a:t>Хлопцева</a:t>
            </a:r>
            <a:r>
              <a:rPr lang="ru-RU" sz="1600" dirty="0">
                <a:latin typeface="Montserrat SemiBold" panose="00000700000000000000" pitchFamily="2" charset="-52"/>
              </a:rPr>
              <a:t> Наталья Технический специалист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B08D3A-0012-40B8-A0AE-FFCFF4F0DE4B}"/>
              </a:ext>
            </a:extLst>
          </p:cNvPr>
          <p:cNvSpPr txBox="1"/>
          <p:nvPr/>
        </p:nvSpPr>
        <p:spPr>
          <a:xfrm>
            <a:off x="1975964" y="5402245"/>
            <a:ext cx="2524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Montserrat SemiBold" panose="00000700000000000000" pitchFamily="2" charset="-52"/>
              </a:rPr>
              <a:t>Иванов Василий</a:t>
            </a:r>
          </a:p>
          <a:p>
            <a:r>
              <a:rPr lang="ru-RU" sz="1600" dirty="0">
                <a:latin typeface="Montserrat SemiBold" panose="00000700000000000000" pitchFamily="2" charset="-52"/>
              </a:rPr>
              <a:t>Научный сотрудник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F35882A-3D5C-41C2-99A3-D6CE6CDE92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2" t="7373" r="26901" b="25850"/>
          <a:stretch/>
        </p:blipFill>
        <p:spPr>
          <a:xfrm>
            <a:off x="465239" y="2870497"/>
            <a:ext cx="1386280" cy="1782639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58BE28C-D893-405C-ABB3-C98425C2EF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406" b="7214"/>
          <a:stretch/>
        </p:blipFill>
        <p:spPr>
          <a:xfrm>
            <a:off x="447042" y="4772568"/>
            <a:ext cx="1381758" cy="1870420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763CD8B-12F6-497C-8BA3-FE486A3E96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4437" y="2870497"/>
            <a:ext cx="1404478" cy="1785602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4C85B7E-EBF3-46F3-BC51-7346DB83254F}"/>
              </a:ext>
            </a:extLst>
          </p:cNvPr>
          <p:cNvSpPr txBox="1"/>
          <p:nvPr/>
        </p:nvSpPr>
        <p:spPr>
          <a:xfrm>
            <a:off x="6260892" y="3540799"/>
            <a:ext cx="27035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 SemiBold" panose="00000700000000000000" pitchFamily="2" charset="-52"/>
              </a:rPr>
              <a:t>Рябков Егор </a:t>
            </a:r>
          </a:p>
          <a:p>
            <a:r>
              <a:rPr lang="ru-RU" sz="1600" dirty="0">
                <a:latin typeface="Montserrat SemiBold" panose="00000700000000000000" pitchFamily="2" charset="-52"/>
              </a:rPr>
              <a:t>Научный руководитель 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DECBD43-6B4C-47B3-AF10-B7C836A71B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836" y="946593"/>
            <a:ext cx="1410511" cy="1782639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66165E67-941E-4BC7-9414-213A9FB7566C}"/>
              </a:ext>
            </a:extLst>
          </p:cNvPr>
          <p:cNvSpPr txBox="1"/>
          <p:nvPr/>
        </p:nvSpPr>
        <p:spPr>
          <a:xfrm>
            <a:off x="4413142" y="6396335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Montserrat ExtraBold" panose="00000900000000000000" pitchFamily="2" charset="-52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102934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08104" y="1988840"/>
            <a:ext cx="36724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 ExtraBold" panose="00000900000000000000" pitchFamily="2" charset="-52"/>
                <a:ea typeface="Tahoma" panose="020B0604030504040204" pitchFamily="34" charset="0"/>
                <a:cs typeface="Arial" panose="020B0604020202020204" pitchFamily="34" charset="0"/>
              </a:rPr>
              <a:t>Почта</a:t>
            </a:r>
          </a:p>
          <a:p>
            <a:r>
              <a:rPr lang="en-US" sz="1600" b="1" dirty="0">
                <a:solidFill>
                  <a:schemeClr val="bg1"/>
                </a:solidFill>
                <a:latin typeface="Montserrat ExtraBold" panose="00000900000000000000" pitchFamily="2" charset="-52"/>
                <a:ea typeface="Tahoma" panose="020B0604030504040204" pitchFamily="34" charset="0"/>
                <a:cs typeface="Arial" panose="020B0604020202020204" pitchFamily="34" charset="0"/>
              </a:rPr>
              <a:t>daaapetrova@yandex.ru</a:t>
            </a:r>
            <a:endParaRPr lang="en-US" sz="1600" dirty="0">
              <a:latin typeface="Montserrat ExtraBold" panose="00000900000000000000" pitchFamily="2" charset="-52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29548" y="280564"/>
            <a:ext cx="2813592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Montserrat ExtraBold" panose="00000900000000000000" pitchFamily="2" charset="-52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Montserrat ExtraBold" panose="00000900000000000000" pitchFamily="2" charset="-52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16146" y="1857072"/>
            <a:ext cx="34713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Montserrat ExtraBold" panose="000009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Петрова Дарья Алексеевна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6B4AF8B-7BE6-43C0-B05B-C5BA328EF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43" y="4146551"/>
            <a:ext cx="180022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C663579-7281-4DD9-B201-EEEAE377F700}"/>
              </a:ext>
            </a:extLst>
          </p:cNvPr>
          <p:cNvSpPr txBox="1"/>
          <p:nvPr/>
        </p:nvSpPr>
        <p:spPr>
          <a:xfrm>
            <a:off x="167088" y="3354837"/>
            <a:ext cx="26889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0000"/>
                </a:solidFill>
                <a:effectLst/>
                <a:latin typeface="Montserrat SemiBold" panose="00000700000000000000" pitchFamily="2" charset="-52"/>
              </a:rPr>
              <a:t>Научная группа «Функциональные наноматериалы»:</a:t>
            </a:r>
            <a:endParaRPr lang="ru-RU" sz="1600" dirty="0">
              <a:effectLst/>
              <a:latin typeface="Montserrat SemiBold" panose="00000700000000000000" pitchFamily="2" charset="-52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9362</TotalTime>
  <Words>626</Words>
  <Application>Microsoft Office PowerPoint</Application>
  <PresentationFormat>Экран (4:3)</PresentationFormat>
  <Paragraphs>146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Arial Black</vt:lpstr>
      <vt:lpstr>Calibri</vt:lpstr>
      <vt:lpstr>Georgia</vt:lpstr>
      <vt:lpstr>Gilroy-ExtraBold</vt:lpstr>
      <vt:lpstr>Helvetica Neue</vt:lpstr>
      <vt:lpstr>Montserrat ExtraBold</vt:lpstr>
      <vt:lpstr>Montserrat Medium</vt:lpstr>
      <vt:lpstr>Montserrat SemiBold</vt:lpstr>
      <vt:lpstr>Тема Office</vt:lpstr>
      <vt:lpstr>Студенческий  Стартап</vt:lpstr>
      <vt:lpstr> </vt:lpstr>
      <vt:lpstr> </vt:lpstr>
      <vt:lpstr>Презентация PowerPoint</vt:lpstr>
      <vt:lpstr> 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Екатерина Ekaterina</cp:lastModifiedBy>
  <cp:revision>96</cp:revision>
  <dcterms:created xsi:type="dcterms:W3CDTF">2023-02-08T09:03:57Z</dcterms:created>
  <dcterms:modified xsi:type="dcterms:W3CDTF">2025-07-05T21:03:49Z</dcterms:modified>
</cp:coreProperties>
</file>