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0" r:id="rId2"/>
    <p:sldId id="269" r:id="rId3"/>
    <p:sldId id="280" r:id="rId4"/>
    <p:sldId id="281" r:id="rId5"/>
    <p:sldId id="296" r:id="rId6"/>
    <p:sldId id="293" r:id="rId7"/>
    <p:sldId id="257" r:id="rId8"/>
    <p:sldId id="295" r:id="rId9"/>
    <p:sldId id="275" r:id="rId10"/>
    <p:sldId id="285" r:id="rId11"/>
    <p:sldId id="284" r:id="rId12"/>
    <p:sldId id="291" r:id="rId13"/>
    <p:sldId id="282" r:id="rId14"/>
    <p:sldId id="283" r:id="rId15"/>
    <p:sldId id="297" r:id="rId16"/>
    <p:sldId id="298" r:id="rId17"/>
    <p:sldId id="289" r:id="rId18"/>
    <p:sldId id="290" r:id="rId19"/>
    <p:sldId id="287" r:id="rId20"/>
    <p:sldId id="288" r:id="rId21"/>
    <p:sldId id="278" r:id="rId22"/>
    <p:sldId id="292" r:id="rId23"/>
    <p:sldId id="29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E856A2-4F39-F24B-3181-452521E56593}" name="Егор Куприянов" initials="ЕК" userId="be7d820983fbc3a5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00FF"/>
    <a:srgbClr val="FCAF17"/>
    <a:srgbClr val="FBB3C1"/>
    <a:srgbClr val="FF9021"/>
    <a:srgbClr val="B5D8E1"/>
    <a:srgbClr val="FD4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5" autoAdjust="0"/>
    <p:restoredTop sz="94660"/>
  </p:normalViewPr>
  <p:slideViewPr>
    <p:cSldViewPr snapToGrid="0">
      <p:cViewPr>
        <p:scale>
          <a:sx n="75" d="100"/>
          <a:sy n="75" d="100"/>
        </p:scale>
        <p:origin x="88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5324809329568954"/>
          <c:y val="2.65192378016073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714860032532487"/>
          <c:y val="0.23538705550820924"/>
          <c:w val="0.77777444528469231"/>
          <c:h val="0.667207207345421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доходов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D58-4D87-9274-795FDA941C43}"/>
              </c:ext>
            </c:extLst>
          </c:dPt>
          <c:dPt>
            <c:idx val="1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BD58-4D87-9274-795FDA941C43}"/>
              </c:ext>
            </c:extLst>
          </c:dPt>
          <c:dPt>
            <c:idx val="2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BD58-4D87-9274-795FDA941C43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alpha val="90000"/>
                </a:schemeClr>
              </a:solidFill>
              <a:ln w="19050">
                <a:solidFill>
                  <a:schemeClr val="accent2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D58-4D87-9274-795FDA941C43}"/>
              </c:ext>
            </c:extLst>
          </c:dPt>
          <c:dLbls>
            <c:dLbl>
              <c:idx val="0"/>
              <c:layout>
                <c:manualLayout>
                  <c:x val="7.074619427527673E-2"/>
                  <c:y val="1.7513798084733617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58-4D87-9274-795FDA941C43}"/>
                </c:ext>
              </c:extLst>
            </c:dLbl>
            <c:dLbl>
              <c:idx val="1"/>
              <c:layout>
                <c:manualLayout>
                  <c:x val="5.6761134699456983E-2"/>
                  <c:y val="8.0107102555883852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58-4D87-9274-795FDA941C43}"/>
                </c:ext>
              </c:extLst>
            </c:dLbl>
            <c:dLbl>
              <c:idx val="2"/>
              <c:layout>
                <c:manualLayout>
                  <c:x val="7.3546974959275341E-2"/>
                  <c:y val="-0.3560682483786976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6"/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6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58-4D87-9274-795FDA941C43}"/>
                </c:ext>
              </c:extLst>
            </c:dLbl>
            <c:dLbl>
              <c:idx val="3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BD58-4D87-9274-795FDA941C43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ED7D31"/>
                </a:solidFill>
                <a:round/>
              </a:ln>
              <a:effectLst>
                <a:outerShdw blurRad="50800" dist="38100" dir="2700000" algn="tl" rotWithShape="0">
                  <a:srgbClr val="ED7D31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Топпинги и др</c:v>
                </c:pt>
                <c:pt idx="1">
                  <c:v>Доп. Смартболы</c:v>
                </c:pt>
                <c:pt idx="2">
                  <c:v>Готовый напиток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5.6000000000000001E-2</c:v>
                </c:pt>
                <c:pt idx="1">
                  <c:v>0.112</c:v>
                </c:pt>
                <c:pt idx="2">
                  <c:v>0.83299999999999996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58-4D87-9274-795FDA941C43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Расходы потгруппам</a:t>
            </a:r>
          </a:p>
        </c:rich>
      </c:tx>
      <c:layout>
        <c:manualLayout>
          <c:xMode val="edge"/>
          <c:yMode val="edge"/>
          <c:x val="0.22572963434148252"/>
          <c:y val="4.43142874945479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529826586703268"/>
          <c:y val="0.27953243192722288"/>
          <c:w val="0.86590512384277163"/>
          <c:h val="0.643669013645710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942-4CC9-8918-BABD2AB34C9B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942-4CC9-8918-BABD2AB34C9B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942-4CC9-8918-BABD2AB34C9B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942-4CC9-8918-BABD2AB34C9B}"/>
              </c:ext>
            </c:extLst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0942-4CC9-8918-BABD2AB34C9B}"/>
              </c:ext>
            </c:extLst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0942-4CC9-8918-BABD2AB34C9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  <a:alpha val="90000"/>
                </a:schemeClr>
              </a:solidFill>
              <a:ln w="19050">
                <a:solidFill>
                  <a:schemeClr val="accent1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942-4CC9-8918-BABD2AB34C9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alpha val="90000"/>
                </a:schemeClr>
              </a:solidFill>
              <a:ln w="19050">
                <a:solidFill>
                  <a:schemeClr val="accent2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0942-4CC9-8918-BABD2AB34C9B}"/>
              </c:ext>
            </c:extLst>
          </c:dPt>
          <c:dLbls>
            <c:dLbl>
              <c:idx val="0"/>
              <c:layout>
                <c:manualLayout>
                  <c:x val="-4.0078507058322867E-2"/>
                  <c:y val="1.3121814443267493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942-4CC9-8918-BABD2AB34C9B}"/>
                </c:ext>
              </c:extLst>
            </c:dLbl>
            <c:dLbl>
              <c:idx val="1"/>
              <c:layout>
                <c:manualLayout>
                  <c:x val="-1.5422702915558051E-2"/>
                  <c:y val="-0.18363133700862111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42-4CC9-8918-BABD2AB34C9B}"/>
                </c:ext>
              </c:extLst>
            </c:dLbl>
            <c:dLbl>
              <c:idx val="2"/>
              <c:layout>
                <c:manualLayout>
                  <c:x val="3.9220273066550133E-2"/>
                  <c:y val="-2.6977921008577488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42-4CC9-8918-BABD2AB34C9B}"/>
                </c:ext>
              </c:extLst>
            </c:dLbl>
            <c:dLbl>
              <c:idx val="3"/>
              <c:layout>
                <c:manualLayout>
                  <c:x val="-1.0140389295139194E-2"/>
                  <c:y val="6.4868715010149666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588564915356773"/>
                      <c:h val="0.161232475543647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942-4CC9-8918-BABD2AB34C9B}"/>
                </c:ext>
              </c:extLst>
            </c:dLbl>
            <c:dLbl>
              <c:idx val="4"/>
              <c:layout>
                <c:manualLayout>
                  <c:x val="-0.10689422258191102"/>
                  <c:y val="3.1284939871643096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42-4CC9-8918-BABD2AB34C9B}"/>
                </c:ext>
              </c:extLst>
            </c:dLbl>
            <c:dLbl>
              <c:idx val="5"/>
              <c:layout>
                <c:manualLayout>
                  <c:x val="-0.15434229175685335"/>
                  <c:y val="4.5595364197146236E-3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6"/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6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942-4CC9-8918-BABD2AB34C9B}"/>
                </c:ext>
              </c:extLst>
            </c:dLbl>
            <c:dLbl>
              <c:idx val="6"/>
              <c:layout>
                <c:manualLayout>
                  <c:x val="-4.7473831138021672E-2"/>
                  <c:y val="-3.0389432363387273E-3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942-4CC9-8918-BABD2AB34C9B}"/>
                </c:ext>
              </c:extLst>
            </c:dLbl>
            <c:dLbl>
              <c:idx val="7"/>
              <c:layout>
                <c:manualLayout>
                  <c:x val="0.22796920712368224"/>
                  <c:y val="1.9484578478409856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42-4CC9-8918-BABD2AB34C9B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472C4"/>
                </a:solidFill>
                <a:round/>
              </a:ln>
              <a:effectLst>
                <a:outerShdw blurRad="50800" dist="38100" dir="2700000" algn="tl" rotWithShape="0">
                  <a:srgbClr val="4472C4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Запуск точки - 35.0% </c:v>
                </c:pt>
                <c:pt idx="1">
                  <c:v> Юридические расходы - 28.1%</c:v>
                </c:pt>
                <c:pt idx="2">
                  <c:v> Производство - 13.0%</c:v>
                </c:pt>
                <c:pt idx="3">
                  <c:v> Сертификация - 8.1%</c:v>
                </c:pt>
                <c:pt idx="4">
                  <c:v>Сырьё - 7.1%</c:v>
                </c:pt>
                <c:pt idx="5">
                  <c:v>Персонал - 6.0%</c:v>
                </c:pt>
                <c:pt idx="6">
                  <c:v>Упаковка - 2.4%</c:v>
                </c:pt>
                <c:pt idx="7">
                  <c:v>Маркетинг - 2.3%</c:v>
                </c:pt>
              </c:strCache>
            </c:strRef>
          </c:cat>
          <c:val>
            <c:numRef>
              <c:f>Лист1!$B$2:$B$9</c:f>
              <c:numCache>
                <c:formatCode>0.00%</c:formatCode>
                <c:ptCount val="8"/>
                <c:pt idx="0" formatCode="0%">
                  <c:v>0.35</c:v>
                </c:pt>
                <c:pt idx="1">
                  <c:v>0.28100000000000003</c:v>
                </c:pt>
                <c:pt idx="2" formatCode="0%">
                  <c:v>0.13</c:v>
                </c:pt>
                <c:pt idx="3">
                  <c:v>6.0999999999999999E-2</c:v>
                </c:pt>
                <c:pt idx="4">
                  <c:v>7.0999999999999994E-2</c:v>
                </c:pt>
                <c:pt idx="5" formatCode="0%">
                  <c:v>0.06</c:v>
                </c:pt>
                <c:pt idx="6">
                  <c:v>2.4E-2</c:v>
                </c:pt>
                <c:pt idx="7">
                  <c:v>2.3E-2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42-4CC9-8918-BABD2AB34C9B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28554-EB6C-426D-98A2-F4CE50C16688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6AE67-2BFD-416B-A6CA-B516B64B0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017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52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21D05-6FFF-5679-8736-59A9AE1D5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2CD3F8-B047-ABEA-AD32-6255B2CF0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70AE0A-13F6-48E5-9E17-6DC87FB5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A264D-C560-7A50-1F3E-9478777A8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CD79CF-EF20-C093-C99A-CDA804BE0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0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8B0C2-558A-F6B4-B488-D107087F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43E107-AC3D-0A77-FE53-439A95219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C59F9B-B7B4-82E1-5BDF-996B7ACA2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A49012-8216-A458-D47F-46874374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DA4420-2C0E-D4C0-1D48-BF7EAEB3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9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D28CEC0-0262-5087-1A6B-4D47F029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0B7C02-D6C5-93FD-DBC9-B87591BEB8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B941CF-E754-668F-B752-6E3924586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DB713C-EA8F-CBC9-7D30-A5DDDBE0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32E21B-008D-28B1-AE0D-C416FA3F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8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B50E1-8F1C-460D-2BBF-649A0D138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B6F8D-CF78-F16D-C1E7-A5BC3E332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1BD97A-6C9F-BB81-D7DC-00AF3D982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9E4820-AB7C-A8DC-3F75-FEBB47E9B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5A635D-F789-B745-D89A-81BEBA0B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9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0C830-2937-9351-210D-A98C5CAA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74FFE2-867E-0A2B-3DD5-7F50E5681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47195-5215-C262-5094-928E81F8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67094D-6D09-494A-0F1B-4D192498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3F74EC-0E91-93D2-A6B6-7343F3BF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9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334F4-9E03-C6F4-EC60-CCE8FABC9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1D8036-D2EC-732B-CF92-21DA636E3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DE7C78-6904-B5E8-3D88-AF339B01D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500167-2042-3A3C-320D-AB9D2FA7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80C3A0-9F15-010C-B8A0-8E6EBB084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9C5FBF-8FD4-4469-A9DC-E173A56F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888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86F41-630F-1B83-4E3D-751F17530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A34D13-E8AE-7C51-5666-E020BA942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0A3067-72D0-E316-FFDF-0BA5D186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2A44D51-1442-72B0-F5CA-091287975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E1ACDCE-2217-2794-4E57-618840CFCD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8339464-C55A-F3B3-A6EC-A8839EA3C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40BCE6-822B-99D9-5F94-9C792E675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6F1CB6-FA6D-C43A-536E-B29D0720D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67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D3535-354E-9222-9EA5-E5FAC0AED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8FFA24-6C16-BBD7-711F-BF37D7D3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89A8C10-5EF9-983E-45DE-7D410486A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4C26B71-056A-00B8-12C6-0D1EA2D1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69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EF4E5E8-2038-0AD2-8DD5-547FF2777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0720AF-20EC-8BB6-1E1B-943EE465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BDCFDF-0D85-A648-1667-2474AC25A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979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1A85A-71E2-8E25-2093-0FE0C532E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160D1B-A046-3491-0214-4730C1E79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16736D-5577-E43F-F6F4-4353ADDC0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361447-964E-3506-6315-93A752903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B95E74-C757-E7E8-4A61-82669405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5B7F9E-C7DE-BF35-5939-15C09C65B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83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83549-F122-3AC3-C592-02B7B01DD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BAAD64-BDF8-36A1-E25A-96807E34EA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D72486-9104-DA92-D8EF-D1904ECF6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2B2EA3-3486-6D10-3D4A-B996C1BD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905BEA-A59A-F3FF-A4A1-0D6FFA670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38DDE8-7BEF-A992-2434-C01B86AA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36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82F7F-5F11-2AB0-1310-090B0BEAA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F4BCE3-BB3F-08B7-C221-A044AF88C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5C47DF-6AFC-E234-2162-929505C6F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1CF78F-04E4-0050-4FC0-F88A4E262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18BE7D-9BAE-C24E-EEEF-94FCDA6BE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21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532E329-1F9F-86CD-C06D-FFFCF1B69544}"/>
              </a:ext>
            </a:extLst>
          </p:cNvPr>
          <p:cNvSpPr/>
          <p:nvPr/>
        </p:nvSpPr>
        <p:spPr>
          <a:xfrm>
            <a:off x="8229600" y="4155540"/>
            <a:ext cx="3962399" cy="198271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1713E6-A269-1603-9A76-B305EF48B7D4}"/>
              </a:ext>
            </a:extLst>
          </p:cNvPr>
          <p:cNvSpPr/>
          <p:nvPr/>
        </p:nvSpPr>
        <p:spPr>
          <a:xfrm>
            <a:off x="3395050" y="6138250"/>
            <a:ext cx="8796950" cy="71975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C705E1-32D5-52CA-AF8D-925C78681BE6}"/>
              </a:ext>
            </a:extLst>
          </p:cNvPr>
          <p:cNvSpPr/>
          <p:nvPr/>
        </p:nvSpPr>
        <p:spPr>
          <a:xfrm>
            <a:off x="0" y="4155540"/>
            <a:ext cx="3395049" cy="270246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700" dirty="0"/>
              <a:t>Состав команды</a:t>
            </a:r>
            <a:r>
              <a:rPr lang="en-US" sz="1700" dirty="0"/>
              <a:t>:</a:t>
            </a:r>
            <a:endParaRPr lang="ru-RU" sz="1700" dirty="0"/>
          </a:p>
          <a:p>
            <a:r>
              <a:rPr lang="ru-RU" sz="1700" dirty="0"/>
              <a:t>Ахоян Марк ,Плотников Александр, Казанцева Арина,</a:t>
            </a:r>
          </a:p>
          <a:p>
            <a:r>
              <a:rPr lang="ru-RU" sz="1700" dirty="0"/>
              <a:t>Портнягина Екатерина, Борисенко Максим, Калашников Илья, Куприянов Егор, Алиев Рошаль, Сорокина Елизавета,</a:t>
            </a:r>
          </a:p>
          <a:p>
            <a:r>
              <a:rPr lang="ru-RU" sz="1700" dirty="0"/>
              <a:t>Июлия Аммосова</a:t>
            </a:r>
          </a:p>
          <a:p>
            <a:pPr algn="ctr"/>
            <a:endParaRPr lang="ru-RU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9373FC-1B9A-44DD-D9CC-DAFA860B2075}"/>
              </a:ext>
            </a:extLst>
          </p:cNvPr>
          <p:cNvSpPr/>
          <p:nvPr/>
        </p:nvSpPr>
        <p:spPr>
          <a:xfrm>
            <a:off x="3395049" y="4155540"/>
            <a:ext cx="4834550" cy="198271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E90510-3D90-D04E-BF61-D2F2BCBA52B3}"/>
              </a:ext>
            </a:extLst>
          </p:cNvPr>
          <p:cNvSpPr txBox="1"/>
          <p:nvPr/>
        </p:nvSpPr>
        <p:spPr>
          <a:xfrm>
            <a:off x="222111" y="91815"/>
            <a:ext cx="51409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0" dirty="0">
                <a:effectLst/>
                <a:latin typeface="Roboto Condensed" panose="020B0604020202020204" pitchFamily="2" charset="0"/>
              </a:rPr>
              <a:t>VlSB </a:t>
            </a:r>
          </a:p>
          <a:p>
            <a:r>
              <a:rPr lang="ru-RU" sz="4000" b="1" i="0" dirty="0">
                <a:effectLst/>
                <a:latin typeface="Roboto Condensed" panose="020B0604020202020204" pitchFamily="2" charset="0"/>
              </a:rPr>
              <a:t>Первый в мире бренд </a:t>
            </a:r>
          </a:p>
          <a:p>
            <a:r>
              <a:rPr lang="ru-RU" sz="4000" b="1" i="0" dirty="0">
                <a:effectLst/>
                <a:latin typeface="Roboto Condensed" panose="020B0604020202020204" pitchFamily="2" charset="0"/>
              </a:rPr>
              <a:t>напитков на основе </a:t>
            </a:r>
          </a:p>
          <a:p>
            <a:r>
              <a:rPr lang="ru-RU" sz="4000" b="1" i="0" dirty="0">
                <a:effectLst/>
                <a:latin typeface="Roboto Condensed" panose="020B0604020202020204" pitchFamily="2" charset="0"/>
              </a:rPr>
              <a:t>Смартболов - функциональных джусболов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929551A-BD45-7BD6-49F5-EC49F082BB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236" y="6333726"/>
            <a:ext cx="3442699" cy="32879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FE47CCE-A8BF-C97C-1907-EE2F7C636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812" y="6179317"/>
            <a:ext cx="826600" cy="64432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1C18C7D-D356-7E95-913A-6488A94A22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375" y="6233326"/>
            <a:ext cx="1382684" cy="529596"/>
          </a:xfrm>
          <a:prstGeom prst="rect">
            <a:avLst/>
          </a:prstGeom>
        </p:spPr>
      </p:pic>
      <p:pic>
        <p:nvPicPr>
          <p:cNvPr id="30" name="Рисунок 29" descr="Изображение выглядит как текст, Шрифт, символ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B015A8D-7A47-3A27-D458-ADAA3B9CD0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025" y="6189425"/>
            <a:ext cx="1603967" cy="6174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0E44C20-2A49-4836-A4BD-C4C561A918E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8144" r="19628"/>
          <a:stretch/>
        </p:blipFill>
        <p:spPr>
          <a:xfrm>
            <a:off x="6174375" y="1"/>
            <a:ext cx="6014720" cy="415553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4700859-2010-41E2-B8B1-CFB5BF70D9A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28" b="23965"/>
          <a:stretch/>
        </p:blipFill>
        <p:spPr>
          <a:xfrm>
            <a:off x="1622237" y="4155538"/>
            <a:ext cx="6607362" cy="1982710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Одноразовый картонный стаканчик, Крышка для напитков, посуда, круж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605A6CA-C634-4A2B-B7A3-6448031A43A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6" t="36624" r="13452" b="23474"/>
          <a:stretch/>
        </p:blipFill>
        <p:spPr>
          <a:xfrm>
            <a:off x="8229601" y="4145779"/>
            <a:ext cx="3962399" cy="198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30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C980E-0043-DFC7-7299-0EAC1BB4A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7E5D7695-610B-4F79-BC78-5C445C0F3A02}"/>
              </a:ext>
            </a:extLst>
          </p:cNvPr>
          <p:cNvSpPr/>
          <p:nvPr/>
        </p:nvSpPr>
        <p:spPr>
          <a:xfrm>
            <a:off x="6439177" y="1999875"/>
            <a:ext cx="5263854" cy="378035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056C7EA-9B4A-4B85-BF5E-DDC3CB4E052B}"/>
              </a:ext>
            </a:extLst>
          </p:cNvPr>
          <p:cNvSpPr/>
          <p:nvPr/>
        </p:nvSpPr>
        <p:spPr>
          <a:xfrm>
            <a:off x="557195" y="1999875"/>
            <a:ext cx="5263854" cy="3780358"/>
          </a:xfrm>
          <a:prstGeom prst="round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03BF93-7DE0-A7C7-0940-A837A5C0FC1B}"/>
              </a:ext>
            </a:extLst>
          </p:cNvPr>
          <p:cNvSpPr txBox="1"/>
          <p:nvPr/>
        </p:nvSpPr>
        <p:spPr>
          <a:xfrm>
            <a:off x="369749" y="305372"/>
            <a:ext cx="9057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Gilroy" panose="00000500000000000000" pitchFamily="2" charset="-52"/>
              </a:rPr>
              <a:t>ЭКОНОМИКА, ДОХОДЫ </a:t>
            </a:r>
            <a:r>
              <a:rPr lang="ru-RU" sz="4000" b="1">
                <a:latin typeface="Gilroy" panose="00000500000000000000" pitchFamily="2" charset="-52"/>
              </a:rPr>
              <a:t>И РАСХОДЫ В2В</a:t>
            </a:r>
            <a:endParaRPr lang="ru-RU" sz="4000" b="1" dirty="0">
              <a:latin typeface="Gilroy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5CD38E-A364-3362-EF29-873D5C4C7446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50CCE5-043B-9898-A50F-0D0E51E75356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4559C4-29EE-1EA3-4E99-ACB67E733540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75A7FE-9449-612D-6E6C-FACB67DF380A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E46EC03-F254-99A7-D141-7BF02C57A6B5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DAD1BB-9499-480D-A754-E49A58ECCA3C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28F886-8430-419B-7788-7AC40916F6EA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B411E39-94C0-9E94-422C-D6AD68E05AE2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71EF6A5-C3E3-70DF-AF57-ECED73E55351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F393B3-FAD5-FBD9-04A4-4566A1BCC96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A89AC87-FDE5-E4FD-76E0-26CF72E30AFC}"/>
              </a:ext>
            </a:extLst>
          </p:cNvPr>
          <p:cNvSpPr/>
          <p:nvPr/>
        </p:nvSpPr>
        <p:spPr>
          <a:xfrm>
            <a:off x="7785980" y="117669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5E0E4A2-05D4-DBE3-0116-942512F6A3C8}"/>
              </a:ext>
            </a:extLst>
          </p:cNvPr>
          <p:cNvSpPr/>
          <p:nvPr/>
        </p:nvSpPr>
        <p:spPr>
          <a:xfrm>
            <a:off x="8564577" y="1176698"/>
            <a:ext cx="836597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2A679A91-45C5-3B92-1904-603CE62E3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847" y="2887651"/>
            <a:ext cx="4832872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Цена продажи: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 450 ₽/кг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Себестоимость: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 160 ₽/кг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Маржа с 1 кг: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 290 ₽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</a:b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Начальные вложения: </a:t>
            </a:r>
            <a:r>
              <a:rPr lang="ru-RU" altLang="ru-RU" sz="2000" dirty="0">
                <a:solidFill>
                  <a:schemeClr val="bg1"/>
                </a:solidFill>
                <a:latin typeface="Gilroy" panose="00000500000000000000"/>
              </a:rPr>
              <a:t>250 000 ₽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ilroy" panose="0000050000000000000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Фиксированные расходы: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 150 000 ₽/мес (маркетинг, зп)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Потенциал: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roy" panose="00000500000000000000"/>
              </a:rPr>
              <a:t> 230 точек по 10 кг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FCCC39-3387-104D-6727-A845C999CEAF}"/>
              </a:ext>
            </a:extLst>
          </p:cNvPr>
          <p:cNvSpPr txBox="1"/>
          <p:nvPr/>
        </p:nvSpPr>
        <p:spPr>
          <a:xfrm>
            <a:off x="6834517" y="2718375"/>
            <a:ext cx="39349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Месяц 1: 10 точек × 3 кг = 30 кг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Новинки закупают мало для теста.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Месяц 2: 20 точек × 4 кг = 80 кг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Месяц 3: 40 точек × 5 кг = 200 кг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Месяц 4: 70 точек × 6 кг = 420 кг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Месяц 5: 100 точек × 7 кг = 700 кг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Месяц 6: 150 точек × 8 кг = 1200 кг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Месяц 7: 200 точек × 10 кг = 2000 кг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Месяц 8: 230 точек × 10 кг = 2300 кг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D007A4-B322-4A34-9011-0AE35C1EFBF5}"/>
              </a:ext>
            </a:extLst>
          </p:cNvPr>
          <p:cNvSpPr txBox="1"/>
          <p:nvPr/>
        </p:nvSpPr>
        <p:spPr>
          <a:xfrm>
            <a:off x="649938" y="2256710"/>
            <a:ext cx="4800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ilroy" panose="00000500000000000000"/>
              </a:rPr>
              <a:t>Общие данные для покупателя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526408-4AFE-4CC7-8A62-0608248E02AE}"/>
              </a:ext>
            </a:extLst>
          </p:cNvPr>
          <p:cNvSpPr txBox="1"/>
          <p:nvPr/>
        </p:nvSpPr>
        <p:spPr>
          <a:xfrm>
            <a:off x="5775155" y="2241840"/>
            <a:ext cx="4800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ilroy" panose="00000500000000000000"/>
              </a:rPr>
              <a:t>План на 8 месяцев</a:t>
            </a:r>
          </a:p>
        </p:txBody>
      </p:sp>
    </p:spTree>
    <p:extLst>
      <p:ext uri="{BB962C8B-B14F-4D97-AF65-F5344CB8AC3E}">
        <p14:creationId xmlns:p14="http://schemas.microsoft.com/office/powerpoint/2010/main" val="1885083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C980E-0043-DFC7-7299-0EAC1BB4A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03BF93-7DE0-A7C7-0940-A837A5C0FC1B}"/>
              </a:ext>
            </a:extLst>
          </p:cNvPr>
          <p:cNvSpPr txBox="1"/>
          <p:nvPr/>
        </p:nvSpPr>
        <p:spPr>
          <a:xfrm>
            <a:off x="369749" y="305372"/>
            <a:ext cx="9057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Gilroy" panose="00000500000000000000" pitchFamily="2" charset="-52"/>
              </a:rPr>
              <a:t>ЭКОНОМИКА, ДОХОДЫ </a:t>
            </a:r>
            <a:r>
              <a:rPr lang="ru-RU" sz="4000" b="1">
                <a:latin typeface="Gilroy" panose="00000500000000000000" pitchFamily="2" charset="-52"/>
              </a:rPr>
              <a:t>И РАСХОДЫ В2В</a:t>
            </a:r>
            <a:endParaRPr lang="ru-RU" sz="4000" b="1" dirty="0">
              <a:latin typeface="Gilroy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5CD38E-A364-3362-EF29-873D5C4C7446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50CCE5-043B-9898-A50F-0D0E51E75356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4559C4-29EE-1EA3-4E99-ACB67E733540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75A7FE-9449-612D-6E6C-FACB67DF380A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E46EC03-F254-99A7-D141-7BF02C57A6B5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DAD1BB-9499-480D-A754-E49A58ECCA3C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28F886-8430-419B-7788-7AC40916F6EA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B411E39-94C0-9E94-422C-D6AD68E05AE2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71EF6A5-C3E3-70DF-AF57-ECED73E55351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F393B3-FAD5-FBD9-04A4-4566A1BCC96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6C2547-47DE-39D8-C430-F675B9188242}"/>
              </a:ext>
            </a:extLst>
          </p:cNvPr>
          <p:cNvSpPr txBox="1"/>
          <p:nvPr/>
        </p:nvSpPr>
        <p:spPr>
          <a:xfrm>
            <a:off x="7918819" y="1999875"/>
            <a:ext cx="392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Gilroy" panose="00000500000000000000" pitchFamily="2" charset="-52"/>
              </a:rPr>
              <a:t>КОММЕНТАРИИ И РЕКОМЕНДАЦИИ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A89AC87-FDE5-E4FD-76E0-26CF72E30AFC}"/>
              </a:ext>
            </a:extLst>
          </p:cNvPr>
          <p:cNvSpPr/>
          <p:nvPr/>
        </p:nvSpPr>
        <p:spPr>
          <a:xfrm>
            <a:off x="7785980" y="117669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5E0E4A2-05D4-DBE3-0116-942512F6A3C8}"/>
              </a:ext>
            </a:extLst>
          </p:cNvPr>
          <p:cNvSpPr/>
          <p:nvPr/>
        </p:nvSpPr>
        <p:spPr>
          <a:xfrm>
            <a:off x="8564577" y="1176698"/>
            <a:ext cx="836597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7DC754-A723-7EFD-56EC-047BBA4C8391}"/>
              </a:ext>
            </a:extLst>
          </p:cNvPr>
          <p:cNvSpPr txBox="1"/>
          <p:nvPr/>
        </p:nvSpPr>
        <p:spPr>
          <a:xfrm>
            <a:off x="8976022" y="6183296"/>
            <a:ext cx="2092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Gilroy" panose="00000500000000000000"/>
              </a:rPr>
              <a:t>Точка окупаемости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FF460C5-C650-4AAF-AD7A-F9430C491A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68269"/>
              </p:ext>
            </p:extLst>
          </p:nvPr>
        </p:nvGraphicFramePr>
        <p:xfrm>
          <a:off x="520566" y="1695280"/>
          <a:ext cx="11185765" cy="4255153"/>
        </p:xfrm>
        <a:graphic>
          <a:graphicData uri="http://schemas.openxmlformats.org/drawingml/2006/table">
            <a:tbl>
              <a:tblPr/>
              <a:tblGrid>
                <a:gridCol w="2237153">
                  <a:extLst>
                    <a:ext uri="{9D8B030D-6E8A-4147-A177-3AD203B41FA5}">
                      <a16:colId xmlns:a16="http://schemas.microsoft.com/office/drawing/2014/main" val="3127401823"/>
                    </a:ext>
                  </a:extLst>
                </a:gridCol>
                <a:gridCol w="2237153">
                  <a:extLst>
                    <a:ext uri="{9D8B030D-6E8A-4147-A177-3AD203B41FA5}">
                      <a16:colId xmlns:a16="http://schemas.microsoft.com/office/drawing/2014/main" val="1600082888"/>
                    </a:ext>
                  </a:extLst>
                </a:gridCol>
                <a:gridCol w="2237153">
                  <a:extLst>
                    <a:ext uri="{9D8B030D-6E8A-4147-A177-3AD203B41FA5}">
                      <a16:colId xmlns:a16="http://schemas.microsoft.com/office/drawing/2014/main" val="1524452444"/>
                    </a:ext>
                  </a:extLst>
                </a:gridCol>
                <a:gridCol w="2237153">
                  <a:extLst>
                    <a:ext uri="{9D8B030D-6E8A-4147-A177-3AD203B41FA5}">
                      <a16:colId xmlns:a16="http://schemas.microsoft.com/office/drawing/2014/main" val="1410807778"/>
                    </a:ext>
                  </a:extLst>
                </a:gridCol>
                <a:gridCol w="2237153">
                  <a:extLst>
                    <a:ext uri="{9D8B030D-6E8A-4147-A177-3AD203B41FA5}">
                      <a16:colId xmlns:a16="http://schemas.microsoft.com/office/drawing/2014/main" val="462661029"/>
                    </a:ext>
                  </a:extLst>
                </a:gridCol>
              </a:tblGrid>
              <a:tr h="7637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Месяц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Продажи (кг)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Валовая маржа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Чистая прибыль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Накопленная прибыль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7057472"/>
                  </a:ext>
                </a:extLst>
              </a:tr>
              <a:tr h="436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100 кг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29 000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–121 000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–361 000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0291292"/>
                  </a:ext>
                </a:extLst>
              </a:tr>
              <a:tr h="436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200 кг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58 000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–92 000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–453 000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655382"/>
                  </a:ext>
                </a:extLst>
              </a:tr>
              <a:tr h="436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300 кг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87 000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–63 000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–516 000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791709"/>
                  </a:ext>
                </a:extLst>
              </a:tr>
              <a:tr h="436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500 кг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145 000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–5 000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–521 000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8595331"/>
                  </a:ext>
                </a:extLst>
              </a:tr>
              <a:tr h="436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700 кг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203 000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+53 000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–468 000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668947"/>
                  </a:ext>
                </a:extLst>
              </a:tr>
              <a:tr h="436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1000 кг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290 000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+140 000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–328 000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303958"/>
                  </a:ext>
                </a:extLst>
              </a:tr>
              <a:tr h="436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1500 кг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435 000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+285 000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–43 000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998375"/>
                  </a:ext>
                </a:extLst>
              </a:tr>
              <a:tr h="436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2000 кг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580 000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+430 000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 dirty="0"/>
                        <a:t>+387 000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331068"/>
                  </a:ext>
                </a:extLst>
              </a:tr>
            </a:tbl>
          </a:graphicData>
        </a:graphic>
      </p:graphicFrame>
      <p:sp>
        <p:nvSpPr>
          <p:cNvPr id="17" name="Овал 16">
            <a:extLst>
              <a:ext uri="{FF2B5EF4-FFF2-40B4-BE49-F238E27FC236}">
                <a16:creationId xmlns:a16="http://schemas.microsoft.com/office/drawing/2014/main" id="{BA8A978D-11B1-4474-BA19-2777484CF1C7}"/>
              </a:ext>
            </a:extLst>
          </p:cNvPr>
          <p:cNvSpPr/>
          <p:nvPr/>
        </p:nvSpPr>
        <p:spPr>
          <a:xfrm>
            <a:off x="9441108" y="5441221"/>
            <a:ext cx="1162580" cy="625643"/>
          </a:xfrm>
          <a:prstGeom prst="ellipse">
            <a:avLst/>
          </a:prstGeom>
          <a:noFill/>
          <a:ln w="28575">
            <a:solidFill>
              <a:srgbClr val="FD4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82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7885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ОСНОВНЫЕ КОНКУРЕНТЫ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3A84FDD-1CD5-B685-0B7A-B6D1D7DA8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963116"/>
              </p:ext>
            </p:extLst>
          </p:nvPr>
        </p:nvGraphicFramePr>
        <p:xfrm>
          <a:off x="145185" y="1448175"/>
          <a:ext cx="11694388" cy="5211869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2923597">
                  <a:extLst>
                    <a:ext uri="{9D8B030D-6E8A-4147-A177-3AD203B41FA5}">
                      <a16:colId xmlns:a16="http://schemas.microsoft.com/office/drawing/2014/main" val="1807517534"/>
                    </a:ext>
                  </a:extLst>
                </a:gridCol>
                <a:gridCol w="2923597">
                  <a:extLst>
                    <a:ext uri="{9D8B030D-6E8A-4147-A177-3AD203B41FA5}">
                      <a16:colId xmlns:a16="http://schemas.microsoft.com/office/drawing/2014/main" val="2148973324"/>
                    </a:ext>
                  </a:extLst>
                </a:gridCol>
                <a:gridCol w="2923597">
                  <a:extLst>
                    <a:ext uri="{9D8B030D-6E8A-4147-A177-3AD203B41FA5}">
                      <a16:colId xmlns:a16="http://schemas.microsoft.com/office/drawing/2014/main" val="2599646861"/>
                    </a:ext>
                  </a:extLst>
                </a:gridCol>
                <a:gridCol w="2923597">
                  <a:extLst>
                    <a:ext uri="{9D8B030D-6E8A-4147-A177-3AD203B41FA5}">
                      <a16:colId xmlns:a16="http://schemas.microsoft.com/office/drawing/2014/main" val="3539409194"/>
                    </a:ext>
                  </a:extLst>
                </a:gridCol>
              </a:tblGrid>
              <a:tr h="2256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/>
                        <a:t>Область сравнения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b="1" dirty="0"/>
                        <a:t>Мы</a:t>
                      </a:r>
                      <a:endParaRPr lang="en-US" sz="1300" b="1" dirty="0"/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 b="1" dirty="0"/>
                        <a:t>Tea Funny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 b="1" dirty="0"/>
                        <a:t>PIMS</a:t>
                      </a:r>
                      <a:endParaRPr lang="ru-RU" sz="1300" b="1" dirty="0"/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1370521029"/>
                  </a:ext>
                </a:extLst>
              </a:tr>
              <a:tr h="4276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b="1" dirty="0"/>
                        <a:t>Размер целевой аудитории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Дети с родителями, молодежь до 35, включая спортсменов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Дети с родителями, молодежь до 35, не включая спортсменов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Взрослые люди, включительно с детьми</a:t>
                      </a:r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1836309148"/>
                  </a:ext>
                </a:extLst>
              </a:tr>
              <a:tr h="4276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b="1" dirty="0"/>
                        <a:t>Потенциальный рост ассортимента</a:t>
                      </a:r>
                      <a:endParaRPr lang="ru-RU" sz="1300" dirty="0"/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Максимальная, меняются как вкусы, так и функциональная составляющая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Средняя, меняются только вкусы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Низкая. Политика компании очень строга к добавлению новых вкусов</a:t>
                      </a:r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3143978044"/>
                  </a:ext>
                </a:extLst>
              </a:tr>
              <a:tr h="4276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b="1" dirty="0"/>
                        <a:t>Цены</a:t>
                      </a:r>
                      <a:r>
                        <a:rPr lang="ru-RU" sz="1300" dirty="0"/>
                        <a:t> – Ценовая политика компании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Средняя ценовая политика, средний себестоимость продукта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Сравнительно низкие цены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Крайне высокая ценовая политика</a:t>
                      </a:r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1490273694"/>
                  </a:ext>
                </a:extLst>
              </a:tr>
              <a:tr h="6296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b="1" dirty="0"/>
                        <a:t>Полезность продукта</a:t>
                      </a:r>
                      <a:r>
                        <a:rPr lang="ru-RU" sz="1300" dirty="0"/>
                        <a:t> – сахар, БЖУ, функциональность и т. д.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Высокая полезность и функциональность продукта зачёт натуральных ингредиентов.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Минимальная полезность, много сахара, нет натуральных ингредиентов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Средняя полезность. В большинстве своем натуральные ингредиенты, но сверх калорийные напитки</a:t>
                      </a:r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2856632418"/>
                  </a:ext>
                </a:extLst>
              </a:tr>
              <a:tr h="6296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b="1" dirty="0"/>
                        <a:t>Маркетинговый потенциал продукта</a:t>
                      </a:r>
                      <a:endParaRPr lang="ru-RU" sz="1300" dirty="0"/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Высокий. Уникальный продукт, попадающий под большое количество современных трендов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Средний. Продукт слабо выделяется на рынке относительно конкурентов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Высокий. Качественное позиционирование премиум продукта</a:t>
                      </a:r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1348873774"/>
                  </a:ext>
                </a:extLst>
              </a:tr>
              <a:tr h="1033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/>
                        <a:t>Каналы продаж и охват</a:t>
                      </a:r>
                      <a:r>
                        <a:rPr lang="ru-RU" sz="1300" dirty="0"/>
                        <a:t> – потенциал каналов сбыта</a:t>
                      </a:r>
                    </a:p>
                    <a:p>
                      <a:pPr>
                        <a:buNone/>
                      </a:pPr>
                      <a:endParaRPr lang="ru-RU" sz="1300" dirty="0"/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/>
                        <a:t>Помимо продажи напитков потенциальный выход на </a:t>
                      </a:r>
                      <a:r>
                        <a:rPr lang="en-US" sz="1300" dirty="0"/>
                        <a:t>b2b </a:t>
                      </a:r>
                      <a:r>
                        <a:rPr lang="ru-RU" sz="1300" dirty="0"/>
                        <a:t>торговлю и маркетплейсы через смартболы</a:t>
                      </a:r>
                    </a:p>
                    <a:p>
                      <a:pPr>
                        <a:buNone/>
                      </a:pPr>
                      <a:endParaRPr lang="ru-RU" sz="1300" dirty="0"/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Продажи напитков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/>
                        <a:t>Продажи напитков</a:t>
                      </a:r>
                    </a:p>
                    <a:p>
                      <a:pPr>
                        <a:buNone/>
                      </a:pPr>
                      <a:endParaRPr lang="ru-RU" sz="1300" dirty="0"/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3357805478"/>
                  </a:ext>
                </a:extLst>
              </a:tr>
              <a:tr h="12357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/>
                        <a:t>Вывод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Будущая сеть имеет сильный маркетинговый потенциал зачёт максимально трендового и уникального продукта с возможностью двигать свою философию в массы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Сеть просто ловит волну популярности, без каких-либо дополнительных заморочек</a:t>
                      </a:r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dirty="0"/>
                        <a:t>Сеть гнет свою линию уникальных премиум напитков с хорошим маркетингом, но из-за ценовой политики приживется не везде</a:t>
                      </a:r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225031020"/>
                  </a:ext>
                </a:extLst>
              </a:tr>
              <a:tr h="17439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sz="500" dirty="0"/>
                    </a:p>
                  </a:txBody>
                  <a:tcPr marL="23654" marR="23654" marT="11827" marB="11827" anchor="ctr">
                    <a:lnL w="12700" cmpd="sng"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sz="500" dirty="0"/>
                    </a:p>
                  </a:txBody>
                  <a:tcPr marL="23654" marR="23654" marT="11827" marB="1182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sz="500" dirty="0"/>
                    </a:p>
                  </a:txBody>
                  <a:tcPr marL="23654" marR="23654" marT="11827" marB="118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sz="500" dirty="0"/>
                    </a:p>
                  </a:txBody>
                  <a:tcPr marL="23654" marR="23654" marT="11827" marB="11827" anchor="ctr"/>
                </a:tc>
                <a:extLst>
                  <a:ext uri="{0D108BD9-81ED-4DB2-BD59-A6C34878D82A}">
                    <a16:rowId xmlns:a16="http://schemas.microsoft.com/office/drawing/2014/main" val="361974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13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80066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 </a:t>
            </a:r>
            <a:r>
              <a:rPr lang="en-US" sz="5400" b="1" dirty="0">
                <a:latin typeface="Gilroy" panose="00000500000000000000" pitchFamily="2" charset="-52"/>
              </a:rPr>
              <a:t>B2C</a:t>
            </a:r>
            <a:endParaRPr lang="ru-RU" sz="5400" b="1" dirty="0">
              <a:latin typeface="Gilroy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347BA7-53C7-4914-AA66-529DE102EF94}"/>
              </a:ext>
            </a:extLst>
          </p:cNvPr>
          <p:cNvSpPr txBox="1"/>
          <p:nvPr/>
        </p:nvSpPr>
        <p:spPr>
          <a:xfrm>
            <a:off x="354146" y="3619919"/>
            <a:ext cx="5520492" cy="290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u="sng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1. Персона «Активный прагматик» (Ранний последователь - ядро ЦА)</a:t>
            </a:r>
            <a:endParaRPr lang="ru-RU" sz="1700" kern="100" dirty="0">
              <a:effectLst/>
              <a:latin typeface="Gilroy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Имя:</a:t>
            </a:r>
            <a:r>
              <a:rPr lang="ru-RU" sz="17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Алексей, 28 лет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Род занятий:</a:t>
            </a:r>
            <a:r>
              <a:rPr lang="ru-RU" sz="17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IT-специалист, ходит в зал, ведет блог о продуктивности.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Болевая точка:</a:t>
            </a:r>
            <a:r>
              <a:rPr lang="ru-RU" sz="17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Послеобеденный спад энергии, нежелание пить кофе после 15:00, усталость от обычной воды и сладких газировок. Ищет функциональную, но приятную альтернативу.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09521D-FA45-4C5B-9ADD-958A90778C20}"/>
              </a:ext>
            </a:extLst>
          </p:cNvPr>
          <p:cNvSpPr txBox="1"/>
          <p:nvPr/>
        </p:nvSpPr>
        <p:spPr>
          <a:xfrm>
            <a:off x="6300316" y="3619919"/>
            <a:ext cx="5520492" cy="3549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u="sng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2. Персона «Трендсеттер-экспериментатор» (Ранний последователь - амбассадор)</a:t>
            </a:r>
            <a:endParaRPr lang="ru-RU" sz="1700" kern="100" dirty="0">
              <a:effectLst/>
              <a:latin typeface="Gilroy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Имя:</a:t>
            </a:r>
            <a:r>
              <a:rPr lang="ru-RU" sz="17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Мила, 22 года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Род занятий:</a:t>
            </a:r>
            <a:r>
              <a:rPr lang="ru-RU" sz="17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Студентка, бариста в хипстерской кофейне, ведет TikTok.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Болевая точка:</a:t>
            </a:r>
            <a:r>
              <a:rPr lang="ru-RU" sz="17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Постоянный поиск нового для своих соцсетей. Надоели стандартные напитки. Хочет удивлять своих подписчиков.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4B8CEC-E89A-4AD1-BAA4-7F94F2623C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5"/>
          <a:stretch/>
        </p:blipFill>
        <p:spPr bwMode="auto">
          <a:xfrm>
            <a:off x="6832879" y="1576866"/>
            <a:ext cx="3779139" cy="204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7828907-70C1-4669-9F43-1CE2EFDAE7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52" b="10703"/>
          <a:stretch/>
        </p:blipFill>
        <p:spPr>
          <a:xfrm>
            <a:off x="665819" y="1513365"/>
            <a:ext cx="3708680" cy="199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56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8163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 </a:t>
            </a:r>
            <a:r>
              <a:rPr lang="en-US" sz="5400" b="1" dirty="0">
                <a:latin typeface="Gilroy" panose="00000500000000000000" pitchFamily="2" charset="-52"/>
              </a:rPr>
              <a:t>B2C</a:t>
            </a:r>
            <a:endParaRPr lang="ru-RU" sz="5400" b="1" dirty="0">
              <a:latin typeface="Gilroy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347BA7-53C7-4914-AA66-529DE102EF94}"/>
              </a:ext>
            </a:extLst>
          </p:cNvPr>
          <p:cNvSpPr txBox="1"/>
          <p:nvPr/>
        </p:nvSpPr>
        <p:spPr>
          <a:xfrm>
            <a:off x="778598" y="4001756"/>
            <a:ext cx="9613819" cy="2163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3. Персона «Осознанный родитель» (Массовый рынок, вторичная ЦА)</a:t>
            </a:r>
            <a:endParaRPr lang="ru-RU" sz="1800" kern="100" dirty="0">
              <a:effectLst/>
              <a:latin typeface="Gilroy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Имя: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Анна, 35 лет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Род занятий: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Мама двоих детей, работает удаленно.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Болевая точка: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Дети постоянно просят яркие, но вредные напитки из магазина. Хочет предложить им здоровую, но интересную альтернативу, которую не стыдно взять на детский праздник.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0308586-136A-487E-8695-1B78928113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 b="7725"/>
          <a:stretch/>
        </p:blipFill>
        <p:spPr bwMode="auto">
          <a:xfrm>
            <a:off x="966391" y="1448177"/>
            <a:ext cx="4189805" cy="247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436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80274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 </a:t>
            </a:r>
            <a:r>
              <a:rPr lang="en-US" sz="5400" b="1" dirty="0">
                <a:latin typeface="Gilroy" panose="00000500000000000000" pitchFamily="2" charset="-52"/>
              </a:rPr>
              <a:t>B2B</a:t>
            </a:r>
            <a:endParaRPr lang="ru-RU" sz="5400" b="1" dirty="0">
              <a:latin typeface="Gilroy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347BA7-53C7-4914-AA66-529DE102EF94}"/>
              </a:ext>
            </a:extLst>
          </p:cNvPr>
          <p:cNvSpPr txBox="1"/>
          <p:nvPr/>
        </p:nvSpPr>
        <p:spPr>
          <a:xfrm>
            <a:off x="391587" y="3783226"/>
            <a:ext cx="5520492" cy="3156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4. Персона «Владелец прогрессивной кофейни»</a:t>
            </a:r>
            <a:endParaRPr lang="ru-RU" sz="1800" kern="100" dirty="0">
              <a:effectLst/>
              <a:latin typeface="Gilroy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Имя: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Артем, 32 года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Бизнес: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Небольшая сеть из 3 кофеен в деловых районах.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Болевая точка: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Конкуренция с крупными сетевыми кофейнями. Нужен «хит», который привлечет новую аудиторию и увеличит средний чек. Гостям после 17:00 уже не продать кофе.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09521D-FA45-4C5B-9ADD-958A90778C20}"/>
              </a:ext>
            </a:extLst>
          </p:cNvPr>
          <p:cNvSpPr txBox="1"/>
          <p:nvPr/>
        </p:nvSpPr>
        <p:spPr>
          <a:xfrm>
            <a:off x="6317362" y="3783226"/>
            <a:ext cx="5520492" cy="325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5. Персона «Закупщик в премиальном фитнес-клубе / </a:t>
            </a:r>
            <a:r>
              <a:rPr lang="ru-RU" sz="1800" u="sng" kern="100" dirty="0" err="1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спа</a:t>
            </a:r>
            <a:r>
              <a:rPr lang="ru-RU" sz="1800" u="sng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800" kern="100" dirty="0">
              <a:effectLst/>
              <a:latin typeface="Gilroy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Имя: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Ольга, 40 лет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Бизнес: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Фитнес-клуб премиум-класса.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Болевая точка: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Нужно предложить посетителям после тренировки не просто воду, а напиток, дополняющий философию клуба о здоровье и восстановлении.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4646E4D-5163-4C43-B24C-8197EAA2FF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09" b="6208"/>
          <a:stretch/>
        </p:blipFill>
        <p:spPr>
          <a:xfrm>
            <a:off x="908332" y="1432017"/>
            <a:ext cx="3763256" cy="2113527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50A92FC-951D-4D76-81D0-424161C7BB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3" b="7812"/>
          <a:stretch/>
        </p:blipFill>
        <p:spPr bwMode="auto">
          <a:xfrm>
            <a:off x="6879340" y="1448175"/>
            <a:ext cx="3763257" cy="211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747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8080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 </a:t>
            </a:r>
            <a:r>
              <a:rPr lang="en-US" sz="5400" b="1" dirty="0">
                <a:latin typeface="Gilroy" panose="00000500000000000000" pitchFamily="2" charset="-52"/>
              </a:rPr>
              <a:t>B2G</a:t>
            </a:r>
            <a:endParaRPr lang="ru-RU" sz="5400" b="1" dirty="0">
              <a:latin typeface="Gilroy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09521D-FA45-4C5B-9ADD-958A90778C20}"/>
              </a:ext>
            </a:extLst>
          </p:cNvPr>
          <p:cNvSpPr txBox="1"/>
          <p:nvPr/>
        </p:nvSpPr>
        <p:spPr>
          <a:xfrm>
            <a:off x="389299" y="3680409"/>
            <a:ext cx="5520492" cy="3549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6. Персона «Специалист по закупкам в университете / технопарке»</a:t>
            </a:r>
            <a:endParaRPr lang="ru-RU" sz="1800" kern="100" dirty="0">
              <a:effectLst/>
              <a:latin typeface="Gilroy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Имя: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Сергей Петрович, 50 лет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Крупный государственный университет.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Болевая точка: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Нужно модернизировать питание в столовых и вендинговых аппаратах, предложить студентам здоровую альтернативу энергетикам и сладкой газировке во время сессий.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9080BC-EC27-41E4-9FA1-A209461D6DE0}"/>
              </a:ext>
            </a:extLst>
          </p:cNvPr>
          <p:cNvSpPr txBox="1"/>
          <p:nvPr/>
        </p:nvSpPr>
        <p:spPr>
          <a:xfrm>
            <a:off x="7007382" y="1645673"/>
            <a:ext cx="4758906" cy="4928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Итоговая стратегия фокусировки:</a:t>
            </a:r>
            <a:endParaRPr lang="ru-RU" sz="1800" kern="100" dirty="0">
              <a:effectLst/>
              <a:latin typeface="Gilroy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Старт: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Сфокусироваться на B2C сегменте- «Активный прагматик» и «Трендсеттер-экспериментатор». Они готовы платить за новинку, станут вашими амбассадорами и дадут быструю обратную связь.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Масштабирование: 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Войти в B2B сегмент через «прогрессивные кофейни» и фитнес-клубы. Это увеличит объемы и узнаваемость.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800" b="1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. Расширение:</a:t>
            </a:r>
            <a:r>
              <a:rPr lang="ru-RU" sz="1800" kern="100" dirty="0">
                <a:effectLst/>
                <a:latin typeface="Gilroy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После отработки моделей и наращивания производства переходим на B2G сегмент и выход на массовый B2C-рынок («Осознанный родитель») через сетевые ритейлеры.</a:t>
            </a:r>
          </a:p>
          <a:p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D66855B-D183-429C-9752-CB1F1ED0A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4" b="16469"/>
          <a:stretch/>
        </p:blipFill>
        <p:spPr bwMode="auto">
          <a:xfrm>
            <a:off x="460732" y="1544898"/>
            <a:ext cx="4210856" cy="213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152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599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КОМАНДА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6BC123-DEC3-F127-A6A0-ABEAD605F24F}"/>
              </a:ext>
            </a:extLst>
          </p:cNvPr>
          <p:cNvSpPr txBox="1"/>
          <p:nvPr/>
        </p:nvSpPr>
        <p:spPr>
          <a:xfrm>
            <a:off x="7918819" y="1999875"/>
            <a:ext cx="392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Gilroy" panose="00000500000000000000" pitchFamily="2" charset="-52"/>
              </a:rPr>
              <a:t>КОММЕНТАРИИ И РЕКОМЕНДАЦИИ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BF01EC-60E9-4F83-8D79-DF32BFBAC433}"/>
              </a:ext>
            </a:extLst>
          </p:cNvPr>
          <p:cNvSpPr txBox="1"/>
          <p:nvPr/>
        </p:nvSpPr>
        <p:spPr>
          <a:xfrm>
            <a:off x="779839" y="5629718"/>
            <a:ext cx="2334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" panose="00000500000000000000"/>
              </a:rPr>
              <a:t>Марк Ахоян</a:t>
            </a:r>
          </a:p>
          <a:p>
            <a:pPr algn="ctr"/>
            <a:r>
              <a:rPr lang="ru-RU" dirty="0">
                <a:latin typeface="Gilroy" panose="00000500000000000000"/>
              </a:rPr>
              <a:t>Тимлид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A8B28B-C336-4212-8FED-A1E765571EA5}"/>
              </a:ext>
            </a:extLst>
          </p:cNvPr>
          <p:cNvSpPr txBox="1"/>
          <p:nvPr/>
        </p:nvSpPr>
        <p:spPr>
          <a:xfrm>
            <a:off x="8646807" y="5600316"/>
            <a:ext cx="2765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" panose="00000500000000000000"/>
              </a:rPr>
              <a:t>Арина Казанцева</a:t>
            </a:r>
          </a:p>
          <a:p>
            <a:pPr algn="ctr"/>
            <a:r>
              <a:rPr lang="ru-RU" dirty="0">
                <a:latin typeface="Gilroy" panose="00000500000000000000"/>
              </a:rPr>
              <a:t>Графический дизайнер</a:t>
            </a:r>
          </a:p>
          <a:p>
            <a:pPr algn="ctr"/>
            <a:r>
              <a:rPr lang="ru-RU" dirty="0">
                <a:latin typeface="Gilroy" panose="00000500000000000000"/>
              </a:rPr>
              <a:t>Победитель акселератора 2023 (Биотехнологии)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40C541-A47F-4907-BA1F-53DEE1059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16" r="19782"/>
          <a:stretch/>
        </p:blipFill>
        <p:spPr>
          <a:xfrm>
            <a:off x="4813955" y="1711618"/>
            <a:ext cx="2829658" cy="38100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B854CE1-D370-4C0A-A1DA-118425515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51" y="1711618"/>
            <a:ext cx="2869406" cy="38100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8694D5D-CC07-4646-84A5-149FB949BE7F}"/>
              </a:ext>
            </a:extLst>
          </p:cNvPr>
          <p:cNvSpPr txBox="1"/>
          <p:nvPr/>
        </p:nvSpPr>
        <p:spPr>
          <a:xfrm>
            <a:off x="5060887" y="5629718"/>
            <a:ext cx="2334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ilroy" panose="00000500000000000000"/>
              </a:rPr>
              <a:t>Александр Плотников</a:t>
            </a:r>
          </a:p>
          <a:p>
            <a:r>
              <a:rPr lang="ru-RU" dirty="0">
                <a:latin typeface="Gilroy" panose="00000500000000000000"/>
              </a:rPr>
              <a:t>     </a:t>
            </a:r>
            <a:r>
              <a:rPr lang="en-US" dirty="0"/>
              <a:t>PR-</a:t>
            </a:r>
            <a:r>
              <a:rPr lang="ru-RU" dirty="0">
                <a:latin typeface="Gilroy" panose="00000500000000000000"/>
              </a:rPr>
              <a:t> менеджер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7E25DE2-8C6D-4B3F-B675-2AD5D34AB8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50" r="9381"/>
          <a:stretch/>
        </p:blipFill>
        <p:spPr>
          <a:xfrm>
            <a:off x="8542674" y="1711617"/>
            <a:ext cx="2829659" cy="381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32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599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КОМАНДА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6BC123-DEC3-F127-A6A0-ABEAD605F24F}"/>
              </a:ext>
            </a:extLst>
          </p:cNvPr>
          <p:cNvSpPr txBox="1"/>
          <p:nvPr/>
        </p:nvSpPr>
        <p:spPr>
          <a:xfrm>
            <a:off x="7918819" y="1999875"/>
            <a:ext cx="392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Gilroy" panose="00000500000000000000" pitchFamily="2" charset="-52"/>
              </a:rPr>
              <a:t>КОММЕНТАРИИ И РЕКОМЕНДАЦИИ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280F2A5-6F3B-44FF-BCEA-31D208671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66" y="1718268"/>
            <a:ext cx="2829658" cy="377287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FA2C122-FC46-4404-9F9D-A33D21045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2010" y="1718267"/>
            <a:ext cx="2829658" cy="377287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3BF01EC-60E9-4F83-8D79-DF32BFBAC433}"/>
              </a:ext>
            </a:extLst>
          </p:cNvPr>
          <p:cNvSpPr txBox="1"/>
          <p:nvPr/>
        </p:nvSpPr>
        <p:spPr>
          <a:xfrm>
            <a:off x="1030502" y="5751201"/>
            <a:ext cx="1831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Куприянов Егор</a:t>
            </a:r>
          </a:p>
          <a:p>
            <a:pPr algn="ctr"/>
            <a:r>
              <a:rPr lang="ru-RU" dirty="0"/>
              <a:t>Экономист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A8B28B-C336-4212-8FED-A1E765571EA5}"/>
              </a:ext>
            </a:extLst>
          </p:cNvPr>
          <p:cNvSpPr txBox="1"/>
          <p:nvPr/>
        </p:nvSpPr>
        <p:spPr>
          <a:xfrm>
            <a:off x="9032394" y="5741682"/>
            <a:ext cx="2287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" panose="00000500000000000000"/>
              </a:rPr>
              <a:t>Максим Борисенко</a:t>
            </a:r>
          </a:p>
          <a:p>
            <a:pPr algn="ctr"/>
            <a:r>
              <a:rPr lang="ru-RU" dirty="0">
                <a:latin typeface="Gilroy" panose="00000500000000000000"/>
              </a:rPr>
              <a:t>Маркетолог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D441F7D-8CDC-4391-85EE-D0BEAF11C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186" y="1718267"/>
            <a:ext cx="2840962" cy="37879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F5175B6-D04D-463C-B1D1-40D43315D367}"/>
              </a:ext>
            </a:extLst>
          </p:cNvPr>
          <p:cNvSpPr txBox="1"/>
          <p:nvPr/>
        </p:nvSpPr>
        <p:spPr>
          <a:xfrm>
            <a:off x="4282289" y="5657671"/>
            <a:ext cx="3435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" panose="00000500000000000000"/>
              </a:rPr>
              <a:t>Екатерина Портнягина</a:t>
            </a:r>
          </a:p>
          <a:p>
            <a:pPr algn="ctr"/>
            <a:r>
              <a:rPr lang="ru-RU" dirty="0">
                <a:latin typeface="Gilroy" panose="00000500000000000000"/>
              </a:rPr>
              <a:t>Администратор</a:t>
            </a:r>
          </a:p>
          <a:p>
            <a:pPr algn="ctr"/>
            <a:r>
              <a:rPr lang="ru-RU" dirty="0">
                <a:latin typeface="Gilroy" panose="00000500000000000000"/>
              </a:rPr>
              <a:t>Победитель акселератора 2023 (Биотехнологии)</a:t>
            </a:r>
          </a:p>
        </p:txBody>
      </p:sp>
    </p:spTree>
    <p:extLst>
      <p:ext uri="{BB962C8B-B14F-4D97-AF65-F5344CB8AC3E}">
        <p14:creationId xmlns:p14="http://schemas.microsoft.com/office/powerpoint/2010/main" val="2085226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599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КОМАНДА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6BC123-DEC3-F127-A6A0-ABEAD605F24F}"/>
              </a:ext>
            </a:extLst>
          </p:cNvPr>
          <p:cNvSpPr txBox="1"/>
          <p:nvPr/>
        </p:nvSpPr>
        <p:spPr>
          <a:xfrm>
            <a:off x="7918819" y="1999875"/>
            <a:ext cx="392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Gilroy" panose="00000500000000000000" pitchFamily="2" charset="-52"/>
              </a:rPr>
              <a:t>КОММЕНТАРИИ И РЕКОМЕНДАЦИИ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BF01EC-60E9-4F83-8D79-DF32BFBAC433}"/>
              </a:ext>
            </a:extLst>
          </p:cNvPr>
          <p:cNvSpPr txBox="1"/>
          <p:nvPr/>
        </p:nvSpPr>
        <p:spPr>
          <a:xfrm>
            <a:off x="838866" y="5701774"/>
            <a:ext cx="2486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Елизавета Сорокина</a:t>
            </a:r>
          </a:p>
          <a:p>
            <a:pPr algn="ctr"/>
            <a:r>
              <a:rPr lang="ru-RU" dirty="0"/>
              <a:t>Биотехнолог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A8B28B-C336-4212-8FED-A1E765571EA5}"/>
              </a:ext>
            </a:extLst>
          </p:cNvPr>
          <p:cNvSpPr txBox="1"/>
          <p:nvPr/>
        </p:nvSpPr>
        <p:spPr>
          <a:xfrm>
            <a:off x="8866180" y="5695687"/>
            <a:ext cx="249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Илья Калашников</a:t>
            </a:r>
          </a:p>
          <a:p>
            <a:pPr algn="ctr"/>
            <a:r>
              <a:rPr lang="ru-RU" dirty="0"/>
              <a:t>Бизнес - аналитик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AC09932-7581-4911-8D02-20A130626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894" y="1718264"/>
            <a:ext cx="2829658" cy="377287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4C0637A-417C-4BBE-8C8F-D4A6F5D22E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111"/>
          <a:stretch/>
        </p:blipFill>
        <p:spPr>
          <a:xfrm>
            <a:off x="4681171" y="1718263"/>
            <a:ext cx="2829658" cy="377287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C59455A-8888-4500-95CD-81A8D01447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76" r="14476" b="5269"/>
          <a:stretch/>
        </p:blipFill>
        <p:spPr>
          <a:xfrm>
            <a:off x="8606448" y="1718263"/>
            <a:ext cx="2829658" cy="377287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06CCEC0-C684-4EEF-BA9F-2BEE0EC454A3}"/>
              </a:ext>
            </a:extLst>
          </p:cNvPr>
          <p:cNvSpPr txBox="1"/>
          <p:nvPr/>
        </p:nvSpPr>
        <p:spPr>
          <a:xfrm>
            <a:off x="5084306" y="5695687"/>
            <a:ext cx="2023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Июлия Аммосова</a:t>
            </a:r>
          </a:p>
          <a:p>
            <a:pPr algn="ctr"/>
            <a:r>
              <a:rPr lang="ru-RU" dirty="0"/>
              <a:t>Биотехнолог</a:t>
            </a:r>
          </a:p>
        </p:txBody>
      </p:sp>
    </p:spTree>
    <p:extLst>
      <p:ext uri="{BB962C8B-B14F-4D97-AF65-F5344CB8AC3E}">
        <p14:creationId xmlns:p14="http://schemas.microsoft.com/office/powerpoint/2010/main" val="3519601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7428117-72D3-45E4-9E68-EA163E60A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2" y="1373872"/>
            <a:ext cx="6607362" cy="47999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F6BC123-DEC3-F127-A6A0-ABEAD605F24F}"/>
              </a:ext>
            </a:extLst>
          </p:cNvPr>
          <p:cNvSpPr txBox="1"/>
          <p:nvPr/>
        </p:nvSpPr>
        <p:spPr>
          <a:xfrm>
            <a:off x="7918819" y="1999875"/>
            <a:ext cx="392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Gilroy" panose="00000500000000000000" pitchFamily="2" charset="-52"/>
              </a:rPr>
              <a:t>КОММЕНТАРИИ И РЕКОМЕНДАЦИИ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8F13B73-F189-A416-33E7-F263C6A370CF}"/>
              </a:ext>
            </a:extLst>
          </p:cNvPr>
          <p:cNvSpPr/>
          <p:nvPr/>
        </p:nvSpPr>
        <p:spPr>
          <a:xfrm>
            <a:off x="8048188" y="2652290"/>
            <a:ext cx="148102" cy="14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571206B-9BC6-16B6-0533-6C7CAF11E233}"/>
              </a:ext>
            </a:extLst>
          </p:cNvPr>
          <p:cNvSpPr/>
          <p:nvPr/>
        </p:nvSpPr>
        <p:spPr>
          <a:xfrm>
            <a:off x="8048188" y="4115744"/>
            <a:ext cx="148102" cy="14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C3F087-796E-8CC0-84FB-30786C038DE4}"/>
              </a:ext>
            </a:extLst>
          </p:cNvPr>
          <p:cNvSpPr txBox="1"/>
          <p:nvPr/>
        </p:nvSpPr>
        <p:spPr>
          <a:xfrm>
            <a:off x="8292975" y="4027052"/>
            <a:ext cx="321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Gilroy" panose="00000500000000000000" pitchFamily="2" charset="-52"/>
              </a:rPr>
              <a:t>Дизайн должен быть чистым. Это «лицо» вашего проекта.</a:t>
            </a:r>
          </a:p>
        </p:txBody>
      </p:sp>
      <p:pic>
        <p:nvPicPr>
          <p:cNvPr id="32" name="Рисунок 31" descr="Изображение выглядит как Одноразовый картонный стаканчик, Крышка для напитков, посуда, круж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487ED8F-082E-452F-9D66-01EB6F768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8565">
            <a:off x="-1505452" y="2127355"/>
            <a:ext cx="5986127" cy="49689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D78DC1-28B5-4C41-895A-5938B5AA7F46}"/>
              </a:ext>
            </a:extLst>
          </p:cNvPr>
          <p:cNvSpPr txBox="1"/>
          <p:nvPr/>
        </p:nvSpPr>
        <p:spPr>
          <a:xfrm>
            <a:off x="371192" y="107049"/>
            <a:ext cx="47570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0" b="1" i="0" dirty="0">
                <a:effectLst/>
                <a:latin typeface="Roboto Condensed" panose="020B0604020202020204" pitchFamily="2" charset="0"/>
              </a:rPr>
              <a:t>VlSB</a:t>
            </a:r>
            <a:endParaRPr lang="ru-RU" sz="10000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DAB6764-71CB-4FD3-9FA9-8ADF6BB1B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511" y="605654"/>
            <a:ext cx="5250802" cy="226522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A3630F4-A8C4-4BED-8215-B2AAEEB696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511" y="3479216"/>
            <a:ext cx="5250802" cy="226522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CDB8726-1D15-4742-97DC-729D8769F8AA}"/>
              </a:ext>
            </a:extLst>
          </p:cNvPr>
          <p:cNvSpPr txBox="1"/>
          <p:nvPr/>
        </p:nvSpPr>
        <p:spPr>
          <a:xfrm>
            <a:off x="462312" y="1550089"/>
            <a:ext cx="3333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Gilroy" panose="00000500000000000000"/>
              </a:rPr>
              <a:t>Первый в мире бренд </a:t>
            </a:r>
          </a:p>
          <a:p>
            <a:r>
              <a:rPr lang="ru-RU" sz="2400" dirty="0">
                <a:latin typeface="Gilroy" panose="00000500000000000000"/>
              </a:rPr>
              <a:t>функциональных джус боллов</a:t>
            </a:r>
          </a:p>
        </p:txBody>
      </p:sp>
    </p:spTree>
    <p:extLst>
      <p:ext uri="{BB962C8B-B14F-4D97-AF65-F5344CB8AC3E}">
        <p14:creationId xmlns:p14="http://schemas.microsoft.com/office/powerpoint/2010/main" val="1507435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599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КОМАНДА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6BC123-DEC3-F127-A6A0-ABEAD605F24F}"/>
              </a:ext>
            </a:extLst>
          </p:cNvPr>
          <p:cNvSpPr txBox="1"/>
          <p:nvPr/>
        </p:nvSpPr>
        <p:spPr>
          <a:xfrm>
            <a:off x="7918819" y="1999875"/>
            <a:ext cx="392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Gilroy" panose="00000500000000000000" pitchFamily="2" charset="-52"/>
              </a:rPr>
              <a:t>КОММЕНТАРИИ И РЕКОМЕНДАЦИИ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1648BF-C70C-452C-B1E1-F06F3AB7B17E}"/>
              </a:ext>
            </a:extLst>
          </p:cNvPr>
          <p:cNvSpPr txBox="1"/>
          <p:nvPr/>
        </p:nvSpPr>
        <p:spPr>
          <a:xfrm>
            <a:off x="913954" y="5681175"/>
            <a:ext cx="2334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Алиев Рошаль</a:t>
            </a:r>
          </a:p>
          <a:p>
            <a:pPr algn="ctr"/>
            <a:r>
              <a:rPr lang="ru-RU" dirty="0"/>
              <a:t>Аналитик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2292B3-0871-486F-B208-D9677314E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71" y="1711596"/>
            <a:ext cx="2844920" cy="37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05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65199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РЕЗУЛЬТАТЫ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0551F6-F3FC-E772-48F8-167A4CF60E8E}"/>
              </a:ext>
            </a:extLst>
          </p:cNvPr>
          <p:cNvSpPr/>
          <p:nvPr/>
        </p:nvSpPr>
        <p:spPr>
          <a:xfrm>
            <a:off x="7785980" y="117669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D106BE2-BEA2-4495-9820-6687C865C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9617" y="1699336"/>
            <a:ext cx="3383563" cy="451141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1705FB9-C632-4D27-BC7F-AEEF405FDB28}"/>
              </a:ext>
            </a:extLst>
          </p:cNvPr>
          <p:cNvSpPr txBox="1"/>
          <p:nvPr/>
        </p:nvSpPr>
        <p:spPr>
          <a:xfrm>
            <a:off x="567974" y="1616725"/>
            <a:ext cx="377253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Gilroy" panose="00000500000000000000" pitchFamily="2" charset="-52"/>
              </a:rPr>
              <a:t>За время проведения акселератора</a:t>
            </a:r>
            <a:r>
              <a:rPr lang="en-US" sz="1800" b="1" dirty="0">
                <a:latin typeface="Gilroy" panose="00000500000000000000" pitchFamily="2" charset="-52"/>
              </a:rPr>
              <a:t>:</a:t>
            </a:r>
          </a:p>
          <a:p>
            <a:endParaRPr lang="ru-RU" sz="1800" dirty="0">
              <a:latin typeface="Gilroy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Gilroy" panose="00000500000000000000" pitchFamily="2" charset="-52"/>
              </a:rPr>
              <a:t>Договорились с заводом о пробной партии.</a:t>
            </a:r>
          </a:p>
          <a:p>
            <a:r>
              <a:rPr lang="ru-RU" sz="1800" dirty="0">
                <a:latin typeface="Gilroy" panose="00000500000000000000" pitchFamily="2" charset="-52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ilroy" panose="00000500000000000000" pitchFamily="2" charset="-52"/>
              </a:rPr>
              <a:t>Вывели рецептуру  продукта.</a:t>
            </a:r>
            <a:endParaRPr lang="ru-RU" sz="1800" dirty="0">
              <a:latin typeface="Gilroy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>
              <a:latin typeface="Gilroy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ilroy" panose="00000500000000000000" pitchFamily="2" charset="-52"/>
              </a:rPr>
              <a:t>Провели 3 испытания продукта в лаборатории.</a:t>
            </a:r>
            <a:endParaRPr lang="en-US" sz="1800" dirty="0">
              <a:latin typeface="Gilroy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Gilroy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Gilroy" panose="00000500000000000000" pitchFamily="2" charset="-52"/>
              </a:rPr>
              <a:t>Опросили более 100 человек из целевой аудитории.</a:t>
            </a:r>
            <a:endParaRPr lang="en-US" sz="1800" dirty="0">
              <a:latin typeface="Gilroy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Gilroy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Gilroy" panose="00000500000000000000" pitchFamily="2" charset="-52"/>
              </a:rPr>
              <a:t> Рассчитали рынок и экономику.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Gilroy" panose="00000500000000000000" pitchFamily="2" charset="-52"/>
            </a:endParaRPr>
          </a:p>
          <a:p>
            <a:endParaRPr lang="en-US" sz="1800" dirty="0">
              <a:latin typeface="Gilroy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>
              <a:latin typeface="Gilroy" panose="00000500000000000000" pitchFamily="2" charset="-52"/>
            </a:endParaRPr>
          </a:p>
          <a:p>
            <a:endParaRPr lang="ru-RU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982C9C8-2BEC-49E9-A343-7239F27C1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002" y="1699335"/>
            <a:ext cx="3383563" cy="451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54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24673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ПЛАНЫ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6BC123-DEC3-F127-A6A0-ABEAD605F24F}"/>
              </a:ext>
            </a:extLst>
          </p:cNvPr>
          <p:cNvSpPr txBox="1"/>
          <p:nvPr/>
        </p:nvSpPr>
        <p:spPr>
          <a:xfrm>
            <a:off x="7796899" y="2192915"/>
            <a:ext cx="392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Gilroy" panose="00000500000000000000" pitchFamily="2" charset="-52"/>
              </a:rPr>
              <a:t>КОММЕНТАРИИ И РЕКОМЕНДАЦИИ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BED183-15C4-7EF0-B3FB-E64047B913CF}"/>
              </a:ext>
            </a:extLst>
          </p:cNvPr>
          <p:cNvSpPr txBox="1"/>
          <p:nvPr/>
        </p:nvSpPr>
        <p:spPr>
          <a:xfrm>
            <a:off x="7796899" y="2639273"/>
            <a:ext cx="40589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Это один из самых важных слайдов. Покажите динамику. Акселератор –  это про ускорение. Если за 3 месяца сделан только логотип –  это плохо.</a:t>
            </a:r>
          </a:p>
          <a:p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Будьте реалистами в планах. «Захватим мир через месяц» звучит наивно.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0551F6-F3FC-E772-48F8-167A4CF60E8E}"/>
              </a:ext>
            </a:extLst>
          </p:cNvPr>
          <p:cNvSpPr/>
          <p:nvPr/>
        </p:nvSpPr>
        <p:spPr>
          <a:xfrm>
            <a:off x="7785980" y="117669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390A2A7-B247-407F-BA46-2850B69EADC7}"/>
              </a:ext>
            </a:extLst>
          </p:cNvPr>
          <p:cNvSpPr/>
          <p:nvPr/>
        </p:nvSpPr>
        <p:spPr>
          <a:xfrm>
            <a:off x="208953" y="2496455"/>
            <a:ext cx="2743200" cy="3352800"/>
          </a:xfrm>
          <a:prstGeom prst="round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D6C4E636-12D2-4EDF-B00B-CB4AF631987F}"/>
              </a:ext>
            </a:extLst>
          </p:cNvPr>
          <p:cNvSpPr/>
          <p:nvPr/>
        </p:nvSpPr>
        <p:spPr>
          <a:xfrm>
            <a:off x="8979773" y="2486012"/>
            <a:ext cx="2991219" cy="3295028"/>
          </a:xfrm>
          <a:prstGeom prst="round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5676448-027C-41B7-ADBA-3A48E11727F9}"/>
              </a:ext>
            </a:extLst>
          </p:cNvPr>
          <p:cNvSpPr/>
          <p:nvPr/>
        </p:nvSpPr>
        <p:spPr>
          <a:xfrm>
            <a:off x="4334142" y="2486012"/>
            <a:ext cx="3214738" cy="3295028"/>
          </a:xfrm>
          <a:prstGeom prst="round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43DB01-F6DF-4BFC-BD1F-AEA5E24F0AC9}"/>
              </a:ext>
            </a:extLst>
          </p:cNvPr>
          <p:cNvSpPr txBox="1"/>
          <p:nvPr/>
        </p:nvSpPr>
        <p:spPr>
          <a:xfrm>
            <a:off x="649054" y="1917774"/>
            <a:ext cx="2189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CAF17"/>
                </a:solidFill>
                <a:latin typeface="Gilroy" panose="00000500000000000000" pitchFamily="2" charset="-52"/>
              </a:rPr>
              <a:t>0–3 МЕСЯЦА</a:t>
            </a:r>
            <a:endParaRPr lang="ru-RU" sz="2000" b="1" dirty="0">
              <a:solidFill>
                <a:srgbClr val="FCAF17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7DE3CD-693A-4CB2-923F-28F35BE15A11}"/>
              </a:ext>
            </a:extLst>
          </p:cNvPr>
          <p:cNvSpPr txBox="1"/>
          <p:nvPr/>
        </p:nvSpPr>
        <p:spPr>
          <a:xfrm>
            <a:off x="327433" y="2933325"/>
            <a:ext cx="269114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latin typeface="Gilroy" panose="00000500000000000000" pitchFamily="2" charset="-52"/>
              </a:rPr>
              <a:t>Доработать рецептуру и способ производства.</a:t>
            </a:r>
          </a:p>
          <a:p>
            <a:r>
              <a:rPr lang="ru-RU" sz="2200" dirty="0">
                <a:solidFill>
                  <a:schemeClr val="bg1"/>
                </a:solidFill>
                <a:latin typeface="Gilroy" panose="00000500000000000000" pitchFamily="2" charset="-52"/>
              </a:rPr>
              <a:t> Выйти на первые продажи и доказать, что продукт покупают.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D495F7-2C4A-4EA9-A29C-9A47BC721369}"/>
              </a:ext>
            </a:extLst>
          </p:cNvPr>
          <p:cNvSpPr txBox="1"/>
          <p:nvPr/>
        </p:nvSpPr>
        <p:spPr>
          <a:xfrm>
            <a:off x="5035084" y="1948552"/>
            <a:ext cx="1736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FBB3C1"/>
                </a:solidFill>
                <a:latin typeface="Gilroy" panose="00000500000000000000" pitchFamily="2" charset="-52"/>
              </a:rPr>
              <a:t>3–6 МЕСЯЦЕВ</a:t>
            </a:r>
            <a:endParaRPr lang="ru-RU" b="1" dirty="0">
              <a:solidFill>
                <a:srgbClr val="FBB3C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88559C-CE75-471B-9DC1-278213903D37}"/>
              </a:ext>
            </a:extLst>
          </p:cNvPr>
          <p:cNvSpPr txBox="1"/>
          <p:nvPr/>
        </p:nvSpPr>
        <p:spPr>
          <a:xfrm>
            <a:off x="9584294" y="1931619"/>
            <a:ext cx="1736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8F00FF"/>
                </a:solidFill>
                <a:latin typeface="Gilroy" panose="00000500000000000000" pitchFamily="2" charset="-52"/>
              </a:rPr>
              <a:t>6–12 МЕСЯЦЕВ</a:t>
            </a:r>
            <a:endParaRPr lang="ru-RU" b="1" dirty="0">
              <a:solidFill>
                <a:srgbClr val="8F00F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A656E2-52F8-4541-AA6D-CBEE798F3179}"/>
              </a:ext>
            </a:extLst>
          </p:cNvPr>
          <p:cNvSpPr txBox="1"/>
          <p:nvPr/>
        </p:nvSpPr>
        <p:spPr>
          <a:xfrm>
            <a:off x="4569385" y="3130006"/>
            <a:ext cx="28160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Gilroy" panose="00000500000000000000" pitchFamily="2" charset="-52"/>
              </a:rPr>
              <a:t>Выйти в операционный плюс и масштабировать продажи ( расширение ассортимента</a:t>
            </a:r>
            <a:r>
              <a:rPr lang="en-US" sz="2000" dirty="0">
                <a:solidFill>
                  <a:schemeClr val="bg1"/>
                </a:solidFill>
                <a:latin typeface="Gilroy" panose="00000500000000000000" pitchFamily="2" charset="-52"/>
              </a:rPr>
              <a:t>/</a:t>
            </a:r>
            <a:r>
              <a:rPr lang="ru-RU" sz="2000" dirty="0">
                <a:solidFill>
                  <a:schemeClr val="bg1"/>
                </a:solidFill>
                <a:latin typeface="Gilroy" panose="00000500000000000000" pitchFamily="2" charset="-52"/>
              </a:rPr>
              <a:t>увеличение количества каналов продажи)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1BCCBF-8369-47C7-8C46-E10216B9AB50}"/>
              </a:ext>
            </a:extLst>
          </p:cNvPr>
          <p:cNvSpPr txBox="1"/>
          <p:nvPr/>
        </p:nvSpPr>
        <p:spPr>
          <a:xfrm>
            <a:off x="9053221" y="3130006"/>
            <a:ext cx="29779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Gilroy" panose="00000500000000000000" pitchFamily="2" charset="-52"/>
              </a:rPr>
              <a:t>Совершенствование рецептуры.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Gilroy" panose="00000500000000000000" pitchFamily="2" charset="-52"/>
              </a:rPr>
              <a:t>Масштабирование и закрепление позиции на рынке.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4" name="Стрелка: вправо 33">
            <a:extLst>
              <a:ext uri="{FF2B5EF4-FFF2-40B4-BE49-F238E27FC236}">
                <a16:creationId xmlns:a16="http://schemas.microsoft.com/office/drawing/2014/main" id="{9C340AC4-539E-4BDD-85BC-09EC65EB8E5C}"/>
              </a:ext>
            </a:extLst>
          </p:cNvPr>
          <p:cNvSpPr/>
          <p:nvPr/>
        </p:nvSpPr>
        <p:spPr>
          <a:xfrm>
            <a:off x="3352240" y="3499337"/>
            <a:ext cx="759503" cy="1200329"/>
          </a:xfrm>
          <a:prstGeom prst="rightArrow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: вправо 34">
            <a:extLst>
              <a:ext uri="{FF2B5EF4-FFF2-40B4-BE49-F238E27FC236}">
                <a16:creationId xmlns:a16="http://schemas.microsoft.com/office/drawing/2014/main" id="{23294B61-AE1A-48AB-B85F-0542F8745F02}"/>
              </a:ext>
            </a:extLst>
          </p:cNvPr>
          <p:cNvSpPr/>
          <p:nvPr/>
        </p:nvSpPr>
        <p:spPr>
          <a:xfrm>
            <a:off x="7972252" y="3493474"/>
            <a:ext cx="759503" cy="1200329"/>
          </a:xfrm>
          <a:prstGeom prst="rightArrow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08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92ABE0-566A-4514-A8F1-BF1FEFCF65A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2" name="Рисунок 31" descr="Изображение выглядит как Одноразовый картонный стаканчик, Крышка для напитков, посуда, круж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487ED8F-082E-452F-9D66-01EB6F768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8565">
            <a:off x="-800247" y="2194629"/>
            <a:ext cx="5986127" cy="49689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D78DC1-28B5-4C41-895A-5938B5AA7F46}"/>
              </a:ext>
            </a:extLst>
          </p:cNvPr>
          <p:cNvSpPr txBox="1"/>
          <p:nvPr/>
        </p:nvSpPr>
        <p:spPr>
          <a:xfrm>
            <a:off x="371192" y="107049"/>
            <a:ext cx="47570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0" b="1" i="0" dirty="0">
                <a:solidFill>
                  <a:schemeClr val="bg1"/>
                </a:solidFill>
                <a:effectLst/>
                <a:latin typeface="Roboto Condensed" panose="020B0604020202020204" pitchFamily="2" charset="0"/>
              </a:rPr>
              <a:t>VlSB</a:t>
            </a:r>
            <a:endParaRPr lang="ru-RU" sz="10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DB8726-1D15-4742-97DC-729D8769F8AA}"/>
              </a:ext>
            </a:extLst>
          </p:cNvPr>
          <p:cNvSpPr txBox="1"/>
          <p:nvPr/>
        </p:nvSpPr>
        <p:spPr>
          <a:xfrm>
            <a:off x="608653" y="1613158"/>
            <a:ext cx="3333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Gilroy" panose="00000500000000000000"/>
              </a:rPr>
              <a:t>Первый в мире бренд </a:t>
            </a:r>
          </a:p>
          <a:p>
            <a:r>
              <a:rPr lang="ru-RU" sz="2400" b="1" dirty="0">
                <a:solidFill>
                  <a:schemeClr val="bg1"/>
                </a:solidFill>
                <a:latin typeface="Gilroy" panose="00000500000000000000"/>
              </a:rPr>
              <a:t>функциональных джусболов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7428117-72D3-45E4-9E68-EA163E60A7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7" r="18873"/>
          <a:stretch/>
        </p:blipFill>
        <p:spPr>
          <a:xfrm>
            <a:off x="3556000" y="1368660"/>
            <a:ext cx="2641600" cy="47999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91D533-EF90-4BDE-B404-899B4110300E}"/>
              </a:ext>
            </a:extLst>
          </p:cNvPr>
          <p:cNvSpPr txBox="1"/>
          <p:nvPr/>
        </p:nvSpPr>
        <p:spPr>
          <a:xfrm>
            <a:off x="7345328" y="354315"/>
            <a:ext cx="391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Gilroy" panose="00000500000000000000"/>
              </a:rPr>
              <a:t>Наши контакты</a:t>
            </a:r>
            <a:r>
              <a:rPr lang="en-US" sz="4000" b="1" dirty="0">
                <a:solidFill>
                  <a:schemeClr val="bg1"/>
                </a:solidFill>
                <a:latin typeface="Gilroy" panose="00000500000000000000"/>
              </a:rPr>
              <a:t>:</a:t>
            </a:r>
            <a:r>
              <a:rPr lang="ru-RU" sz="4000" b="1" dirty="0">
                <a:solidFill>
                  <a:schemeClr val="bg1"/>
                </a:solidFill>
                <a:latin typeface="Gilroy" panose="00000500000000000000"/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7AC594-ECB9-4A01-8E7A-D1841EA26D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3497" y="2340951"/>
            <a:ext cx="2324100" cy="23241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D2372E-A23A-43E8-86A9-7FBFAA0BE7CB}"/>
              </a:ext>
            </a:extLst>
          </p:cNvPr>
          <p:cNvSpPr txBox="1"/>
          <p:nvPr/>
        </p:nvSpPr>
        <p:spPr>
          <a:xfrm>
            <a:off x="9100497" y="1416516"/>
            <a:ext cx="264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ilroy" panose="00000500000000000000"/>
              </a:rPr>
              <a:t>Экономист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Gilroy" panose="00000500000000000000"/>
              </a:rPr>
              <a:t>Куприянов Егор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A05C93-F38C-436A-9BF3-28478FCD659A}"/>
              </a:ext>
            </a:extLst>
          </p:cNvPr>
          <p:cNvSpPr txBox="1"/>
          <p:nvPr/>
        </p:nvSpPr>
        <p:spPr>
          <a:xfrm>
            <a:off x="6918048" y="4940053"/>
            <a:ext cx="19214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/>
              </a:rPr>
              <a:t>+7 902 485 8719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BB460B0-3820-43D6-AB88-72132C6E93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59247" y="2340951"/>
            <a:ext cx="2324100" cy="23241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040232A-7D8F-4CCF-8A2F-C8A3B8B56B1D}"/>
              </a:ext>
            </a:extLst>
          </p:cNvPr>
          <p:cNvSpPr txBox="1"/>
          <p:nvPr/>
        </p:nvSpPr>
        <p:spPr>
          <a:xfrm>
            <a:off x="6574747" y="1419349"/>
            <a:ext cx="264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ilroy" panose="00000500000000000000"/>
              </a:rPr>
              <a:t>Лидер команды      Ахоян Марк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C2C870-C156-4AE9-84C2-6F0E21448B8F}"/>
              </a:ext>
            </a:extLst>
          </p:cNvPr>
          <p:cNvSpPr txBox="1"/>
          <p:nvPr/>
        </p:nvSpPr>
        <p:spPr>
          <a:xfrm>
            <a:off x="9491241" y="4940053"/>
            <a:ext cx="2250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/>
              </a:rPr>
              <a:t>+7 913 929 7791</a:t>
            </a:r>
          </a:p>
        </p:txBody>
      </p:sp>
    </p:spTree>
    <p:extLst>
      <p:ext uri="{BB962C8B-B14F-4D97-AF65-F5344CB8AC3E}">
        <p14:creationId xmlns:p14="http://schemas.microsoft.com/office/powerpoint/2010/main" val="3344734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855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ПРОБЛЕМА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9DCD70A7-2AB0-468F-8497-9B58FCCD7E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31"/>
          <a:stretch/>
        </p:blipFill>
        <p:spPr bwMode="auto">
          <a:xfrm>
            <a:off x="7007382" y="1489848"/>
            <a:ext cx="4406265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DDA16C-8325-4C51-BA7B-1796F51AC247}"/>
              </a:ext>
            </a:extLst>
          </p:cNvPr>
          <p:cNvSpPr txBox="1"/>
          <p:nvPr/>
        </p:nvSpPr>
        <p:spPr>
          <a:xfrm>
            <a:off x="441054" y="2049709"/>
            <a:ext cx="61252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Gilroy" panose="00000500000000000000"/>
              </a:rPr>
              <a:t>Современные потребители </a:t>
            </a:r>
            <a:r>
              <a:rPr lang="ru-RU" sz="2400" b="1" dirty="0">
                <a:latin typeface="Gilroy" panose="00000500000000000000"/>
              </a:rPr>
              <a:t>не могут найти напиток</a:t>
            </a:r>
            <a:r>
              <a:rPr lang="ru-RU" sz="2400" dirty="0">
                <a:latin typeface="Gilroy" panose="00000500000000000000"/>
              </a:rPr>
              <a:t>, который одновременно вкусный, полезный и дает измеримый функциональный эффект без сахара и химии.</a:t>
            </a:r>
          </a:p>
          <a:p>
            <a:endParaRPr lang="ru-RU" sz="2400" dirty="0">
              <a:latin typeface="Gilroy" panose="00000500000000000000"/>
            </a:endParaRPr>
          </a:p>
          <a:p>
            <a:r>
              <a:rPr lang="ru-RU" sz="2400" dirty="0">
                <a:latin typeface="Gilroy" panose="00000500000000000000"/>
              </a:rPr>
              <a:t> </a:t>
            </a:r>
            <a:r>
              <a:rPr lang="ru-RU" sz="2400" b="1" dirty="0">
                <a:latin typeface="Gilroy" panose="00000500000000000000"/>
              </a:rPr>
              <a:t>Наш продукт решает проблему </a:t>
            </a:r>
            <a:r>
              <a:rPr lang="ru-RU" sz="2400" dirty="0">
                <a:latin typeface="Gilroy" panose="00000500000000000000"/>
              </a:rPr>
              <a:t>отсутствия на рынке персонализированных функциональных напитков для молодёжи, студентов, активных людей и ЗOЖ-аудитории.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4641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FBB1A-A319-EC99-873A-86BED1FDB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FCE8FBE5-A726-E636-6059-5C4FE2A15614}"/>
              </a:ext>
            </a:extLst>
          </p:cNvPr>
          <p:cNvSpPr/>
          <p:nvPr/>
        </p:nvSpPr>
        <p:spPr>
          <a:xfrm>
            <a:off x="194650" y="5367716"/>
            <a:ext cx="5398754" cy="1200329"/>
          </a:xfrm>
          <a:prstGeom prst="round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9A4F0-0A10-4AFB-7875-5A9345D18A11}"/>
              </a:ext>
            </a:extLst>
          </p:cNvPr>
          <p:cNvSpPr txBox="1"/>
          <p:nvPr/>
        </p:nvSpPr>
        <p:spPr>
          <a:xfrm>
            <a:off x="371192" y="162962"/>
            <a:ext cx="3855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ПРОБЛЕМА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FA4ADC-6A54-D296-4685-8CBBCFD62191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1D6E09-6E88-58F3-E833-CB556A2B5B12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A414FC-2E65-56E7-58F7-347EDD6E63CE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2FBA9FE-C9A1-345B-6BB6-EFF42AC16EB0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8CB66CA-48C5-594D-179E-7C55A694BEF1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987A48-B18D-707F-6DCE-9E2483CB2156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CE4D8B-AE56-5C81-AC60-D8B1F8568692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D9F74F6-C5B9-1283-D92B-CB57B25859CF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590ABD5-C996-5A30-4B5A-9FFCD9C94674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D7B9182-CADD-D56A-A3C6-3A4D30433599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4005202-655B-C264-ED66-18AABB865692}"/>
              </a:ext>
            </a:extLst>
          </p:cNvPr>
          <p:cNvSpPr/>
          <p:nvPr/>
        </p:nvSpPr>
        <p:spPr>
          <a:xfrm>
            <a:off x="127797" y="1983881"/>
            <a:ext cx="208230" cy="217283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A9A4019-707C-3B06-A8B8-670EA596785B}"/>
              </a:ext>
            </a:extLst>
          </p:cNvPr>
          <p:cNvSpPr/>
          <p:nvPr/>
        </p:nvSpPr>
        <p:spPr>
          <a:xfrm>
            <a:off x="127797" y="2993193"/>
            <a:ext cx="208230" cy="217283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E0FB9-4F2A-0F13-175E-B4025C26655A}"/>
              </a:ext>
            </a:extLst>
          </p:cNvPr>
          <p:cNvSpPr txBox="1"/>
          <p:nvPr/>
        </p:nvSpPr>
        <p:spPr>
          <a:xfrm>
            <a:off x="371192" y="1802558"/>
            <a:ext cx="6128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ilroy" panose="00000500000000000000"/>
              </a:rPr>
              <a:t>«Хочу пить трендовые напитки, но они для меня не совсем полезны, так как я слежу за правильным питанием»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FEEE95-FD5F-BFA8-7E2F-578E38F24FF6}"/>
              </a:ext>
            </a:extLst>
          </p:cNvPr>
          <p:cNvSpPr txBox="1"/>
          <p:nvPr/>
        </p:nvSpPr>
        <p:spPr>
          <a:xfrm>
            <a:off x="389299" y="2887310"/>
            <a:ext cx="6322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ilroy" panose="00000500000000000000"/>
              </a:rPr>
              <a:t>«Не могу привить себе привычку пить целенаправленно витамины, часто забываю из-за большой занятости».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31EB9B5-299E-F04A-67E5-6D04700DC99C}"/>
              </a:ext>
            </a:extLst>
          </p:cNvPr>
          <p:cNvSpPr/>
          <p:nvPr/>
        </p:nvSpPr>
        <p:spPr>
          <a:xfrm>
            <a:off x="128597" y="3984901"/>
            <a:ext cx="208230" cy="217283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Диаграмма ответов в Формах. Вопрос: Насколько вам интересна идея витаминных Bubble Tea с добавками для красоты, спорта, здоровья и энергии?. Количество ответов: 94 ответа.">
            <a:extLst>
              <a:ext uri="{FF2B5EF4-FFF2-40B4-BE49-F238E27FC236}">
                <a16:creationId xmlns:a16="http://schemas.microsoft.com/office/drawing/2014/main" id="{03AC7B23-BD60-0232-F953-6D4F01AC05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430" y="1428160"/>
            <a:ext cx="5242777" cy="2665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Диаграмма ответов в Формах. Вопрос: Насколько для вас важен натуральный состав и отсутствие искусственных красителей/консервантов?. Количество ответов: 94 ответа.">
            <a:extLst>
              <a:ext uri="{FF2B5EF4-FFF2-40B4-BE49-F238E27FC236}">
                <a16:creationId xmlns:a16="http://schemas.microsoft.com/office/drawing/2014/main" id="{E8EBBBCD-08DD-4110-6E77-1632865A3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863" y="3945897"/>
            <a:ext cx="5593402" cy="284363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EE0B5D5-9D97-EDAE-2265-6955766E3CF1}"/>
              </a:ext>
            </a:extLst>
          </p:cNvPr>
          <p:cNvSpPr txBox="1"/>
          <p:nvPr/>
        </p:nvSpPr>
        <p:spPr>
          <a:xfrm>
            <a:off x="371192" y="3801096"/>
            <a:ext cx="5940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ilroy" panose="00000500000000000000"/>
              </a:rPr>
              <a:t>«Я пью витаминные комплексы, но это таблетки. А хочется, чтобы полезное было частью привычного ритуала. Как чашка кофе утром или бутылка воды в течение дня».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1A50F6-142F-BD72-F538-D1D4458AC902}"/>
              </a:ext>
            </a:extLst>
          </p:cNvPr>
          <p:cNvSpPr txBox="1"/>
          <p:nvPr/>
        </p:nvSpPr>
        <p:spPr>
          <a:xfrm>
            <a:off x="371192" y="5367589"/>
            <a:ext cx="51533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Gilroy" panose="00000500000000000000"/>
              </a:rPr>
              <a:t>Альтернативы: </a:t>
            </a: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Gilroy" panose="00000500000000000000"/>
              </a:rPr>
              <a:t>концепция напитка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  <a:latin typeface="Gilroy" panose="00000500000000000000"/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TeaFunny, PIMS)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Gilroy" panose="00000500000000000000"/>
              </a:rPr>
              <a:t>концепция </a:t>
            </a:r>
            <a:r>
              <a:rPr lang="en-US" dirty="0">
                <a:solidFill>
                  <a:schemeClr val="bg1"/>
                </a:solidFill>
              </a:rPr>
              <a:t>healthy (</a:t>
            </a:r>
            <a:r>
              <a:rPr lang="ru-RU" dirty="0">
                <a:solidFill>
                  <a:schemeClr val="bg1"/>
                </a:solidFill>
                <a:latin typeface="Gilroy" panose="00000500000000000000"/>
              </a:rPr>
              <a:t>витамизированные напитки на полках магазина) </a:t>
            </a:r>
          </a:p>
        </p:txBody>
      </p:sp>
    </p:spTree>
    <p:extLst>
      <p:ext uri="{BB962C8B-B14F-4D97-AF65-F5344CB8AC3E}">
        <p14:creationId xmlns:p14="http://schemas.microsoft.com/office/powerpoint/2010/main" val="254635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56832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ДЖУС БОЛЛЫ ЭТО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3719F558-3F3E-4012-BB72-A55C9DBC1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79" y="1966424"/>
            <a:ext cx="530542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355B35F7-17CE-4E6C-AAA9-252B352DC7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8" r="15997"/>
          <a:stretch/>
        </p:blipFill>
        <p:spPr bwMode="auto">
          <a:xfrm>
            <a:off x="6512560" y="1953834"/>
            <a:ext cx="4722939" cy="372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217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54312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РЕШЕНИЕ И УЦП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706EB77-9C30-155C-613D-EB4650D17BDF}"/>
              </a:ext>
            </a:extLst>
          </p:cNvPr>
          <p:cNvSpPr/>
          <p:nvPr/>
        </p:nvSpPr>
        <p:spPr>
          <a:xfrm>
            <a:off x="443620" y="1830213"/>
            <a:ext cx="208230" cy="217283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C8F9484-5162-38DE-458F-317C01141BDB}"/>
              </a:ext>
            </a:extLst>
          </p:cNvPr>
          <p:cNvSpPr/>
          <p:nvPr/>
        </p:nvSpPr>
        <p:spPr>
          <a:xfrm>
            <a:off x="443620" y="3748796"/>
            <a:ext cx="208230" cy="217283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651850" y="1713038"/>
            <a:ext cx="62136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ilroy" panose="00000500000000000000"/>
              </a:rPr>
              <a:t>Джусс-боллы с витаминами</a:t>
            </a:r>
            <a:r>
              <a:rPr lang="ru-RU" sz="1600" dirty="0">
                <a:latin typeface="Gilroy" panose="00000500000000000000"/>
              </a:rPr>
              <a:t> - это шарики для напитков с сочной жидкой начинкой, обогащённой витаминным комплексом. Они добавляют напитку яркий вкус, эффектную текстуру и функциональную пользу: один стакан с джусс-боллами может покрыть часть суточной нормы витаминов. Продукт сохраняет привычный формат bubble tea, но выводит его на новый уровень - от десертного удовольствия к осознанному потреблению.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DFB898-9193-5A49-9442-9AA3EC558584}"/>
              </a:ext>
            </a:extLst>
          </p:cNvPr>
          <p:cNvSpPr txBox="1"/>
          <p:nvPr/>
        </p:nvSpPr>
        <p:spPr>
          <a:xfrm>
            <a:off x="723877" y="3672545"/>
            <a:ext cx="6322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Шарики для bubble tea с дневной нормой витаминов</a:t>
            </a:r>
            <a:r>
              <a:rPr lang="ru-RU" sz="1600" dirty="0"/>
              <a:t>: превращают обычный напиток в полезный функциональный продукт без изменения технологии приготовления и увеличения себестоимости.</a:t>
            </a:r>
            <a:endParaRPr lang="ru-RU" sz="1600" dirty="0">
              <a:latin typeface="Gilroy" panose="000005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6EBA75-CE5E-E1A4-1D07-D27768A9237C}"/>
              </a:ext>
            </a:extLst>
          </p:cNvPr>
          <p:cNvSpPr txBox="1"/>
          <p:nvPr/>
        </p:nvSpPr>
        <p:spPr>
          <a:xfrm>
            <a:off x="684687" y="4826131"/>
            <a:ext cx="6322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Наша технология позволяет </a:t>
            </a:r>
            <a:r>
              <a:rPr lang="ru-RU" sz="1600" b="1" dirty="0"/>
              <a:t>сохранять витаминные комплексы </a:t>
            </a:r>
            <a:r>
              <a:rPr lang="ru-RU" sz="1600" dirty="0"/>
              <a:t>внутри шариков без потери вкуса и внешнего вида - это невозможно легко скопировать конкурентам.</a:t>
            </a:r>
            <a:endParaRPr lang="ru-RU" sz="1600" dirty="0">
              <a:latin typeface="Gilroy" panose="00000500000000000000" pitchFamily="2" charset="-52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13A5815-4CD0-12D4-5D25-58A541A2E6E2}"/>
              </a:ext>
            </a:extLst>
          </p:cNvPr>
          <p:cNvSpPr/>
          <p:nvPr/>
        </p:nvSpPr>
        <p:spPr>
          <a:xfrm>
            <a:off x="443620" y="4901236"/>
            <a:ext cx="208230" cy="217283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Изображение выглядит как шар, Товары для праздников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9D22294-CF01-7EE9-8713-FAE0AF0AA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195" y="1815055"/>
            <a:ext cx="3714980" cy="371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51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C87BFD-7464-4AC6-84DA-0724D686A142}"/>
              </a:ext>
            </a:extLst>
          </p:cNvPr>
          <p:cNvSpPr txBox="1"/>
          <p:nvPr/>
        </p:nvSpPr>
        <p:spPr>
          <a:xfrm>
            <a:off x="389299" y="-1264"/>
            <a:ext cx="47851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atin typeface="Gilroy"/>
                <a:cs typeface="Arial" panose="020B0604020202020204" pitchFamily="34" charset="0"/>
              </a:rPr>
              <a:t>БИЗНЕС-МОДЕЛЬ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31B6E6-A5CE-40D0-B4E6-8BFECD859BE1}"/>
              </a:ext>
            </a:extLst>
          </p:cNvPr>
          <p:cNvSpPr/>
          <p:nvPr/>
        </p:nvSpPr>
        <p:spPr>
          <a:xfrm>
            <a:off x="0" y="908997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C97EA-81CA-4FE0-A45D-A3168881ABF8}"/>
              </a:ext>
            </a:extLst>
          </p:cNvPr>
          <p:cNvSpPr/>
          <p:nvPr/>
        </p:nvSpPr>
        <p:spPr>
          <a:xfrm>
            <a:off x="778598" y="908996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3130E4-4115-481A-93D9-95922BF3386F}"/>
              </a:ext>
            </a:extLst>
          </p:cNvPr>
          <p:cNvSpPr/>
          <p:nvPr/>
        </p:nvSpPr>
        <p:spPr>
          <a:xfrm>
            <a:off x="1557196" y="908996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CE5C45F-3FB3-4A43-A5EE-B743C8227A19}"/>
              </a:ext>
            </a:extLst>
          </p:cNvPr>
          <p:cNvSpPr/>
          <p:nvPr/>
        </p:nvSpPr>
        <p:spPr>
          <a:xfrm>
            <a:off x="2335794" y="908996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A6852AF-7376-4181-B4F3-1B7FC9AF4C08}"/>
              </a:ext>
            </a:extLst>
          </p:cNvPr>
          <p:cNvSpPr/>
          <p:nvPr/>
        </p:nvSpPr>
        <p:spPr>
          <a:xfrm>
            <a:off x="3114392" y="908996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FEB385E-E9C7-4044-B83A-7EB992F71B8F}"/>
              </a:ext>
            </a:extLst>
          </p:cNvPr>
          <p:cNvSpPr/>
          <p:nvPr/>
        </p:nvSpPr>
        <p:spPr>
          <a:xfrm>
            <a:off x="3892990" y="908871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078546F-1143-4981-AB99-37617AE8343C}"/>
              </a:ext>
            </a:extLst>
          </p:cNvPr>
          <p:cNvSpPr/>
          <p:nvPr/>
        </p:nvSpPr>
        <p:spPr>
          <a:xfrm>
            <a:off x="4671588" y="908870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5C9D2C2-3072-4940-9A23-7BA178661C11}"/>
              </a:ext>
            </a:extLst>
          </p:cNvPr>
          <p:cNvSpPr/>
          <p:nvPr/>
        </p:nvSpPr>
        <p:spPr>
          <a:xfrm>
            <a:off x="5450186" y="908870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78D2136-1687-4409-9BD3-A1789B5340B4}"/>
              </a:ext>
            </a:extLst>
          </p:cNvPr>
          <p:cNvSpPr/>
          <p:nvPr/>
        </p:nvSpPr>
        <p:spPr>
          <a:xfrm>
            <a:off x="6228784" y="908870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048AAF2-8770-445D-A102-22D7B3975987}"/>
              </a:ext>
            </a:extLst>
          </p:cNvPr>
          <p:cNvSpPr/>
          <p:nvPr/>
        </p:nvSpPr>
        <p:spPr>
          <a:xfrm>
            <a:off x="7007382" y="908870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DDB3AA4-FA6D-420F-A41A-EF96C41AE24C}"/>
              </a:ext>
            </a:extLst>
          </p:cNvPr>
          <p:cNvSpPr/>
          <p:nvPr/>
        </p:nvSpPr>
        <p:spPr>
          <a:xfrm>
            <a:off x="7785980" y="90887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19766CE-1FC2-4E6E-AA67-D2C113B5CD35}"/>
              </a:ext>
            </a:extLst>
          </p:cNvPr>
          <p:cNvSpPr/>
          <p:nvPr/>
        </p:nvSpPr>
        <p:spPr>
          <a:xfrm>
            <a:off x="8564577" y="908869"/>
            <a:ext cx="836597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B65B5F-D5BE-47E8-BDD7-30E5372F597F}"/>
              </a:ext>
            </a:extLst>
          </p:cNvPr>
          <p:cNvSpPr txBox="1"/>
          <p:nvPr/>
        </p:nvSpPr>
        <p:spPr>
          <a:xfrm>
            <a:off x="778598" y="1475256"/>
            <a:ext cx="2618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0" dirty="0">
                <a:solidFill>
                  <a:srgbClr val="0F1115"/>
                </a:solidFill>
                <a:effectLst/>
                <a:latin typeface="Gilroy"/>
                <a:cs typeface="Arial" panose="020B0604020202020204" pitchFamily="34" charset="0"/>
              </a:rPr>
              <a:t>Что делаем 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B5EF42-F8B8-42E7-B591-9A49274C3678}"/>
              </a:ext>
            </a:extLst>
          </p:cNvPr>
          <p:cNvSpPr txBox="1"/>
          <p:nvPr/>
        </p:nvSpPr>
        <p:spPr>
          <a:xfrm>
            <a:off x="4675923" y="1463045"/>
            <a:ext cx="2618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0" dirty="0">
                <a:solidFill>
                  <a:srgbClr val="0F1115"/>
                </a:solidFill>
                <a:effectLst/>
                <a:latin typeface="Gilroy"/>
                <a:cs typeface="Arial" panose="020B0604020202020204" pitchFamily="34" charset="0"/>
              </a:rPr>
              <a:t>Кому продаём 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29D774-ADE9-43A5-B91E-3FD149C8EC64}"/>
              </a:ext>
            </a:extLst>
          </p:cNvPr>
          <p:cNvSpPr txBox="1"/>
          <p:nvPr/>
        </p:nvSpPr>
        <p:spPr>
          <a:xfrm>
            <a:off x="8447301" y="1463045"/>
            <a:ext cx="3084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dirty="0">
                <a:solidFill>
                  <a:srgbClr val="0F1115"/>
                </a:solidFill>
                <a:effectLst/>
                <a:latin typeface="Gilroy"/>
                <a:cs typeface="Arial" panose="020B0604020202020204" pitchFamily="34" charset="0"/>
              </a:rPr>
              <a:t>Как зарабатываем 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8A62EE3-B2D9-4E4D-88E1-30BF2BBDC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475" y="2228216"/>
            <a:ext cx="3643223" cy="359352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E6C401-8ED6-4065-893C-66649754C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964" y="2356563"/>
            <a:ext cx="3336829" cy="333682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27695DB-A038-439B-AA74-A8C935FAA6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" y="1890754"/>
            <a:ext cx="3822401" cy="407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14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C58750FA-121F-48C7-A815-105618BB32A2}"/>
              </a:ext>
            </a:extLst>
          </p:cNvPr>
          <p:cNvSpPr/>
          <p:nvPr/>
        </p:nvSpPr>
        <p:spPr>
          <a:xfrm>
            <a:off x="409014" y="1963271"/>
            <a:ext cx="4970930" cy="4733364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DCEC1DE2-3244-45E4-97BF-035156FA55A2}"/>
              </a:ext>
            </a:extLst>
          </p:cNvPr>
          <p:cNvSpPr/>
          <p:nvPr/>
        </p:nvSpPr>
        <p:spPr>
          <a:xfrm>
            <a:off x="798979" y="2672377"/>
            <a:ext cx="4190998" cy="4016188"/>
          </a:xfrm>
          <a:prstGeom prst="flowChartConnector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8CB237CB-0300-4D31-A072-3AE4463934FC}"/>
              </a:ext>
            </a:extLst>
          </p:cNvPr>
          <p:cNvSpPr/>
          <p:nvPr/>
        </p:nvSpPr>
        <p:spPr>
          <a:xfrm>
            <a:off x="1543050" y="4047564"/>
            <a:ext cx="2702858" cy="2658035"/>
          </a:xfrm>
          <a:prstGeom prst="flowChartConnector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FD25EC06-C068-467C-8313-A902300FA0F4}"/>
              </a:ext>
            </a:extLst>
          </p:cNvPr>
          <p:cNvSpPr/>
          <p:nvPr/>
        </p:nvSpPr>
        <p:spPr>
          <a:xfrm>
            <a:off x="6693277" y="1963271"/>
            <a:ext cx="4970930" cy="4733364"/>
          </a:xfrm>
          <a:prstGeom prst="flowChartConnector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FBBE9EEF-7327-4663-BDDD-958E10F1C528}"/>
              </a:ext>
            </a:extLst>
          </p:cNvPr>
          <p:cNvSpPr/>
          <p:nvPr/>
        </p:nvSpPr>
        <p:spPr>
          <a:xfrm>
            <a:off x="7083243" y="2689411"/>
            <a:ext cx="4190998" cy="4016188"/>
          </a:xfrm>
          <a:prstGeom prst="flowChartConnector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04A3B366-A941-48BC-B81C-7CD9F2B9E523}"/>
              </a:ext>
            </a:extLst>
          </p:cNvPr>
          <p:cNvSpPr/>
          <p:nvPr/>
        </p:nvSpPr>
        <p:spPr>
          <a:xfrm>
            <a:off x="7827313" y="4047564"/>
            <a:ext cx="2702858" cy="2658035"/>
          </a:xfrm>
          <a:prstGeom prst="flowChartConnector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A953A6-788D-40A3-8610-42058219EB64}"/>
              </a:ext>
            </a:extLst>
          </p:cNvPr>
          <p:cNvSpPr txBox="1"/>
          <p:nvPr/>
        </p:nvSpPr>
        <p:spPr>
          <a:xfrm>
            <a:off x="2356742" y="1337291"/>
            <a:ext cx="299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B2C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4E88DC-5679-44C6-A825-ABE5C4D824ED}"/>
              </a:ext>
            </a:extLst>
          </p:cNvPr>
          <p:cNvSpPr txBox="1"/>
          <p:nvPr/>
        </p:nvSpPr>
        <p:spPr>
          <a:xfrm>
            <a:off x="8645541" y="1353256"/>
            <a:ext cx="299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B2B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F33409-C073-4A98-A02D-85B2EF93E8B0}"/>
              </a:ext>
            </a:extLst>
          </p:cNvPr>
          <p:cNvSpPr txBox="1"/>
          <p:nvPr/>
        </p:nvSpPr>
        <p:spPr>
          <a:xfrm>
            <a:off x="0" y="1999587"/>
            <a:ext cx="57318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chemeClr val="bg1"/>
                </a:solidFill>
                <a:effectLst/>
                <a:latin typeface="Gilroy" panose="00000500000000000000"/>
                <a:cs typeface="Arial" panose="020B0604020202020204" pitchFamily="34" charset="0"/>
              </a:rPr>
              <a:t>ТАМ</a:t>
            </a:r>
            <a:endParaRPr lang="ru-RU" sz="2000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  <a:p>
            <a:pPr algn="ctr"/>
            <a:r>
              <a:rPr lang="ru-RU" sz="2000" b="1" i="0" dirty="0">
                <a:solidFill>
                  <a:schemeClr val="bg1"/>
                </a:solidFill>
                <a:effectLst/>
                <a:latin typeface="Gilroy" panose="00000500000000000000"/>
                <a:cs typeface="Arial" panose="020B0604020202020204" pitchFamily="34" charset="0"/>
              </a:rPr>
              <a:t>12.5 млрд руб</a:t>
            </a:r>
            <a:endParaRPr lang="ru-RU" sz="2000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51496-DA77-43EF-9E37-B325B0366B83}"/>
              </a:ext>
            </a:extLst>
          </p:cNvPr>
          <p:cNvSpPr txBox="1"/>
          <p:nvPr/>
        </p:nvSpPr>
        <p:spPr>
          <a:xfrm>
            <a:off x="6322364" y="4196851"/>
            <a:ext cx="57318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endParaRPr lang="ru-RU" sz="2000" b="1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  <a:p>
            <a:pPr algn="ctr"/>
            <a:r>
              <a:rPr lang="ru-RU" sz="2000" b="1" i="0" dirty="0">
                <a:solidFill>
                  <a:schemeClr val="bg1"/>
                </a:solidFill>
                <a:effectLst/>
                <a:latin typeface="Gilroy" panose="00000500000000000000"/>
                <a:cs typeface="Arial" panose="020B0604020202020204" pitchFamily="34" charset="0"/>
              </a:rPr>
              <a:t>143 млн руб</a:t>
            </a:r>
            <a:endParaRPr lang="ru-RU" sz="2000" b="1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46F360-843A-4D50-9511-3FA13BA62727}"/>
              </a:ext>
            </a:extLst>
          </p:cNvPr>
          <p:cNvSpPr txBox="1"/>
          <p:nvPr/>
        </p:nvSpPr>
        <p:spPr>
          <a:xfrm>
            <a:off x="0" y="2948932"/>
            <a:ext cx="57318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</a:t>
            </a:r>
            <a:endParaRPr lang="ru-RU" sz="2000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  <a:p>
            <a:pPr algn="ctr"/>
            <a:r>
              <a:rPr lang="ru-RU" sz="2000" b="1" i="0" dirty="0">
                <a:solidFill>
                  <a:schemeClr val="bg1"/>
                </a:solidFill>
                <a:effectLst/>
                <a:latin typeface="Gilroy" panose="00000500000000000000"/>
                <a:cs typeface="Arial" panose="020B0604020202020204" pitchFamily="34" charset="0"/>
              </a:rPr>
              <a:t>174 млн руб</a:t>
            </a:r>
            <a:endParaRPr lang="ru-RU" sz="2000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BF98B9-C463-4B3D-83B2-088FEA48AD1E}"/>
              </a:ext>
            </a:extLst>
          </p:cNvPr>
          <p:cNvSpPr txBox="1"/>
          <p:nvPr/>
        </p:nvSpPr>
        <p:spPr>
          <a:xfrm>
            <a:off x="7987277" y="2009445"/>
            <a:ext cx="2382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</a:t>
            </a:r>
            <a:endParaRPr lang="ru-RU" sz="2000" b="1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Gilroy" panose="00000500000000000000"/>
                <a:cs typeface="Arial" panose="020B0604020202020204" pitchFamily="34" charset="0"/>
              </a:rPr>
              <a:t>476 млн. руб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6723CA-A14C-43F2-8876-EA5C0C22A661}"/>
              </a:ext>
            </a:extLst>
          </p:cNvPr>
          <p:cNvSpPr txBox="1"/>
          <p:nvPr/>
        </p:nvSpPr>
        <p:spPr>
          <a:xfrm>
            <a:off x="6322364" y="2824380"/>
            <a:ext cx="57318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</a:t>
            </a:r>
            <a:endParaRPr lang="ru-RU" sz="2000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  <a:p>
            <a:pPr algn="ctr"/>
            <a:r>
              <a:rPr lang="ru-RU" sz="2000" b="1" i="0" dirty="0">
                <a:solidFill>
                  <a:schemeClr val="bg1"/>
                </a:solidFill>
                <a:effectLst/>
                <a:latin typeface="Gilroy" panose="00000500000000000000"/>
                <a:cs typeface="Arial" panose="020B0604020202020204" pitchFamily="34" charset="0"/>
              </a:rPr>
              <a:t>238 млн руб</a:t>
            </a:r>
            <a:endParaRPr lang="ru-RU" sz="2000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1FCD48-D69E-4A96-A9E6-B12A1069C0BA}"/>
              </a:ext>
            </a:extLst>
          </p:cNvPr>
          <p:cNvSpPr txBox="1"/>
          <p:nvPr/>
        </p:nvSpPr>
        <p:spPr>
          <a:xfrm>
            <a:off x="27453" y="4196851"/>
            <a:ext cx="57318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endParaRPr lang="ru-RU" sz="2000" b="1" dirty="0">
              <a:solidFill>
                <a:schemeClr val="bg1"/>
              </a:solidFill>
              <a:latin typeface="Gilroy" panose="00000500000000000000"/>
              <a:cs typeface="Arial" panose="020B0604020202020204" pitchFamily="34" charset="0"/>
            </a:endParaRPr>
          </a:p>
          <a:p>
            <a:pPr algn="ctr"/>
            <a:r>
              <a:rPr lang="ru-RU" sz="2000" b="1" i="0" dirty="0">
                <a:solidFill>
                  <a:schemeClr val="bg1"/>
                </a:solidFill>
                <a:effectLst/>
                <a:latin typeface="Gilroy" panose="00000500000000000000"/>
                <a:cs typeface="Arial" panose="020B0604020202020204" pitchFamily="34" charset="0"/>
              </a:rPr>
              <a:t>10.6 млн руб</a:t>
            </a:r>
            <a:endParaRPr lang="ru-RU" sz="2000" b="1" dirty="0">
              <a:solidFill>
                <a:srgbClr val="0F1115"/>
              </a:solidFill>
              <a:latin typeface="Gilroy" panose="0000050000000000000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EEF048-159F-436B-829C-84C3064BBF25}"/>
              </a:ext>
            </a:extLst>
          </p:cNvPr>
          <p:cNvSpPr txBox="1"/>
          <p:nvPr/>
        </p:nvSpPr>
        <p:spPr>
          <a:xfrm>
            <a:off x="371192" y="162962"/>
            <a:ext cx="47314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ОБЪЕМ РЫНКА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3575EAF-CEE3-48C4-8785-C12B37633915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EC4363B-9CAB-4260-8EF5-4AC7D583E9C4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53C8FCF-F79E-42E3-A15B-0DD64259DD3F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3485665-F319-4ACB-A28F-1DDEDE1FF166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978B972-B1FF-4903-A3AA-C8D5CBD147F7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B248B83-22C3-4FBA-8C56-3BF47992E745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1DADAF0-CC84-4439-AF19-AD9F566F49FF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DA421C4-E7CB-48EA-BB4E-C743FF130B6F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FCAF4D8-8879-41B4-AB2E-E18BD9A37C0B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F48F985-8AD4-4E86-A5AB-2AC076C87085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D367103-19D8-4A05-B890-435F57692DD4}"/>
              </a:ext>
            </a:extLst>
          </p:cNvPr>
          <p:cNvSpPr/>
          <p:nvPr/>
        </p:nvSpPr>
        <p:spPr>
          <a:xfrm>
            <a:off x="7785980" y="117669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4BD9456-B1E8-4738-9200-DCD3AF3C5B23}"/>
              </a:ext>
            </a:extLst>
          </p:cNvPr>
          <p:cNvSpPr/>
          <p:nvPr/>
        </p:nvSpPr>
        <p:spPr>
          <a:xfrm>
            <a:off x="8564577" y="1176698"/>
            <a:ext cx="836597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95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90FE450A-672D-43FD-9143-7C87D1FD0205}"/>
              </a:ext>
            </a:extLst>
          </p:cNvPr>
          <p:cNvSpPr/>
          <p:nvPr/>
        </p:nvSpPr>
        <p:spPr>
          <a:xfrm>
            <a:off x="539054" y="5003634"/>
            <a:ext cx="5454750" cy="1602905"/>
          </a:xfrm>
          <a:prstGeom prst="round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69749" y="305372"/>
            <a:ext cx="90755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Gilroy" panose="00000500000000000000" pitchFamily="2" charset="-52"/>
              </a:rPr>
              <a:t>ЭКОНОМИКА, ДОХОДЫ И РАСХОДЫ В2С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0551F6-F3FC-E772-48F8-167A4CF60E8E}"/>
              </a:ext>
            </a:extLst>
          </p:cNvPr>
          <p:cNvSpPr/>
          <p:nvPr/>
        </p:nvSpPr>
        <p:spPr>
          <a:xfrm>
            <a:off x="7785980" y="117669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D0B5E85-D0FE-6603-BECA-8831622AA8BA}"/>
              </a:ext>
            </a:extLst>
          </p:cNvPr>
          <p:cNvSpPr/>
          <p:nvPr/>
        </p:nvSpPr>
        <p:spPr>
          <a:xfrm>
            <a:off x="8564577" y="1176698"/>
            <a:ext cx="836597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073165-8D0C-4739-0FA3-D86988FE936D}"/>
              </a:ext>
            </a:extLst>
          </p:cNvPr>
          <p:cNvSpPr txBox="1"/>
          <p:nvPr/>
        </p:nvSpPr>
        <p:spPr>
          <a:xfrm>
            <a:off x="776875" y="5066422"/>
            <a:ext cx="49791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bg1"/>
                </a:solidFill>
                <a:latin typeface="Gilroy" panose="00000500000000000000"/>
              </a:rPr>
              <a:t>В день необходимо продавать 36 стаканов для выхода в ноль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bg1"/>
                </a:solidFill>
                <a:latin typeface="Gilroy" panose="00000500000000000000"/>
              </a:rPr>
              <a:t>Оптимальное количество продаж 60 стаканов</a:t>
            </a:r>
            <a:r>
              <a:rPr lang="en-US" b="1" dirty="0">
                <a:solidFill>
                  <a:schemeClr val="bg1"/>
                </a:solidFill>
                <a:latin typeface="Gilroy" panose="00000500000000000000"/>
              </a:rPr>
              <a:t>/</a:t>
            </a:r>
            <a:r>
              <a:rPr lang="ru-RU" b="1" dirty="0">
                <a:solidFill>
                  <a:schemeClr val="bg1"/>
                </a:solidFill>
                <a:latin typeface="Gilroy" panose="00000500000000000000"/>
              </a:rPr>
              <a:t>день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bg1"/>
                </a:solidFill>
                <a:latin typeface="Gilroy" panose="00000500000000000000"/>
              </a:rPr>
              <a:t>Окупаемость 8 месяцев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06A0C5ED-C92F-4122-911F-BBFEC0034EC1}"/>
              </a:ext>
            </a:extLst>
          </p:cNvPr>
          <p:cNvSpPr/>
          <p:nvPr/>
        </p:nvSpPr>
        <p:spPr>
          <a:xfrm>
            <a:off x="6228784" y="5003634"/>
            <a:ext cx="5454750" cy="1602905"/>
          </a:xfrm>
          <a:prstGeom prst="round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Для старта необходимо 1,5 млн рублей</a:t>
            </a:r>
          </a:p>
        </p:txBody>
      </p:sp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id="{05D2F1E1-D449-4352-B350-36415254F9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6539037"/>
              </p:ext>
            </p:extLst>
          </p:nvPr>
        </p:nvGraphicFramePr>
        <p:xfrm>
          <a:off x="392768" y="1357767"/>
          <a:ext cx="4834552" cy="3910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Диаграмма 33">
            <a:extLst>
              <a:ext uri="{FF2B5EF4-FFF2-40B4-BE49-F238E27FC236}">
                <a16:creationId xmlns:a16="http://schemas.microsoft.com/office/drawing/2014/main" id="{02E0057A-8E97-40D9-B748-D130A29BB4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4822879"/>
              </p:ext>
            </p:extLst>
          </p:nvPr>
        </p:nvGraphicFramePr>
        <p:xfrm>
          <a:off x="6207195" y="1176698"/>
          <a:ext cx="5476339" cy="401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40001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</TotalTime>
  <Words>1536</Words>
  <Application>Microsoft Office PowerPoint</Application>
  <PresentationFormat>Широкоэкранный</PresentationFormat>
  <Paragraphs>262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Gilroy</vt:lpstr>
      <vt:lpstr>Roboto Condensed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 Беляев</dc:creator>
  <cp:lastModifiedBy>Арина Казанцева</cp:lastModifiedBy>
  <cp:revision>38</cp:revision>
  <dcterms:created xsi:type="dcterms:W3CDTF">2025-11-25T04:34:07Z</dcterms:created>
  <dcterms:modified xsi:type="dcterms:W3CDTF">2025-12-12T09:08:53Z</dcterms:modified>
</cp:coreProperties>
</file>