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21"/>
  </p:notesMasterIdLst>
  <p:handoutMasterIdLst>
    <p:handoutMasterId r:id="rId22"/>
  </p:handoutMasterIdLst>
  <p:sldIdLst>
    <p:sldId id="260" r:id="rId6"/>
    <p:sldId id="295" r:id="rId7"/>
    <p:sldId id="304" r:id="rId8"/>
    <p:sldId id="297" r:id="rId9"/>
    <p:sldId id="305" r:id="rId10"/>
    <p:sldId id="307" r:id="rId11"/>
    <p:sldId id="308" r:id="rId12"/>
    <p:sldId id="300" r:id="rId13"/>
    <p:sldId id="298" r:id="rId14"/>
    <p:sldId id="310" r:id="rId15"/>
    <p:sldId id="309" r:id="rId16"/>
    <p:sldId id="306" r:id="rId17"/>
    <p:sldId id="302" r:id="rId18"/>
    <p:sldId id="299" r:id="rId19"/>
    <p:sldId id="303" r:id="rId20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10" autoAdjust="0"/>
    <p:restoredTop sz="95604" autoAdjust="0"/>
  </p:normalViewPr>
  <p:slideViewPr>
    <p:cSldViewPr snapToGrid="0">
      <p:cViewPr>
        <p:scale>
          <a:sx n="66" d="100"/>
          <a:sy n="66" d="100"/>
        </p:scale>
        <p:origin x="4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ita\Desktop\&#1050;&#1085;&#1080;&#1075;&#1072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ita\Desktop\&#1050;&#1085;&#1080;&#1075;&#1072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3200" dirty="0"/>
              <a:t>Число владельцев</a:t>
            </a:r>
            <a:r>
              <a:rPr lang="ru-RU" sz="3200" baseline="0" dirty="0"/>
              <a:t> гражданского оружия в России</a:t>
            </a:r>
            <a:endParaRPr lang="ru-RU" sz="3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Лист1!$C$21:$C$26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Лист1!$D$21:$D$26</c:f>
              <c:numCache>
                <c:formatCode>General</c:formatCode>
                <c:ptCount val="6"/>
                <c:pt idx="0">
                  <c:v>5234643</c:v>
                </c:pt>
                <c:pt idx="1">
                  <c:v>5019256</c:v>
                </c:pt>
                <c:pt idx="2">
                  <c:v>4984595</c:v>
                </c:pt>
                <c:pt idx="3">
                  <c:v>4681026</c:v>
                </c:pt>
                <c:pt idx="4">
                  <c:v>4543783</c:v>
                </c:pt>
                <c:pt idx="5">
                  <c:v>4443277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F8-4BAD-A4F2-9AC5F22F2C4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934772672"/>
        <c:axId val="1933401232"/>
      </c:barChart>
      <c:catAx>
        <c:axId val="193477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3401232"/>
        <c:crosses val="autoZero"/>
        <c:auto val="1"/>
        <c:lblAlgn val="ctr"/>
        <c:lblOffset val="100"/>
        <c:noMultiLvlLbl val="0"/>
      </c:catAx>
      <c:valAx>
        <c:axId val="19334012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3477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Затраты на изделие,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BD7-4410-95CC-6EDEF71982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BD7-4410-95CC-6EDEF71982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BD7-4410-95CC-6EDEF719822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BD7-4410-95CC-6EDEF719822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BD7-4410-95CC-6EDEF719822D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99DB7A5-69DF-4E08-8106-1AA207225090}" type="CATEGORYNAME">
                      <a:rPr lang="ru-RU" sz="1600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8F098608-B80B-45ED-A3FE-389DD56AF23F}" type="VALUE">
                      <a:rPr lang="ru-RU" sz="1600" baseline="0"/>
                      <a:pPr>
                        <a:defRPr/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BD7-4410-95CC-6EDEF719822D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06B440E-AF89-44B4-8E73-F52DF15D429A}" type="CATEGORYNAME">
                      <a:rPr lang="ru-RU" sz="1600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67FFBF2F-EDF2-4B4B-9619-8A03C015A8E4}" type="VALUE">
                      <a:rPr lang="ru-RU" sz="1600" baseline="0"/>
                      <a:pPr>
                        <a:defRPr/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BD7-4410-95CC-6EDEF719822D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6FB8C34-D9EB-4F19-9D37-A7E2766A97AF}" type="CATEGORYNAME">
                      <a:rPr lang="ru-RU" sz="1600"/>
                      <a:pPr>
                        <a:defRPr/>
                      </a:pPr>
                      <a:t>[ИМЯ КАТЕГОРИИ]</a:t>
                    </a:fld>
                    <a:r>
                      <a:rPr lang="ru-RU" sz="1600" baseline="0" dirty="0"/>
                      <a:t>; </a:t>
                    </a:r>
                    <a:fld id="{E3C7B2F9-039A-4BFD-ACB8-9C3F94345E23}" type="VALUE">
                      <a:rPr lang="ru-RU" sz="1600" baseline="0"/>
                      <a:pPr>
                        <a:defRPr/>
                      </a:pPr>
                      <a:t>[ЗНАЧЕНИЕ]</a:t>
                    </a:fld>
                    <a:endParaRPr lang="ru-RU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BD7-4410-95CC-6EDEF719822D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70DF442-9937-4879-99F0-60C7D960E0C2}" type="CATEGORYNAME">
                      <a:rPr lang="ru-RU" sz="1600"/>
                      <a:pPr>
                        <a:defRPr/>
                      </a:pPr>
                      <a:t>[ИМЯ КАТЕГОРИИ]</a:t>
                    </a:fld>
                    <a:r>
                      <a:rPr lang="ru-RU" sz="1600" baseline="0" dirty="0"/>
                      <a:t>; </a:t>
                    </a:r>
                    <a:fld id="{16ACCC65-4726-4DBA-830C-A6F64A589B8F}" type="VALUE">
                      <a:rPr lang="ru-RU" sz="1600" baseline="0"/>
                      <a:pPr>
                        <a:defRPr/>
                      </a:pPr>
                      <a:t>[ЗНАЧЕНИЕ]</a:t>
                    </a:fld>
                    <a:endParaRPr lang="ru-RU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BD7-4410-95CC-6EDEF719822D}"/>
                </c:ext>
              </c:extLst>
            </c:dLbl>
            <c:dLbl>
              <c:idx val="4"/>
              <c:layout>
                <c:manualLayout>
                  <c:x val="3.1869156134803671E-2"/>
                  <c:y val="-1.08723185418953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203F682-13C2-4E5F-B74E-1F10B1058AD0}" type="CATEGORYNAME">
                      <a:rPr lang="ru-RU" sz="1600" dirty="0"/>
                      <a:pPr>
                        <a:defRPr/>
                      </a:pPr>
                      <a:t>[ИМЯ КАТЕГОРИИ]</a:t>
                    </a:fld>
                    <a:r>
                      <a:rPr lang="ru-RU" sz="1600" baseline="0" dirty="0"/>
                      <a:t>; </a:t>
                    </a:r>
                    <a:fld id="{991EFFE5-C543-4D35-B86E-C8CE4EDD5421}" type="VALUE">
                      <a:rPr lang="ru-RU" sz="1600" baseline="0" dirty="0"/>
                      <a:pPr>
                        <a:defRPr/>
                      </a:pPr>
                      <a:t>[ЗНАЧЕНИЕ]</a:t>
                    </a:fld>
                    <a:endParaRPr lang="ru-RU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BD7-4410-95CC-6EDEF719822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Лист1!$D$41:$D$45</c:f>
              <c:strCache>
                <c:ptCount val="5"/>
                <c:pt idx="0">
                  <c:v>затраты на разработку</c:v>
                </c:pt>
                <c:pt idx="1">
                  <c:v>затраты на производство</c:v>
                </c:pt>
                <c:pt idx="2">
                  <c:v>затртаты на отработку</c:v>
                </c:pt>
                <c:pt idx="3">
                  <c:v>затртаты на реализацию и рекламу</c:v>
                </c:pt>
                <c:pt idx="4">
                  <c:v>прочие затраты</c:v>
                </c:pt>
              </c:strCache>
            </c:strRef>
          </c:cat>
          <c:val>
            <c:numRef>
              <c:f>Лист1!$E$41:$E$45</c:f>
              <c:numCache>
                <c:formatCode>General</c:formatCode>
                <c:ptCount val="5"/>
                <c:pt idx="0">
                  <c:v>12</c:v>
                </c:pt>
                <c:pt idx="1">
                  <c:v>35</c:v>
                </c:pt>
                <c:pt idx="2">
                  <c:v>40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BD7-4410-95CC-6EDEF719822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1BFDB5-DA3F-4D0F-A4FC-353B3D82DEFA}" type="doc">
      <dgm:prSet loTypeId="urn:microsoft.com/office/officeart/2005/8/layout/hProcess6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E7ADE86-9904-4A18-A3E4-CCF30EB4D1D5}">
      <dgm:prSet phldrT="[Текст]"/>
      <dgm:spPr/>
      <dgm:t>
        <a:bodyPr/>
        <a:lstStyle/>
        <a:p>
          <a:r>
            <a:rPr lang="ru-RU" dirty="0"/>
            <a:t>Текущее состояние </a:t>
          </a:r>
        </a:p>
        <a:p>
          <a:r>
            <a:rPr lang="ru-RU" dirty="0"/>
            <a:t>(конец 2023)</a:t>
          </a:r>
        </a:p>
      </dgm:t>
    </dgm:pt>
    <dgm:pt modelId="{C2A2B0F1-5BAB-4012-9F98-1680D0AD2EF8}" type="parTrans" cxnId="{C0968018-9B95-467D-9BF3-960439176AF5}">
      <dgm:prSet/>
      <dgm:spPr/>
      <dgm:t>
        <a:bodyPr/>
        <a:lstStyle/>
        <a:p>
          <a:endParaRPr lang="ru-RU"/>
        </a:p>
      </dgm:t>
    </dgm:pt>
    <dgm:pt modelId="{F6F07226-E756-447F-83A7-95416965C62F}" type="sibTrans" cxnId="{C0968018-9B95-467D-9BF3-960439176AF5}">
      <dgm:prSet/>
      <dgm:spPr/>
      <dgm:t>
        <a:bodyPr/>
        <a:lstStyle/>
        <a:p>
          <a:endParaRPr lang="ru-RU"/>
        </a:p>
      </dgm:t>
    </dgm:pt>
    <dgm:pt modelId="{DD99CF1B-0ADF-42AB-A5D4-10DD3955D493}">
      <dgm:prSet phldrT="[Текст]"/>
      <dgm:spPr/>
      <dgm:t>
        <a:bodyPr/>
        <a:lstStyle/>
        <a:p>
          <a:r>
            <a:rPr lang="ru-RU" dirty="0"/>
            <a:t>Доработка КД</a:t>
          </a:r>
        </a:p>
      </dgm:t>
    </dgm:pt>
    <dgm:pt modelId="{7079094B-87B1-44EE-B2A5-BE764A99EFB9}" type="parTrans" cxnId="{560FE09B-72C3-4E3F-8176-B50880CEA4E7}">
      <dgm:prSet/>
      <dgm:spPr/>
      <dgm:t>
        <a:bodyPr/>
        <a:lstStyle/>
        <a:p>
          <a:endParaRPr lang="ru-RU"/>
        </a:p>
      </dgm:t>
    </dgm:pt>
    <dgm:pt modelId="{F276545D-5052-4181-9D60-37CA4552B0FD}" type="sibTrans" cxnId="{560FE09B-72C3-4E3F-8176-B50880CEA4E7}">
      <dgm:prSet/>
      <dgm:spPr/>
      <dgm:t>
        <a:bodyPr/>
        <a:lstStyle/>
        <a:p>
          <a:endParaRPr lang="ru-RU"/>
        </a:p>
      </dgm:t>
    </dgm:pt>
    <dgm:pt modelId="{2263E8C1-8A99-47DD-8334-CE380FA51476}">
      <dgm:prSet phldrT="[Текст]"/>
      <dgm:spPr/>
      <dgm:t>
        <a:bodyPr/>
        <a:lstStyle/>
        <a:p>
          <a:r>
            <a:rPr lang="ru-RU" dirty="0"/>
            <a:t>Разработка технологической оснастки</a:t>
          </a:r>
        </a:p>
      </dgm:t>
    </dgm:pt>
    <dgm:pt modelId="{5644780E-7304-4872-B7ED-54BCE1DAB5AE}" type="parTrans" cxnId="{674DFA72-B8E3-4ABA-9AEE-47C08D6DB46D}">
      <dgm:prSet/>
      <dgm:spPr/>
      <dgm:t>
        <a:bodyPr/>
        <a:lstStyle/>
        <a:p>
          <a:endParaRPr lang="ru-RU"/>
        </a:p>
      </dgm:t>
    </dgm:pt>
    <dgm:pt modelId="{59176654-75D9-4557-BB7D-E8235C252A7B}" type="sibTrans" cxnId="{674DFA72-B8E3-4ABA-9AEE-47C08D6DB46D}">
      <dgm:prSet/>
      <dgm:spPr/>
      <dgm:t>
        <a:bodyPr/>
        <a:lstStyle/>
        <a:p>
          <a:endParaRPr lang="ru-RU"/>
        </a:p>
      </dgm:t>
    </dgm:pt>
    <dgm:pt modelId="{A40AE988-3477-4A79-BCEB-D68BED68F53D}">
      <dgm:prSet phldrT="[Текст]"/>
      <dgm:spPr/>
      <dgm:t>
        <a:bodyPr/>
        <a:lstStyle/>
        <a:p>
          <a:r>
            <a:rPr lang="ru-RU" dirty="0"/>
            <a:t>Выпуск прототипа </a:t>
          </a:r>
          <a:br>
            <a:rPr lang="ru-RU" dirty="0"/>
          </a:br>
          <a:r>
            <a:rPr lang="en-US" dirty="0"/>
            <a:t>(V1)</a:t>
          </a:r>
          <a:endParaRPr lang="ru-RU" dirty="0"/>
        </a:p>
        <a:p>
          <a:r>
            <a:rPr lang="ru-RU" dirty="0"/>
            <a:t>(первое полугодие 2024)</a:t>
          </a:r>
        </a:p>
      </dgm:t>
    </dgm:pt>
    <dgm:pt modelId="{311EA975-5B8D-4A9A-B64E-0CB5C13EFDA4}" type="parTrans" cxnId="{E5BFB467-9BFC-4256-8567-18202342D825}">
      <dgm:prSet/>
      <dgm:spPr/>
      <dgm:t>
        <a:bodyPr/>
        <a:lstStyle/>
        <a:p>
          <a:endParaRPr lang="ru-RU"/>
        </a:p>
      </dgm:t>
    </dgm:pt>
    <dgm:pt modelId="{10156206-9732-470A-99D7-AF1ADDADCF68}" type="sibTrans" cxnId="{E5BFB467-9BFC-4256-8567-18202342D825}">
      <dgm:prSet/>
      <dgm:spPr/>
      <dgm:t>
        <a:bodyPr/>
        <a:lstStyle/>
        <a:p>
          <a:endParaRPr lang="ru-RU"/>
        </a:p>
      </dgm:t>
    </dgm:pt>
    <dgm:pt modelId="{0149780D-FD5B-426A-82C6-ABE697DD0B7A}">
      <dgm:prSet phldrT="[Текст]"/>
      <dgm:spPr/>
      <dgm:t>
        <a:bodyPr/>
        <a:lstStyle/>
        <a:p>
          <a:r>
            <a:rPr lang="ru-RU" dirty="0"/>
            <a:t>Отработка программы испытаний</a:t>
          </a:r>
        </a:p>
      </dgm:t>
    </dgm:pt>
    <dgm:pt modelId="{8687A88D-B302-441C-AE2E-7894DE720FD8}" type="parTrans" cxnId="{BDE91722-BFEC-483E-9470-436DFD8AD72E}">
      <dgm:prSet/>
      <dgm:spPr/>
      <dgm:t>
        <a:bodyPr/>
        <a:lstStyle/>
        <a:p>
          <a:endParaRPr lang="ru-RU"/>
        </a:p>
      </dgm:t>
    </dgm:pt>
    <dgm:pt modelId="{00F2E819-C75A-42BA-91F4-4D37152F6A57}" type="sibTrans" cxnId="{BDE91722-BFEC-483E-9470-436DFD8AD72E}">
      <dgm:prSet/>
      <dgm:spPr/>
      <dgm:t>
        <a:bodyPr/>
        <a:lstStyle/>
        <a:p>
          <a:endParaRPr lang="ru-RU"/>
        </a:p>
      </dgm:t>
    </dgm:pt>
    <dgm:pt modelId="{FABA4583-F1C8-4495-A04D-955C895B688D}">
      <dgm:prSet phldrT="[Текст]"/>
      <dgm:spPr/>
      <dgm:t>
        <a:bodyPr/>
        <a:lstStyle/>
        <a:p>
          <a:r>
            <a:rPr lang="ru-RU" dirty="0"/>
            <a:t>Демонстрация потребителям и экспертам</a:t>
          </a:r>
        </a:p>
      </dgm:t>
    </dgm:pt>
    <dgm:pt modelId="{9BEEEC50-3581-4345-8BB6-1D86E9E18302}" type="parTrans" cxnId="{DA78FB84-7D25-4F86-B85C-E3DC4A6CFB33}">
      <dgm:prSet/>
      <dgm:spPr/>
      <dgm:t>
        <a:bodyPr/>
        <a:lstStyle/>
        <a:p>
          <a:endParaRPr lang="ru-RU"/>
        </a:p>
      </dgm:t>
    </dgm:pt>
    <dgm:pt modelId="{C1F732CE-B865-466F-96E7-815C71679F5B}" type="sibTrans" cxnId="{DA78FB84-7D25-4F86-B85C-E3DC4A6CFB33}">
      <dgm:prSet/>
      <dgm:spPr/>
      <dgm:t>
        <a:bodyPr/>
        <a:lstStyle/>
        <a:p>
          <a:endParaRPr lang="ru-RU"/>
        </a:p>
      </dgm:t>
    </dgm:pt>
    <dgm:pt modelId="{BC8C5D1D-0ABB-4767-9733-6BFBACBD5350}">
      <dgm:prSet phldrT="[Текст]"/>
      <dgm:spPr/>
      <dgm:t>
        <a:bodyPr/>
        <a:lstStyle/>
        <a:p>
          <a:r>
            <a:rPr lang="ru-RU" dirty="0"/>
            <a:t>Доработка продукта, выход на полную программу испытаний</a:t>
          </a:r>
        </a:p>
        <a:p>
          <a:r>
            <a:rPr lang="ru-RU" dirty="0"/>
            <a:t>(2024-….)</a:t>
          </a:r>
        </a:p>
      </dgm:t>
    </dgm:pt>
    <dgm:pt modelId="{C2183C61-B8E5-4004-943C-DAC48F41D2F5}" type="parTrans" cxnId="{F37D6B31-CA7B-4BB5-A0C0-589184E9BC60}">
      <dgm:prSet/>
      <dgm:spPr/>
      <dgm:t>
        <a:bodyPr/>
        <a:lstStyle/>
        <a:p>
          <a:endParaRPr lang="ru-RU"/>
        </a:p>
      </dgm:t>
    </dgm:pt>
    <dgm:pt modelId="{CC833CD7-46E6-499B-AE88-BBDD9E466F64}" type="sibTrans" cxnId="{F37D6B31-CA7B-4BB5-A0C0-589184E9BC60}">
      <dgm:prSet/>
      <dgm:spPr/>
      <dgm:t>
        <a:bodyPr/>
        <a:lstStyle/>
        <a:p>
          <a:endParaRPr lang="ru-RU"/>
        </a:p>
      </dgm:t>
    </dgm:pt>
    <dgm:pt modelId="{2D9BD426-CA61-4C9B-9AF5-2F541D011046}">
      <dgm:prSet phldrT="[Текст]"/>
      <dgm:spPr/>
      <dgm:t>
        <a:bodyPr/>
        <a:lstStyle/>
        <a:p>
          <a:r>
            <a:rPr lang="ru-RU" dirty="0"/>
            <a:t>Поиск источников финансирования по результатам НИОКР</a:t>
          </a:r>
        </a:p>
      </dgm:t>
    </dgm:pt>
    <dgm:pt modelId="{C05B9E02-7106-4757-99CD-D8EA2BAC4DE4}" type="parTrans" cxnId="{84E321DF-D0DE-4955-8BA8-C7A92119DFA4}">
      <dgm:prSet/>
      <dgm:spPr/>
      <dgm:t>
        <a:bodyPr/>
        <a:lstStyle/>
        <a:p>
          <a:endParaRPr lang="ru-RU"/>
        </a:p>
      </dgm:t>
    </dgm:pt>
    <dgm:pt modelId="{53B65B98-29B4-4A63-9D8D-6015721FB8A0}" type="sibTrans" cxnId="{84E321DF-D0DE-4955-8BA8-C7A92119DFA4}">
      <dgm:prSet/>
      <dgm:spPr/>
      <dgm:t>
        <a:bodyPr/>
        <a:lstStyle/>
        <a:p>
          <a:endParaRPr lang="ru-RU"/>
        </a:p>
      </dgm:t>
    </dgm:pt>
    <dgm:pt modelId="{FC962FF2-D0A2-4A0F-BE69-3F3A251854D0}">
      <dgm:prSet phldrT="[Текст]"/>
      <dgm:spPr/>
      <dgm:t>
        <a:bodyPr/>
        <a:lstStyle/>
        <a:p>
          <a:r>
            <a:rPr lang="ru-RU" dirty="0"/>
            <a:t>Разработка и подготовка к выпуску партии для испытаний</a:t>
          </a:r>
        </a:p>
      </dgm:t>
    </dgm:pt>
    <dgm:pt modelId="{62F97080-EEF9-4F96-8BE2-ACE9664AFCE4}" type="parTrans" cxnId="{8BD616C0-EEDE-4E06-B725-B1A54A0ED553}">
      <dgm:prSet/>
      <dgm:spPr/>
      <dgm:t>
        <a:bodyPr/>
        <a:lstStyle/>
        <a:p>
          <a:endParaRPr lang="ru-RU"/>
        </a:p>
      </dgm:t>
    </dgm:pt>
    <dgm:pt modelId="{E1B52138-AF11-486D-B6BC-55B5D80DFBE3}" type="sibTrans" cxnId="{8BD616C0-EEDE-4E06-B725-B1A54A0ED553}">
      <dgm:prSet/>
      <dgm:spPr/>
      <dgm:t>
        <a:bodyPr/>
        <a:lstStyle/>
        <a:p>
          <a:endParaRPr lang="ru-RU"/>
        </a:p>
      </dgm:t>
    </dgm:pt>
    <dgm:pt modelId="{DDB39A28-FCE3-46EA-AAB7-021813B1B9D6}" type="pres">
      <dgm:prSet presAssocID="{381BFDB5-DA3F-4D0F-A4FC-353B3D82DEFA}" presName="theList" presStyleCnt="0">
        <dgm:presLayoutVars>
          <dgm:dir/>
          <dgm:animLvl val="lvl"/>
          <dgm:resizeHandles val="exact"/>
        </dgm:presLayoutVars>
      </dgm:prSet>
      <dgm:spPr/>
    </dgm:pt>
    <dgm:pt modelId="{248C54BB-DA4F-4921-9094-17A953EA056C}" type="pres">
      <dgm:prSet presAssocID="{8E7ADE86-9904-4A18-A3E4-CCF30EB4D1D5}" presName="compNode" presStyleCnt="0"/>
      <dgm:spPr/>
    </dgm:pt>
    <dgm:pt modelId="{39D4E339-1FC0-4DD5-A3E9-3E9478D3014B}" type="pres">
      <dgm:prSet presAssocID="{8E7ADE86-9904-4A18-A3E4-CCF30EB4D1D5}" presName="noGeometry" presStyleCnt="0"/>
      <dgm:spPr/>
    </dgm:pt>
    <dgm:pt modelId="{4F8A3A6F-5EF6-42B0-B42A-852A7031FA3B}" type="pres">
      <dgm:prSet presAssocID="{8E7ADE86-9904-4A18-A3E4-CCF30EB4D1D5}" presName="childTextVisible" presStyleLbl="bgAccFollowNode1" presStyleIdx="0" presStyleCnt="3">
        <dgm:presLayoutVars>
          <dgm:bulletEnabled val="1"/>
        </dgm:presLayoutVars>
      </dgm:prSet>
      <dgm:spPr/>
    </dgm:pt>
    <dgm:pt modelId="{C01C4237-1925-4B29-90E2-323189E0653F}" type="pres">
      <dgm:prSet presAssocID="{8E7ADE86-9904-4A18-A3E4-CCF30EB4D1D5}" presName="childTextHidden" presStyleLbl="bgAccFollowNode1" presStyleIdx="0" presStyleCnt="3"/>
      <dgm:spPr/>
    </dgm:pt>
    <dgm:pt modelId="{CCEB6AA5-4B66-402A-A453-DD600AED58D3}" type="pres">
      <dgm:prSet presAssocID="{8E7ADE86-9904-4A18-A3E4-CCF30EB4D1D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328C512-46E2-4E2D-822D-58B9072B620B}" type="pres">
      <dgm:prSet presAssocID="{8E7ADE86-9904-4A18-A3E4-CCF30EB4D1D5}" presName="aSpace" presStyleCnt="0"/>
      <dgm:spPr/>
    </dgm:pt>
    <dgm:pt modelId="{046C1015-B1BA-47A3-A010-9D8050A0C3B3}" type="pres">
      <dgm:prSet presAssocID="{A40AE988-3477-4A79-BCEB-D68BED68F53D}" presName="compNode" presStyleCnt="0"/>
      <dgm:spPr/>
    </dgm:pt>
    <dgm:pt modelId="{A9B13248-F558-4657-8CE2-3A9C65B698DA}" type="pres">
      <dgm:prSet presAssocID="{A40AE988-3477-4A79-BCEB-D68BED68F53D}" presName="noGeometry" presStyleCnt="0"/>
      <dgm:spPr/>
    </dgm:pt>
    <dgm:pt modelId="{9D5E7C3A-698E-4C4F-9323-80860826D6C9}" type="pres">
      <dgm:prSet presAssocID="{A40AE988-3477-4A79-BCEB-D68BED68F53D}" presName="childTextVisible" presStyleLbl="bgAccFollowNode1" presStyleIdx="1" presStyleCnt="3" custLinFactNeighborX="-285">
        <dgm:presLayoutVars>
          <dgm:bulletEnabled val="1"/>
        </dgm:presLayoutVars>
      </dgm:prSet>
      <dgm:spPr/>
    </dgm:pt>
    <dgm:pt modelId="{3D33B2FC-E920-46B6-AA91-7242BCF108CF}" type="pres">
      <dgm:prSet presAssocID="{A40AE988-3477-4A79-BCEB-D68BED68F53D}" presName="childTextHidden" presStyleLbl="bgAccFollowNode1" presStyleIdx="1" presStyleCnt="3"/>
      <dgm:spPr/>
    </dgm:pt>
    <dgm:pt modelId="{A9AC11E0-3439-4AF0-96FC-74F22214AD73}" type="pres">
      <dgm:prSet presAssocID="{A40AE988-3477-4A79-BCEB-D68BED68F53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557CE03-B230-4B3E-BAD1-9603D19129DB}" type="pres">
      <dgm:prSet presAssocID="{A40AE988-3477-4A79-BCEB-D68BED68F53D}" presName="aSpace" presStyleCnt="0"/>
      <dgm:spPr/>
    </dgm:pt>
    <dgm:pt modelId="{F258C389-3307-4929-A6D8-D1823769CB92}" type="pres">
      <dgm:prSet presAssocID="{BC8C5D1D-0ABB-4767-9733-6BFBACBD5350}" presName="compNode" presStyleCnt="0"/>
      <dgm:spPr/>
    </dgm:pt>
    <dgm:pt modelId="{4AB56BA7-CCC4-4E94-BE20-F3C1CA24D011}" type="pres">
      <dgm:prSet presAssocID="{BC8C5D1D-0ABB-4767-9733-6BFBACBD5350}" presName="noGeometry" presStyleCnt="0"/>
      <dgm:spPr/>
    </dgm:pt>
    <dgm:pt modelId="{2B312AC0-ED61-4F95-8C2A-65591FEDBF2B}" type="pres">
      <dgm:prSet presAssocID="{BC8C5D1D-0ABB-4767-9733-6BFBACBD5350}" presName="childTextVisible" presStyleLbl="bgAccFollowNode1" presStyleIdx="2" presStyleCnt="3">
        <dgm:presLayoutVars>
          <dgm:bulletEnabled val="1"/>
        </dgm:presLayoutVars>
      </dgm:prSet>
      <dgm:spPr/>
    </dgm:pt>
    <dgm:pt modelId="{BA385DFA-7F67-4689-BBF6-FD5CB27945D3}" type="pres">
      <dgm:prSet presAssocID="{BC8C5D1D-0ABB-4767-9733-6BFBACBD5350}" presName="childTextHidden" presStyleLbl="bgAccFollowNode1" presStyleIdx="2" presStyleCnt="3"/>
      <dgm:spPr/>
    </dgm:pt>
    <dgm:pt modelId="{023FD11A-9671-4B4D-A789-0A8DF38CEFBD}" type="pres">
      <dgm:prSet presAssocID="{BC8C5D1D-0ABB-4767-9733-6BFBACBD5350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C648AD00-6E13-4C3C-B6DA-ADBBE6C54BF1}" type="presOf" srcId="{2D9BD426-CA61-4C9B-9AF5-2F541D011046}" destId="{BA385DFA-7F67-4689-BBF6-FD5CB27945D3}" srcOrd="1" destOrd="0" presId="urn:microsoft.com/office/officeart/2005/8/layout/hProcess6"/>
    <dgm:cxn modelId="{FA4B3813-BE91-4C06-AB35-CBB0507A3337}" type="presOf" srcId="{FC962FF2-D0A2-4A0F-BE69-3F3A251854D0}" destId="{BA385DFA-7F67-4689-BBF6-FD5CB27945D3}" srcOrd="1" destOrd="1" presId="urn:microsoft.com/office/officeart/2005/8/layout/hProcess6"/>
    <dgm:cxn modelId="{C0968018-9B95-467D-9BF3-960439176AF5}" srcId="{381BFDB5-DA3F-4D0F-A4FC-353B3D82DEFA}" destId="{8E7ADE86-9904-4A18-A3E4-CCF30EB4D1D5}" srcOrd="0" destOrd="0" parTransId="{C2A2B0F1-5BAB-4012-9F98-1680D0AD2EF8}" sibTransId="{F6F07226-E756-447F-83A7-95416965C62F}"/>
    <dgm:cxn modelId="{BDE91722-BFEC-483E-9470-436DFD8AD72E}" srcId="{A40AE988-3477-4A79-BCEB-D68BED68F53D}" destId="{0149780D-FD5B-426A-82C6-ABE697DD0B7A}" srcOrd="0" destOrd="0" parTransId="{8687A88D-B302-441C-AE2E-7894DE720FD8}" sibTransId="{00F2E819-C75A-42BA-91F4-4D37152F6A57}"/>
    <dgm:cxn modelId="{F37D6B31-CA7B-4BB5-A0C0-589184E9BC60}" srcId="{381BFDB5-DA3F-4D0F-A4FC-353B3D82DEFA}" destId="{BC8C5D1D-0ABB-4767-9733-6BFBACBD5350}" srcOrd="2" destOrd="0" parTransId="{C2183C61-B8E5-4004-943C-DAC48F41D2F5}" sibTransId="{CC833CD7-46E6-499B-AE88-BBDD9E466F64}"/>
    <dgm:cxn modelId="{4FD3FB36-510E-4752-88B0-99C263FFB220}" type="presOf" srcId="{8E7ADE86-9904-4A18-A3E4-CCF30EB4D1D5}" destId="{CCEB6AA5-4B66-402A-A453-DD600AED58D3}" srcOrd="0" destOrd="0" presId="urn:microsoft.com/office/officeart/2005/8/layout/hProcess6"/>
    <dgm:cxn modelId="{B7B96B5C-5A0F-4B89-AF0A-F1C94C3D2944}" type="presOf" srcId="{0149780D-FD5B-426A-82C6-ABE697DD0B7A}" destId="{9D5E7C3A-698E-4C4F-9323-80860826D6C9}" srcOrd="0" destOrd="0" presId="urn:microsoft.com/office/officeart/2005/8/layout/hProcess6"/>
    <dgm:cxn modelId="{FDCD9B5D-B956-4E39-A7A5-7130448B036E}" type="presOf" srcId="{2263E8C1-8A99-47DD-8334-CE380FA51476}" destId="{4F8A3A6F-5EF6-42B0-B42A-852A7031FA3B}" srcOrd="0" destOrd="1" presId="urn:microsoft.com/office/officeart/2005/8/layout/hProcess6"/>
    <dgm:cxn modelId="{1DB91E5F-082F-4FDE-8B38-22534293A051}" type="presOf" srcId="{2D9BD426-CA61-4C9B-9AF5-2F541D011046}" destId="{2B312AC0-ED61-4F95-8C2A-65591FEDBF2B}" srcOrd="0" destOrd="0" presId="urn:microsoft.com/office/officeart/2005/8/layout/hProcess6"/>
    <dgm:cxn modelId="{E5BFB467-9BFC-4256-8567-18202342D825}" srcId="{381BFDB5-DA3F-4D0F-A4FC-353B3D82DEFA}" destId="{A40AE988-3477-4A79-BCEB-D68BED68F53D}" srcOrd="1" destOrd="0" parTransId="{311EA975-5B8D-4A9A-B64E-0CB5C13EFDA4}" sibTransId="{10156206-9732-470A-99D7-AF1ADDADCF68}"/>
    <dgm:cxn modelId="{7E670E6A-425B-4998-AD71-FDC5139D3D39}" type="presOf" srcId="{FABA4583-F1C8-4495-A04D-955C895B688D}" destId="{3D33B2FC-E920-46B6-AA91-7242BCF108CF}" srcOrd="1" destOrd="1" presId="urn:microsoft.com/office/officeart/2005/8/layout/hProcess6"/>
    <dgm:cxn modelId="{66019950-F828-48D9-BF84-02EA68C4BCE1}" type="presOf" srcId="{381BFDB5-DA3F-4D0F-A4FC-353B3D82DEFA}" destId="{DDB39A28-FCE3-46EA-AAB7-021813B1B9D6}" srcOrd="0" destOrd="0" presId="urn:microsoft.com/office/officeart/2005/8/layout/hProcess6"/>
    <dgm:cxn modelId="{674DFA72-B8E3-4ABA-9AEE-47C08D6DB46D}" srcId="{8E7ADE86-9904-4A18-A3E4-CCF30EB4D1D5}" destId="{2263E8C1-8A99-47DD-8334-CE380FA51476}" srcOrd="1" destOrd="0" parTransId="{5644780E-7304-4872-B7ED-54BCE1DAB5AE}" sibTransId="{59176654-75D9-4557-BB7D-E8235C252A7B}"/>
    <dgm:cxn modelId="{9BD40F55-F701-4CFE-8596-03D9E878FA21}" type="presOf" srcId="{BC8C5D1D-0ABB-4767-9733-6BFBACBD5350}" destId="{023FD11A-9671-4B4D-A789-0A8DF38CEFBD}" srcOrd="0" destOrd="0" presId="urn:microsoft.com/office/officeart/2005/8/layout/hProcess6"/>
    <dgm:cxn modelId="{BE4BCE56-E7E8-4C88-A7A3-456FD6AA0BE5}" type="presOf" srcId="{FC962FF2-D0A2-4A0F-BE69-3F3A251854D0}" destId="{2B312AC0-ED61-4F95-8C2A-65591FEDBF2B}" srcOrd="0" destOrd="1" presId="urn:microsoft.com/office/officeart/2005/8/layout/hProcess6"/>
    <dgm:cxn modelId="{DA78FB84-7D25-4F86-B85C-E3DC4A6CFB33}" srcId="{A40AE988-3477-4A79-BCEB-D68BED68F53D}" destId="{FABA4583-F1C8-4495-A04D-955C895B688D}" srcOrd="1" destOrd="0" parTransId="{9BEEEC50-3581-4345-8BB6-1D86E9E18302}" sibTransId="{C1F732CE-B865-466F-96E7-815C71679F5B}"/>
    <dgm:cxn modelId="{658AB485-1921-4EBD-9F1A-C61EBAD5C747}" type="presOf" srcId="{DD99CF1B-0ADF-42AB-A5D4-10DD3955D493}" destId="{C01C4237-1925-4B29-90E2-323189E0653F}" srcOrd="1" destOrd="0" presId="urn:microsoft.com/office/officeart/2005/8/layout/hProcess6"/>
    <dgm:cxn modelId="{99A1BF8B-B710-4ECF-A8BF-6080C2F242F3}" type="presOf" srcId="{0149780D-FD5B-426A-82C6-ABE697DD0B7A}" destId="{3D33B2FC-E920-46B6-AA91-7242BCF108CF}" srcOrd="1" destOrd="0" presId="urn:microsoft.com/office/officeart/2005/8/layout/hProcess6"/>
    <dgm:cxn modelId="{96BB8694-F2D8-4464-A880-CE3516008B42}" type="presOf" srcId="{2263E8C1-8A99-47DD-8334-CE380FA51476}" destId="{C01C4237-1925-4B29-90E2-323189E0653F}" srcOrd="1" destOrd="1" presId="urn:microsoft.com/office/officeart/2005/8/layout/hProcess6"/>
    <dgm:cxn modelId="{560FE09B-72C3-4E3F-8176-B50880CEA4E7}" srcId="{8E7ADE86-9904-4A18-A3E4-CCF30EB4D1D5}" destId="{DD99CF1B-0ADF-42AB-A5D4-10DD3955D493}" srcOrd="0" destOrd="0" parTransId="{7079094B-87B1-44EE-B2A5-BE764A99EFB9}" sibTransId="{F276545D-5052-4181-9D60-37CA4552B0FD}"/>
    <dgm:cxn modelId="{8BD616C0-EEDE-4E06-B725-B1A54A0ED553}" srcId="{BC8C5D1D-0ABB-4767-9733-6BFBACBD5350}" destId="{FC962FF2-D0A2-4A0F-BE69-3F3A251854D0}" srcOrd="1" destOrd="0" parTransId="{62F97080-EEF9-4F96-8BE2-ACE9664AFCE4}" sibTransId="{E1B52138-AF11-486D-B6BC-55B5D80DFBE3}"/>
    <dgm:cxn modelId="{6EB053D9-0DDF-4CF4-8641-BD4923FF2CEA}" type="presOf" srcId="{FABA4583-F1C8-4495-A04D-955C895B688D}" destId="{9D5E7C3A-698E-4C4F-9323-80860826D6C9}" srcOrd="0" destOrd="1" presId="urn:microsoft.com/office/officeart/2005/8/layout/hProcess6"/>
    <dgm:cxn modelId="{84E321DF-D0DE-4955-8BA8-C7A92119DFA4}" srcId="{BC8C5D1D-0ABB-4767-9733-6BFBACBD5350}" destId="{2D9BD426-CA61-4C9B-9AF5-2F541D011046}" srcOrd="0" destOrd="0" parTransId="{C05B9E02-7106-4757-99CD-D8EA2BAC4DE4}" sibTransId="{53B65B98-29B4-4A63-9D8D-6015721FB8A0}"/>
    <dgm:cxn modelId="{002946ED-6783-47A4-9E51-EF9340CDEA69}" type="presOf" srcId="{A40AE988-3477-4A79-BCEB-D68BED68F53D}" destId="{A9AC11E0-3439-4AF0-96FC-74F22214AD73}" srcOrd="0" destOrd="0" presId="urn:microsoft.com/office/officeart/2005/8/layout/hProcess6"/>
    <dgm:cxn modelId="{16DCC7F9-9AA0-40C4-9094-EF09E41FB76D}" type="presOf" srcId="{DD99CF1B-0ADF-42AB-A5D4-10DD3955D493}" destId="{4F8A3A6F-5EF6-42B0-B42A-852A7031FA3B}" srcOrd="0" destOrd="0" presId="urn:microsoft.com/office/officeart/2005/8/layout/hProcess6"/>
    <dgm:cxn modelId="{2E03F273-2545-41DB-A9F7-AA69611BBB4C}" type="presParOf" srcId="{DDB39A28-FCE3-46EA-AAB7-021813B1B9D6}" destId="{248C54BB-DA4F-4921-9094-17A953EA056C}" srcOrd="0" destOrd="0" presId="urn:microsoft.com/office/officeart/2005/8/layout/hProcess6"/>
    <dgm:cxn modelId="{9D853548-13D4-48CE-ACD4-F74B5E231801}" type="presParOf" srcId="{248C54BB-DA4F-4921-9094-17A953EA056C}" destId="{39D4E339-1FC0-4DD5-A3E9-3E9478D3014B}" srcOrd="0" destOrd="0" presId="urn:microsoft.com/office/officeart/2005/8/layout/hProcess6"/>
    <dgm:cxn modelId="{52466299-A986-4E6E-A7C7-BBC5B899F451}" type="presParOf" srcId="{248C54BB-DA4F-4921-9094-17A953EA056C}" destId="{4F8A3A6F-5EF6-42B0-B42A-852A7031FA3B}" srcOrd="1" destOrd="0" presId="urn:microsoft.com/office/officeart/2005/8/layout/hProcess6"/>
    <dgm:cxn modelId="{1169B129-BB52-47DF-92A9-92A047C18CA1}" type="presParOf" srcId="{248C54BB-DA4F-4921-9094-17A953EA056C}" destId="{C01C4237-1925-4B29-90E2-323189E0653F}" srcOrd="2" destOrd="0" presId="urn:microsoft.com/office/officeart/2005/8/layout/hProcess6"/>
    <dgm:cxn modelId="{CE4A1571-D19F-4F2B-9122-08F0508D730C}" type="presParOf" srcId="{248C54BB-DA4F-4921-9094-17A953EA056C}" destId="{CCEB6AA5-4B66-402A-A453-DD600AED58D3}" srcOrd="3" destOrd="0" presId="urn:microsoft.com/office/officeart/2005/8/layout/hProcess6"/>
    <dgm:cxn modelId="{5E491CD3-0ADF-403B-8BB9-05DDD7276471}" type="presParOf" srcId="{DDB39A28-FCE3-46EA-AAB7-021813B1B9D6}" destId="{9328C512-46E2-4E2D-822D-58B9072B620B}" srcOrd="1" destOrd="0" presId="urn:microsoft.com/office/officeart/2005/8/layout/hProcess6"/>
    <dgm:cxn modelId="{DD82CA84-188A-4884-B738-1CB413C0F1C2}" type="presParOf" srcId="{DDB39A28-FCE3-46EA-AAB7-021813B1B9D6}" destId="{046C1015-B1BA-47A3-A010-9D8050A0C3B3}" srcOrd="2" destOrd="0" presId="urn:microsoft.com/office/officeart/2005/8/layout/hProcess6"/>
    <dgm:cxn modelId="{ACA32467-8510-49B2-BAB1-3EBC90D0362D}" type="presParOf" srcId="{046C1015-B1BA-47A3-A010-9D8050A0C3B3}" destId="{A9B13248-F558-4657-8CE2-3A9C65B698DA}" srcOrd="0" destOrd="0" presId="urn:microsoft.com/office/officeart/2005/8/layout/hProcess6"/>
    <dgm:cxn modelId="{1EE5DEF1-6806-487E-A8D1-413AEB67E587}" type="presParOf" srcId="{046C1015-B1BA-47A3-A010-9D8050A0C3B3}" destId="{9D5E7C3A-698E-4C4F-9323-80860826D6C9}" srcOrd="1" destOrd="0" presId="urn:microsoft.com/office/officeart/2005/8/layout/hProcess6"/>
    <dgm:cxn modelId="{183FBB86-77DB-471E-A224-8EAE9089A0AC}" type="presParOf" srcId="{046C1015-B1BA-47A3-A010-9D8050A0C3B3}" destId="{3D33B2FC-E920-46B6-AA91-7242BCF108CF}" srcOrd="2" destOrd="0" presId="urn:microsoft.com/office/officeart/2005/8/layout/hProcess6"/>
    <dgm:cxn modelId="{3E4D6DD2-D68D-44AB-8373-400A029720E0}" type="presParOf" srcId="{046C1015-B1BA-47A3-A010-9D8050A0C3B3}" destId="{A9AC11E0-3439-4AF0-96FC-74F22214AD73}" srcOrd="3" destOrd="0" presId="urn:microsoft.com/office/officeart/2005/8/layout/hProcess6"/>
    <dgm:cxn modelId="{4CE0DDD2-CB1C-4FFD-9754-09A6262491C4}" type="presParOf" srcId="{DDB39A28-FCE3-46EA-AAB7-021813B1B9D6}" destId="{C557CE03-B230-4B3E-BAD1-9603D19129DB}" srcOrd="3" destOrd="0" presId="urn:microsoft.com/office/officeart/2005/8/layout/hProcess6"/>
    <dgm:cxn modelId="{84C63563-7BDE-4B2C-878F-6B7014F1723E}" type="presParOf" srcId="{DDB39A28-FCE3-46EA-AAB7-021813B1B9D6}" destId="{F258C389-3307-4929-A6D8-D1823769CB92}" srcOrd="4" destOrd="0" presId="urn:microsoft.com/office/officeart/2005/8/layout/hProcess6"/>
    <dgm:cxn modelId="{5D2BA91A-ABE3-4EFD-9E43-D5FD8BA79D84}" type="presParOf" srcId="{F258C389-3307-4929-A6D8-D1823769CB92}" destId="{4AB56BA7-CCC4-4E94-BE20-F3C1CA24D011}" srcOrd="0" destOrd="0" presId="urn:microsoft.com/office/officeart/2005/8/layout/hProcess6"/>
    <dgm:cxn modelId="{D74DD243-14D1-4221-AB0C-3C881A86DED3}" type="presParOf" srcId="{F258C389-3307-4929-A6D8-D1823769CB92}" destId="{2B312AC0-ED61-4F95-8C2A-65591FEDBF2B}" srcOrd="1" destOrd="0" presId="urn:microsoft.com/office/officeart/2005/8/layout/hProcess6"/>
    <dgm:cxn modelId="{A41C22B6-80F6-466F-AC82-289DF5A5B54E}" type="presParOf" srcId="{F258C389-3307-4929-A6D8-D1823769CB92}" destId="{BA385DFA-7F67-4689-BBF6-FD5CB27945D3}" srcOrd="2" destOrd="0" presId="urn:microsoft.com/office/officeart/2005/8/layout/hProcess6"/>
    <dgm:cxn modelId="{69CC475A-89D0-49DF-A64E-31A376BC2889}" type="presParOf" srcId="{F258C389-3307-4929-A6D8-D1823769CB92}" destId="{023FD11A-9671-4B4D-A789-0A8DF38CEFBD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8A3A6F-5EF6-42B0-B42A-852A7031FA3B}">
      <dsp:nvSpPr>
        <dsp:cNvPr id="0" name=""/>
        <dsp:cNvSpPr/>
      </dsp:nvSpPr>
      <dsp:spPr>
        <a:xfrm>
          <a:off x="1169832" y="1248373"/>
          <a:ext cx="4644148" cy="405957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Доработка КД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Разработка технологической оснастки</a:t>
          </a:r>
        </a:p>
      </dsp:txBody>
      <dsp:txXfrm>
        <a:off x="2330869" y="1857309"/>
        <a:ext cx="2264022" cy="2841699"/>
      </dsp:txXfrm>
    </dsp:sp>
    <dsp:sp modelId="{CCEB6AA5-4B66-402A-A453-DD600AED58D3}">
      <dsp:nvSpPr>
        <dsp:cNvPr id="0" name=""/>
        <dsp:cNvSpPr/>
      </dsp:nvSpPr>
      <dsp:spPr>
        <a:xfrm>
          <a:off x="8795" y="2117121"/>
          <a:ext cx="2322074" cy="23220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Текущее состояние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(конец 2023)</a:t>
          </a:r>
        </a:p>
      </dsp:txBody>
      <dsp:txXfrm>
        <a:off x="348855" y="2457181"/>
        <a:ext cx="1641954" cy="1641954"/>
      </dsp:txXfrm>
    </dsp:sp>
    <dsp:sp modelId="{9D5E7C3A-698E-4C4F-9323-80860826D6C9}">
      <dsp:nvSpPr>
        <dsp:cNvPr id="0" name=""/>
        <dsp:cNvSpPr/>
      </dsp:nvSpPr>
      <dsp:spPr>
        <a:xfrm>
          <a:off x="7252041" y="1248373"/>
          <a:ext cx="4644148" cy="405957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Отработка программы испытаний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Демонстрация потребителям и экспертам</a:t>
          </a:r>
        </a:p>
      </dsp:txBody>
      <dsp:txXfrm>
        <a:off x="8413079" y="1857309"/>
        <a:ext cx="2264022" cy="2841699"/>
      </dsp:txXfrm>
    </dsp:sp>
    <dsp:sp modelId="{A9AC11E0-3439-4AF0-96FC-74F22214AD73}">
      <dsp:nvSpPr>
        <dsp:cNvPr id="0" name=""/>
        <dsp:cNvSpPr/>
      </dsp:nvSpPr>
      <dsp:spPr>
        <a:xfrm>
          <a:off x="6104240" y="2117121"/>
          <a:ext cx="2322074" cy="2322074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Выпуск прототипа </a:t>
          </a:r>
          <a:br>
            <a:rPr lang="ru-RU" sz="1600" kern="1200" dirty="0"/>
          </a:br>
          <a:r>
            <a:rPr lang="en-US" sz="1600" kern="1200" dirty="0"/>
            <a:t>(V1)</a:t>
          </a:r>
          <a:endParaRPr lang="ru-RU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(первое полугодие 2024)</a:t>
          </a:r>
        </a:p>
      </dsp:txBody>
      <dsp:txXfrm>
        <a:off x="6444300" y="2457181"/>
        <a:ext cx="1641954" cy="1641954"/>
      </dsp:txXfrm>
    </dsp:sp>
    <dsp:sp modelId="{2B312AC0-ED61-4F95-8C2A-65591FEDBF2B}">
      <dsp:nvSpPr>
        <dsp:cNvPr id="0" name=""/>
        <dsp:cNvSpPr/>
      </dsp:nvSpPr>
      <dsp:spPr>
        <a:xfrm>
          <a:off x="13360722" y="1248373"/>
          <a:ext cx="4644148" cy="405957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Поиск источников финансирования по результатам НИОКР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Разработка и подготовка к выпуску партии для испытаний</a:t>
          </a:r>
        </a:p>
      </dsp:txBody>
      <dsp:txXfrm>
        <a:off x="14521759" y="1857309"/>
        <a:ext cx="2264022" cy="2841699"/>
      </dsp:txXfrm>
    </dsp:sp>
    <dsp:sp modelId="{023FD11A-9671-4B4D-A789-0A8DF38CEFBD}">
      <dsp:nvSpPr>
        <dsp:cNvPr id="0" name=""/>
        <dsp:cNvSpPr/>
      </dsp:nvSpPr>
      <dsp:spPr>
        <a:xfrm>
          <a:off x="12199685" y="2117121"/>
          <a:ext cx="2322074" cy="2322074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Доработка продукта, выход на полную программу испытаний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(2024-….)</a:t>
          </a:r>
        </a:p>
      </dsp:txBody>
      <dsp:txXfrm>
        <a:off x="12539745" y="2457181"/>
        <a:ext cx="1641954" cy="1641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6800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6224181"/>
            <a:ext cx="11852528" cy="2290164"/>
          </a:xfrm>
        </p:spPr>
        <p:txBody>
          <a:bodyPr>
            <a:normAutofit fontScale="90000"/>
          </a:bodyPr>
          <a:lstStyle/>
          <a:p>
            <a:r>
              <a:rPr lang="ru-RU" sz="6000" dirty="0">
                <a:solidFill>
                  <a:schemeClr val="bg1"/>
                </a:solidFill>
              </a:rPr>
              <a:t>Комплект модернизации спортивного карабина для практической стрельбы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778838"/>
            <a:ext cx="7400004" cy="19516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9956" y="8350143"/>
            <a:ext cx="18602780" cy="2347355"/>
          </a:xfrm>
        </p:spPr>
        <p:txBody>
          <a:bodyPr/>
          <a:lstStyle/>
          <a:p>
            <a:pPr algn="just"/>
            <a:r>
              <a:rPr lang="ru-RU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Исходя из последний тенденций в оружейной отрасли видно, что всё большее и большее влияние на спортивные результаты оказывает не только подготовка стрелка, но и подготовка спортивного снаряда – оружия – к соревнованиям. Как и в любом другом спорте, правильный подход к подготовке снаряжения является решающим при равной подготовке участников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Текущие изделия, представленные оружейной промышленностью в категории нарезных карабинов, имеют определенные недостатки, обусловленные прежде всего заложенными техническими решениями</a:t>
            </a:r>
          </a:p>
          <a:p>
            <a:pPr algn="just"/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6407F4-3798-ED80-F29C-EC71DD970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032" y="2101424"/>
            <a:ext cx="8778210" cy="584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4A9F194-5B1E-E0C7-DC04-73A4B425F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93" y="2094092"/>
            <a:ext cx="8778209" cy="585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2201179"/>
            <a:ext cx="6784406" cy="5123853"/>
          </a:xfrm>
        </p:spPr>
        <p:txBody>
          <a:bodyPr/>
          <a:lstStyle/>
          <a:p>
            <a:pPr algn="just"/>
            <a:r>
              <a:rPr lang="ru-RU" sz="3600" dirty="0"/>
              <a:t>Для достижения результатов спортсменам приходится прикладывать много усилий и тратить значительное количество финансов на доработку оружия. Однако, даже после всех доработок образцы оружия имеют недостаточные характеристики. 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112270"/>
            <a:ext cx="8793162" cy="73850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495789" y="2201180"/>
            <a:ext cx="8841739" cy="911090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4091CB-D436-6DD0-E0FE-10E1181D4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764" y="1791382"/>
            <a:ext cx="11412103" cy="3866468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FF5406-9605-2D02-ABE8-8BEC8899A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144" y="6022769"/>
            <a:ext cx="11443723" cy="411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23" y="2303304"/>
            <a:ext cx="18424652" cy="7554912"/>
          </a:xfrm>
        </p:spPr>
        <p:txBody>
          <a:bodyPr/>
          <a:lstStyle/>
          <a:p>
            <a:pPr algn="just"/>
            <a:r>
              <a:rPr lang="ru-RU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качестве решения предлагается разработка комплекта узлов и деталей для доработки серийных карабинов с целью повышения их эргономики и уменьшения массы. Проект прежде всего является экспериментом по внедрению современных подходов в проектировании стрелкового оружия.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58D386-A71F-F4E7-9822-379E8CBFB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545" y="3975170"/>
            <a:ext cx="17468520" cy="518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2F1BA8A6-743C-7E1D-F1E6-81B46FA53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A13EBA-437E-0081-CED3-DEC90E1F25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1"/>
          <a:stretch/>
        </p:blipFill>
        <p:spPr>
          <a:xfrm>
            <a:off x="2326159" y="5910745"/>
            <a:ext cx="15451780" cy="51703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6E1506-1A39-68FD-F3E0-19D268AEA4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7"/>
          <a:stretch/>
        </p:blipFill>
        <p:spPr bwMode="auto">
          <a:xfrm>
            <a:off x="2334853" y="1887729"/>
            <a:ext cx="15443086" cy="43262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713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Сравнение с конкурентами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017DA5-9F4C-E80E-45BB-82238AA207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2"/>
          <a:stretch/>
        </p:blipFill>
        <p:spPr>
          <a:xfrm>
            <a:off x="1346665" y="2725803"/>
            <a:ext cx="17410770" cy="607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774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Отличия проекта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2F1BA8A6-743C-7E1D-F1E6-81B46FA53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AutoNum type="arabicPeriod"/>
            </a:pPr>
            <a:r>
              <a:rPr lang="ru-RU" sz="3200" dirty="0"/>
              <a:t>Сниженная масса</a:t>
            </a:r>
          </a:p>
          <a:p>
            <a:pPr marL="473075" indent="-457200">
              <a:buAutoNum type="arabicPeriod"/>
            </a:pPr>
            <a:r>
              <a:rPr lang="ru-RU" sz="3200" dirty="0"/>
              <a:t>Возможность использования существующего дополнительного оборудования</a:t>
            </a:r>
          </a:p>
          <a:p>
            <a:pPr marL="473075" indent="-457200">
              <a:buAutoNum type="arabicPeriod"/>
            </a:pPr>
            <a:r>
              <a:rPr lang="ru-RU" sz="3200" dirty="0"/>
              <a:t>Появление двухсторонних органов управления</a:t>
            </a:r>
          </a:p>
          <a:p>
            <a:pPr marL="473075" indent="-457200">
              <a:buAutoNum type="arabicPeriod"/>
            </a:pPr>
            <a:r>
              <a:rPr lang="ru-RU" sz="3200" dirty="0"/>
              <a:t>Сохранение основных возможностей современных образцов спортивного оружия</a:t>
            </a:r>
          </a:p>
        </p:txBody>
      </p:sp>
    </p:spTree>
    <p:extLst>
      <p:ext uri="{BB962C8B-B14F-4D97-AF65-F5344CB8AC3E}">
        <p14:creationId xmlns:p14="http://schemas.microsoft.com/office/powerpoint/2010/main" val="3633512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 (</a:t>
            </a:r>
            <a:r>
              <a:rPr lang="en-US" b="1" dirty="0"/>
              <a:t>TRL3)</a:t>
            </a:r>
            <a:endParaRPr lang="ru-RU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C6D49B62-3FB2-B566-4FEB-03AB1853D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01041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C5BDC822-072B-1D94-4377-5ADADAB63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897" y="5778612"/>
            <a:ext cx="7314629" cy="390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B8F58A56-D901-B4FF-DE65-B2E5C5DEF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01041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93666145-8956-DE6F-2DE4-5AC421A9A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5756" y="2355513"/>
            <a:ext cx="7413112" cy="29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99B39BB-0733-2FBC-0081-77A6B720F2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51" y="1589088"/>
            <a:ext cx="7314629" cy="52703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E7D34B-6265-2080-24DA-BED1841BF78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3"/>
          <a:stretch/>
        </p:blipFill>
        <p:spPr bwMode="auto">
          <a:xfrm>
            <a:off x="787151" y="6331974"/>
            <a:ext cx="8108131" cy="36399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7D08C27D-247A-05C6-2510-A9A466A884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1884" y="10019040"/>
            <a:ext cx="18042193" cy="1135824"/>
          </a:xfrm>
        </p:spPr>
        <p:txBody>
          <a:bodyPr/>
          <a:lstStyle/>
          <a:p>
            <a:pPr algn="ctr"/>
            <a:r>
              <a:rPr lang="ru-RU" dirty="0"/>
              <a:t>В настоящий момент проект представлен в виде 3д модели с готовым набором технической документации, а также в виде отдельных узлов и прототипов для отработки конструктива изделия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81600" y="9719335"/>
            <a:ext cx="17540897" cy="911089"/>
          </a:xfrm>
        </p:spPr>
        <p:txBody>
          <a:bodyPr/>
          <a:lstStyle/>
          <a:p>
            <a:pPr algn="ctr"/>
            <a:r>
              <a:rPr lang="ru-RU" sz="2800" dirty="0"/>
              <a:t>Согласно статистике МВД за </a:t>
            </a:r>
            <a:r>
              <a:rPr lang="ru-RU" sz="2800" b="1" dirty="0"/>
              <a:t>2015</a:t>
            </a:r>
            <a:r>
              <a:rPr lang="ru-RU" sz="2800" dirty="0"/>
              <a:t> год, в России насчитывалось около </a:t>
            </a:r>
            <a:r>
              <a:rPr lang="ru-RU" sz="2800" b="1" dirty="0"/>
              <a:t>4,5 млн</a:t>
            </a:r>
            <a:r>
              <a:rPr lang="ru-RU" sz="2800" dirty="0"/>
              <a:t> владельцев гражданского оружия, из них </a:t>
            </a:r>
            <a:r>
              <a:rPr lang="ru-RU" sz="2800" b="1" dirty="0"/>
              <a:t>590 </a:t>
            </a:r>
            <a:r>
              <a:rPr lang="ru-RU" sz="2800" b="1" dirty="0" err="1"/>
              <a:t>тыс</a:t>
            </a:r>
            <a:r>
              <a:rPr lang="ru-RU" sz="2800" b="1" dirty="0"/>
              <a:t> </a:t>
            </a:r>
            <a:r>
              <a:rPr lang="ru-RU" sz="2800" dirty="0"/>
              <a:t>– владельцы нарезного оружия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C7F91C6D-9EA9-018B-DC70-5FF926311C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55203"/>
              </p:ext>
            </p:extLst>
          </p:nvPr>
        </p:nvGraphicFramePr>
        <p:xfrm>
          <a:off x="1000192" y="1988290"/>
          <a:ext cx="18103712" cy="7045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Варианты коммерциализации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0ECAF66-18BE-8C7E-F044-FB344546A4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803" y="3760788"/>
            <a:ext cx="18432491" cy="7554912"/>
          </a:xfrm>
        </p:spPr>
        <p:txBody>
          <a:bodyPr/>
          <a:lstStyle/>
          <a:p>
            <a:pPr marL="758825" indent="-742950">
              <a:buFont typeface="+mj-lt"/>
              <a:buAutoNum type="arabicPeriod"/>
            </a:pPr>
            <a:r>
              <a:rPr lang="ru-RU" sz="4000" dirty="0"/>
              <a:t>Передача права на владение интеллектуальной собственностью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4000" dirty="0"/>
              <a:t>Передача права на использование конструкторско-технической документации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4000" dirty="0"/>
              <a:t>Основание совместной организации между разработчиком и производителем по обслуживанию интересов изделия</a:t>
            </a:r>
          </a:p>
        </p:txBody>
      </p:sp>
    </p:spTree>
    <p:extLst>
      <p:ext uri="{BB962C8B-B14F-4D97-AF65-F5344CB8AC3E}">
        <p14:creationId xmlns:p14="http://schemas.microsoft.com/office/powerpoint/2010/main" val="1632325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10034669" cy="911089"/>
          </a:xfrm>
        </p:spPr>
        <p:txBody>
          <a:bodyPr/>
          <a:lstStyle/>
          <a:p>
            <a:r>
              <a:rPr lang="ru-RU" b="1" dirty="0"/>
              <a:t>Экономическая составляющая (расходная часть)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DDF7F744-0C78-4354-1D13-03B7C8ABD6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845394"/>
              </p:ext>
            </p:extLst>
          </p:nvPr>
        </p:nvGraphicFramePr>
        <p:xfrm>
          <a:off x="4725921" y="2410500"/>
          <a:ext cx="11819767" cy="7512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5192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3CA2584-3C1C-285D-26A3-DF9B9AE4E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Риски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8A44D6-E42B-F392-15E4-1FDDB934583B}"/>
              </a:ext>
            </a:extLst>
          </p:cNvPr>
          <p:cNvSpPr txBox="1"/>
          <p:nvPr/>
        </p:nvSpPr>
        <p:spPr>
          <a:xfrm>
            <a:off x="1120878" y="2959510"/>
            <a:ext cx="13112885" cy="3200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Внешние</a:t>
            </a:r>
          </a:p>
          <a:p>
            <a:pPr marL="473075" indent="-457200">
              <a:buAutoNum type="arabicPeriod"/>
            </a:pPr>
            <a:r>
              <a:rPr lang="ru-RU" sz="3200" dirty="0"/>
              <a:t>«</a:t>
            </a:r>
            <a:r>
              <a:rPr lang="ru-RU" sz="3200" dirty="0" err="1"/>
              <a:t>Криминализованность</a:t>
            </a:r>
            <a:r>
              <a:rPr lang="ru-RU" sz="3200" dirty="0"/>
              <a:t>» тематики проекта в обществе</a:t>
            </a:r>
          </a:p>
          <a:p>
            <a:pPr marL="473075" indent="-457200">
              <a:buAutoNum type="arabicPeriod"/>
            </a:pPr>
            <a:r>
              <a:rPr lang="ru-RU" sz="3200" dirty="0"/>
              <a:t>Сложность получения лицензии на деятельность</a:t>
            </a:r>
          </a:p>
          <a:p>
            <a:pPr marL="473075" indent="-457200">
              <a:buFont typeface="Arial"/>
              <a:buAutoNum type="arabicPeriod"/>
            </a:pPr>
            <a:r>
              <a:rPr lang="ru-RU" sz="3200" dirty="0"/>
              <a:t>Невостребованность разработки на текущем временном отрезке</a:t>
            </a:r>
          </a:p>
          <a:p>
            <a:pPr marL="473075" indent="-457200">
              <a:buFont typeface="Arial"/>
              <a:buAutoNum type="arabicPeriod"/>
            </a:pPr>
            <a:r>
              <a:rPr lang="ru-RU" sz="3200" dirty="0"/>
              <a:t>Высокая конкуренция в сфере</a:t>
            </a:r>
          </a:p>
          <a:p>
            <a:pPr marL="473075" indent="-457200">
              <a:buFont typeface="Arial"/>
              <a:buAutoNum type="arabicPeriod"/>
            </a:pPr>
            <a:endParaRPr lang="ru-RU" sz="1400" dirty="0"/>
          </a:p>
          <a:p>
            <a:pPr marL="15875"/>
            <a:endParaRPr lang="ru-RU" sz="1400" dirty="0"/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77795C-4AEB-39D5-65AB-2F1EA5DE5B33}"/>
              </a:ext>
            </a:extLst>
          </p:cNvPr>
          <p:cNvSpPr txBox="1"/>
          <p:nvPr/>
        </p:nvSpPr>
        <p:spPr>
          <a:xfrm>
            <a:off x="1120878" y="6479458"/>
            <a:ext cx="10386177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Внутренние</a:t>
            </a:r>
          </a:p>
          <a:p>
            <a:pPr marL="473075" indent="-457200">
              <a:buAutoNum type="arabicPeriod"/>
            </a:pPr>
            <a:r>
              <a:rPr lang="ru-RU" sz="3200" dirty="0"/>
              <a:t>Большие ожидаемые затраты на производство</a:t>
            </a:r>
          </a:p>
          <a:p>
            <a:pPr marL="473075" indent="-457200">
              <a:buAutoNum type="arabicPeriod"/>
            </a:pPr>
            <a:r>
              <a:rPr lang="ru-RU" sz="3200" dirty="0"/>
              <a:t>Высокая стоимость лицензирования деятельности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3907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2" y="3572"/>
            <a:ext cx="20110451" cy="1131212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Доводка и оптимизация геометрии для изготовления макета образца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Отработка конструктива и технических решений на базе макета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Создание узла складывания приклада, адаптированного под существующие образцы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Поиск возможностей расширить возможности карабина и внедрение данных конструктивных решений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Отработка конструкции как единого целого, составление плана по разработке перспективных образцов на базе используемых технологий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36F3B1-FD3E-B1BD-573B-437F2CDB8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8874" y="2942400"/>
            <a:ext cx="9553487" cy="4739570"/>
          </a:xfrm>
          <a:prstGeom prst="rect">
            <a:avLst/>
          </a:prstGeo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395AFDB2-533D-956B-F601-978E748794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Технические аспекты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0451" cy="1131212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49" y="515938"/>
            <a:ext cx="10421579" cy="911225"/>
          </a:xfrm>
        </p:spPr>
        <p:txBody>
          <a:bodyPr/>
          <a:lstStyle/>
          <a:p>
            <a:r>
              <a:rPr lang="ru-RU" dirty="0"/>
              <a:t>Перспективы экономического развития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90E25A3-E4BF-347D-88AD-A80BA23D22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8075950"/>
              </p:ext>
            </p:extLst>
          </p:nvPr>
        </p:nvGraphicFramePr>
        <p:xfrm>
          <a:off x="1045216" y="2613537"/>
          <a:ext cx="18013667" cy="6556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72"/>
            <a:ext cx="20104100" cy="1130855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chemeClr val="bg1"/>
                </a:solidFill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email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>
                <a:solidFill>
                  <a:schemeClr val="bg1"/>
                </a:solidFill>
              </a:rPr>
              <a:t>Контакты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1"/>
                </a:solidFill>
              </a:rPr>
              <a:t>+7 (</a:t>
            </a:r>
            <a:r>
              <a:rPr lang="ru-RU" sz="2800" dirty="0">
                <a:solidFill>
                  <a:schemeClr val="bg1"/>
                </a:solidFill>
              </a:rPr>
              <a:t>981) 987-98-20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1"/>
                </a:solidFill>
              </a:rPr>
              <a:t>solovyov100801@yandex.ru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403243-36F1-F08E-C0CD-D8FC9D63F4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0" t="36885" r="15761" b="23874"/>
          <a:stretch/>
        </p:blipFill>
        <p:spPr bwMode="auto">
          <a:xfrm>
            <a:off x="14688456" y="5936343"/>
            <a:ext cx="4034971" cy="433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terms/"/>
    <ds:schemaRef ds:uri="dae585fd-f7dc-4d5a-b1b8-e5742ef77c8f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4657</TotalTime>
  <Words>460</Words>
  <Application>Microsoft Office PowerPoint</Application>
  <PresentationFormat>Произвольный</PresentationFormat>
  <Paragraphs>66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Open Sans</vt:lpstr>
      <vt:lpstr>Times New Roman</vt:lpstr>
      <vt:lpstr>ОБЛОЖКИ</vt:lpstr>
      <vt:lpstr>РАЗДЕЛИТЕЛИ</vt:lpstr>
      <vt:lpstr>Комплект модернизации спортивного карабина для практической стрельбы</vt:lpstr>
      <vt:lpstr>Актуальность проекта</vt:lpstr>
      <vt:lpstr>Проблема</vt:lpstr>
      <vt:lpstr>Решение</vt:lpstr>
      <vt:lpstr>Решение</vt:lpstr>
      <vt:lpstr>Сравнение с конкурентами</vt:lpstr>
      <vt:lpstr>Отличия проекта</vt:lpstr>
      <vt:lpstr>Текущие результаты (TRL3)</vt:lpstr>
      <vt:lpstr>Рынок</vt:lpstr>
      <vt:lpstr>Варианты коммерциализации</vt:lpstr>
      <vt:lpstr>Экономическая составляющая (расходная часть)</vt:lpstr>
      <vt:lpstr>Риски проекта</vt:lpstr>
      <vt:lpstr>Планы развития</vt:lpstr>
      <vt:lpstr>Перспективы экономического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Никита Соловьев</cp:lastModifiedBy>
  <cp:revision>253</cp:revision>
  <dcterms:created xsi:type="dcterms:W3CDTF">2021-03-01T12:07:13Z</dcterms:created>
  <dcterms:modified xsi:type="dcterms:W3CDTF">2023-12-10T08:37:20Z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