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0" r:id="rId13"/>
  </p:sldIdLst>
  <p:sldSz cx="15119350" cy="10691813"/>
  <p:notesSz cx="9928225" cy="1435735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al Black" panose="020B0A04020102020204" pitchFamily="34" charset="0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278" y="60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07150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3372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6405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0431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782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35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7560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7498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8953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1280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687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4496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986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0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19.png"/><Relationship Id="rId9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Ньюинжиниринг</a:t>
            </a: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– радикальное, в 10-100 раз, повышение производительности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https://pt.2035.university/project/nuinziniring-radikalnoe-v-10-100-raz-povysenie-proizvoditelnosti-metallorezusego-oborudovania-do-urovna-ndt-nailucsih-dostupnyh-tehnologij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90000"/>
              </a:lnSpc>
            </a:pPr>
            <a:r>
              <a:rPr lang="ru-RU" sz="2400" dirty="0">
                <a:solidFill>
                  <a:schemeClr val="dk1"/>
                </a:solidFill>
              </a:rPr>
              <a:t>Команда Аналитической службы ПАО «КАМАЗ»</a:t>
            </a:r>
          </a:p>
          <a:p>
            <a:pPr lvl="0" algn="r">
              <a:lnSpc>
                <a:spcPct val="90000"/>
              </a:lnSpc>
            </a:pPr>
            <a:r>
              <a:rPr lang="ru-RU" sz="2400" dirty="0">
                <a:solidFill>
                  <a:schemeClr val="dk1"/>
                </a:solidFill>
              </a:rPr>
              <a:t>Князев Илья</a:t>
            </a:r>
            <a:endParaRPr lang="ru-RU"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 txBox="1">
            <a:spLocks/>
          </p:cNvSpPr>
          <p:nvPr/>
        </p:nvSpPr>
        <p:spPr>
          <a:xfrm>
            <a:off x="502885" y="2041363"/>
            <a:ext cx="14381014" cy="7554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000" dirty="0" smtClean="0"/>
              <a:t>Низкая производительность отечественных машиностроительных компаний, непозволительно долгая окупаемость инвестиций в производственные фонды (станки, РТК, линии). Повышение производительности за счёт увеличения персонала. </a:t>
            </a:r>
            <a:br>
              <a:rPr lang="ru-RU" sz="4000" dirty="0" smtClean="0"/>
            </a:br>
            <a:r>
              <a:rPr lang="ru-RU" sz="4000" dirty="0" smtClean="0"/>
              <a:t>Как следствие снижение рентабельности бизнеса, отсутствие возможности ускоренного освоения новой продукции и увеличения объёмов выпуска.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94264" y="7221764"/>
            <a:ext cx="127569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Нужен драйвер для обновления </a:t>
            </a:r>
            <a:r>
              <a:rPr lang="ru-RU" sz="4000" b="1" dirty="0" smtClean="0"/>
              <a:t>техпроцессов </a:t>
            </a:r>
            <a:r>
              <a:rPr lang="ru-RU" sz="4000" b="1" dirty="0"/>
              <a:t>внутри компании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 txBox="1">
            <a:spLocks/>
          </p:cNvSpPr>
          <p:nvPr/>
        </p:nvSpPr>
        <p:spPr>
          <a:xfrm>
            <a:off x="-376847" y="1865774"/>
            <a:ext cx="15252573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b="1" dirty="0" smtClean="0">
                <a:solidFill>
                  <a:schemeClr val="tx1"/>
                </a:solidFill>
              </a:rPr>
              <a:t>Наилучшая доступная технология (НДТ)</a:t>
            </a:r>
            <a:r>
              <a:rPr lang="en-US" sz="2800" b="1" dirty="0" smtClean="0">
                <a:solidFill>
                  <a:schemeClr val="tx1"/>
                </a:solidFill>
              </a:rPr>
              <a:t> - 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технология производства продукции / выполнения работ определяемая на основе современных достижений науки и техники и наилучшего сочетания критериев достижения целей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бизнеса и охраны окружающей среды при условии наличия технической возможности ее применения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4" y="3076501"/>
            <a:ext cx="11226535" cy="75549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88329FB-5DD5-41D5-9932-B3C96BBB48D5}"/>
              </a:ext>
            </a:extLst>
          </p:cNvPr>
          <p:cNvSpPr txBox="1"/>
          <p:nvPr/>
        </p:nvSpPr>
        <p:spPr>
          <a:xfrm>
            <a:off x="376928" y="2226582"/>
            <a:ext cx="143285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Технологический консалтинг на базе знаний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НДТ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 ц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ифровых двойников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техпроцессов (отечественное ПО АДЕМ) + гибкие сменно/суточные задания (отечественное ПО Фобос,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 lean Pro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), дают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сокращение ТПП и цикла изготовления деталей в 5…10 раз,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повышая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 десятки раз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отдачу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от оборудования.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 txBox="1">
            <a:spLocks/>
          </p:cNvSpPr>
          <p:nvPr/>
        </p:nvSpPr>
        <p:spPr>
          <a:xfrm>
            <a:off x="230062" y="1803806"/>
            <a:ext cx="14889277" cy="533560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000" dirty="0" smtClean="0"/>
              <a:t>Общепринятые методы повышения рентабельности бизнеса в России это внедрение методов Бережливого производства – борьба с потерями и повышения уровня компетенций персонала в этой области, нацпроект «Производительность труда».</a:t>
            </a:r>
          </a:p>
          <a:p>
            <a:r>
              <a:rPr lang="ru-RU" sz="4000" dirty="0" smtClean="0"/>
              <a:t>Практика показала, этого недостаточно для экономического рывка, производства работают на основе технологий ХХ века, не стремясь достигать лучшие показатели </a:t>
            </a:r>
            <a:r>
              <a:rPr lang="en-US" sz="4000" dirty="0" smtClean="0"/>
              <a:t>XXI </a:t>
            </a:r>
            <a:r>
              <a:rPr lang="ru-RU" sz="4000" dirty="0" smtClean="0"/>
              <a:t>века.</a:t>
            </a:r>
          </a:p>
        </p:txBody>
      </p:sp>
      <p:pic>
        <p:nvPicPr>
          <p:cNvPr id="1026" name="Picture 2" descr="скачать Библиотека ФЦК APK последнюю версию 6.7.30 - ru.alpina.pptrf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1" t="24492" r="17549" b="25477"/>
          <a:stretch/>
        </p:blipFill>
        <p:spPr bwMode="auto">
          <a:xfrm>
            <a:off x="344624" y="6857418"/>
            <a:ext cx="4010041" cy="151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an vector group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587" y="6655500"/>
            <a:ext cx="3877892" cy="192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&amp;quot;In terms of return-on-investment, our engagement with Lean Coachi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45" y="7029255"/>
            <a:ext cx="6065978" cy="117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12945" t="31735" r="12908" b="32057"/>
          <a:stretch/>
        </p:blipFill>
        <p:spPr>
          <a:xfrm>
            <a:off x="5742724" y="7938370"/>
            <a:ext cx="5219929" cy="15453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3098" y="9329905"/>
            <a:ext cx="992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chemeClr val="tx1"/>
                </a:solidFill>
              </a:rPr>
              <a:t>+ Производители оборудования и инструмента оказывающие услуги инжиниринга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16959" y="1763686"/>
            <a:ext cx="143885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Машиностроение России </a:t>
            </a:r>
            <a:r>
              <a:rPr lang="ru-RU" sz="4000" dirty="0"/>
              <a:t>– крупная отрасль российской промышленности, на машиностроение приходится 12 % объёма выпуска промышленности России. </a:t>
            </a:r>
          </a:p>
          <a:p>
            <a:r>
              <a:rPr lang="ru-RU" sz="4000" dirty="0"/>
              <a:t>В стране насчитывается около 40 тысяч машиностроительных компаний, где трудится около 3,5 миллионов человек</a:t>
            </a:r>
            <a:r>
              <a:rPr lang="ru-RU" sz="4000" dirty="0" smtClean="0"/>
              <a:t>.</a:t>
            </a:r>
          </a:p>
          <a:p>
            <a:endParaRPr lang="ru-RU" sz="4000" dirty="0"/>
          </a:p>
          <a:p>
            <a:r>
              <a:rPr lang="ru-RU" sz="4000" dirty="0" smtClean="0"/>
              <a:t>В среднесрочной перспективе мы готовы охватить до 500 крупных и средний компаний страны или </a:t>
            </a:r>
            <a:r>
              <a:rPr lang="en-US" sz="4000" dirty="0" smtClean="0"/>
              <a:t>&lt; 2% </a:t>
            </a:r>
            <a:r>
              <a:rPr lang="ru-RU" sz="4000" dirty="0" smtClean="0"/>
              <a:t>от количества, но более 50% по доле вклада в ВВП.</a:t>
            </a:r>
            <a:endParaRPr lang="ru-RU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941148"/>
              </p:ext>
            </p:extLst>
          </p:nvPr>
        </p:nvGraphicFramePr>
        <p:xfrm>
          <a:off x="379140" y="2750723"/>
          <a:ext cx="14329828" cy="4114800"/>
        </p:xfrm>
        <a:graphic>
          <a:graphicData uri="http://schemas.openxmlformats.org/drawingml/2006/table">
            <a:tbl>
              <a:tblPr firstRow="1" bandRow="1"/>
              <a:tblGrid>
                <a:gridCol w="4928840"/>
                <a:gridCol w="5181951"/>
                <a:gridCol w="4219037"/>
              </a:tblGrid>
              <a:tr h="37084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/>
                        <a:t>Взаимоотношение с клиентом</a:t>
                      </a:r>
                      <a:endParaRPr lang="ru-RU" sz="28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Монетизация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b2b</a:t>
                      </a:r>
                      <a:r>
                        <a:rPr lang="ru-RU" sz="2800" dirty="0" smtClean="0"/>
                        <a:t> в машиностроении: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ru-RU" sz="2800" baseline="0" dirty="0" smtClean="0"/>
                        <a:t>частные компании, </a:t>
                      </a:r>
                    </a:p>
                    <a:p>
                      <a:r>
                        <a:rPr lang="ru-RU" sz="2800" baseline="0" dirty="0" err="1" smtClean="0"/>
                        <a:t>гос</a:t>
                      </a:r>
                      <a:r>
                        <a:rPr lang="ru-RU" sz="2800" baseline="0" dirty="0" smtClean="0"/>
                        <a:t> корпорации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консалтинг</a:t>
                      </a:r>
                      <a:r>
                        <a:rPr lang="ru-RU" sz="2800" baseline="0" dirty="0" smtClean="0"/>
                        <a:t> развития, проектные сессии, пилотные проекты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оплата</a:t>
                      </a:r>
                      <a:r>
                        <a:rPr lang="ru-RU" sz="2800" baseline="0" dirty="0" smtClean="0"/>
                        <a:t> за подготовку персонала;</a:t>
                      </a:r>
                    </a:p>
                    <a:p>
                      <a:pPr algn="ctr"/>
                      <a:r>
                        <a:rPr lang="ru-RU" sz="2800" b="1" baseline="0" dirty="0" smtClean="0"/>
                        <a:t>% - от эффекта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b2c</a:t>
                      </a:r>
                      <a:r>
                        <a:rPr lang="en-US" sz="2800" baseline="0" dirty="0" smtClean="0"/>
                        <a:t> - </a:t>
                      </a:r>
                      <a:r>
                        <a:rPr lang="ru-RU" sz="2800" baseline="0" dirty="0" smtClean="0"/>
                        <a:t>м</a:t>
                      </a:r>
                      <a:r>
                        <a:rPr lang="ru-RU" sz="2800" dirty="0" smtClean="0"/>
                        <a:t>отивированные</a:t>
                      </a:r>
                      <a:r>
                        <a:rPr lang="ru-RU" sz="2800" baseline="0" dirty="0" smtClean="0"/>
                        <a:t> </a:t>
                      </a:r>
                      <a:r>
                        <a:rPr lang="ru-RU" sz="2800" baseline="0" dirty="0" smtClean="0"/>
                        <a:t>на профессиональное развитие технологи и инженеры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обучение</a:t>
                      </a:r>
                      <a:r>
                        <a:rPr lang="ru-RU" sz="2800" baseline="0" dirty="0" smtClean="0"/>
                        <a:t> и сертификация, доступ в </a:t>
                      </a:r>
                      <a:r>
                        <a:rPr lang="ru-RU" sz="2800" baseline="0" dirty="0" err="1" smtClean="0"/>
                        <a:t>проф</a:t>
                      </a:r>
                      <a:r>
                        <a:rPr lang="ru-RU" sz="2800" baseline="0" dirty="0" smtClean="0"/>
                        <a:t> сообщество, участие в семинарах 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оплата за обучение</a:t>
                      </a:r>
                      <a:r>
                        <a:rPr lang="ru-RU" sz="2800" baseline="0" dirty="0" smtClean="0"/>
                        <a:t> и сертификацию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926" y="2804558"/>
            <a:ext cx="590632" cy="6477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952" y="2786410"/>
            <a:ext cx="733527" cy="8478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37708"/>
            <a:ext cx="14964230" cy="70065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 txBox="1">
            <a:spLocks/>
          </p:cNvSpPr>
          <p:nvPr/>
        </p:nvSpPr>
        <p:spPr>
          <a:xfrm>
            <a:off x="180910" y="1803806"/>
            <a:ext cx="14938429" cy="571211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600" dirty="0" smtClean="0"/>
              <a:t>Ближайшие панны: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4-5 июля – презентация проекта в рамках деловой программы Молодёжного форума «Инженеры будущего», Тульская область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Июль 2022 – Оптимизация механической обработки на производстве штамповой оснастки Прессово-рамного завода КАМАЗ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Июль 2022 – презентация услуг проекта предприятиям Камского промышленного кластера, г. Набережные Челны</a:t>
            </a:r>
          </a:p>
          <a:p>
            <a:r>
              <a:rPr lang="ru-RU" sz="3600" dirty="0" smtClean="0"/>
              <a:t>Среднесрочные планы: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Оформление юр. лица, для начала коммерческой деятельности.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Оформление саморегулирующегося организации для объединение сертифицированных технологов. 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4A889F1-ACB0-41EE-995E-F6C77B5A9A67}"/>
              </a:ext>
            </a:extLst>
          </p:cNvPr>
          <p:cNvSpPr txBox="1"/>
          <p:nvPr/>
        </p:nvSpPr>
        <p:spPr>
          <a:xfrm>
            <a:off x="0" y="2052268"/>
            <a:ext cx="14875727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447675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цифровых технологов»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создают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цифровые двойники ТП крупного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за один год. </a:t>
            </a:r>
            <a:endParaRPr lang="ru-RU" sz="3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447675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Радикальное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, в десятки раз, уменьшение </a:t>
            </a:r>
            <a:r>
              <a:rPr lang="ru-RU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станкоёмкости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, трудоемкости и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затрат.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Исчисление эффекта – 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миллиардах рублей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447675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Радикальное увеличение фондоотдачи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и уменьшений инвестиций в оборудование.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существующей материальной и кадровой базе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производительность 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можно увеличить на 2 порядка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6575" indent="-447675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Машиностроение с долей в мире на уровне достижений СССР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это 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фундамент для </a:t>
            </a:r>
            <a:r>
              <a:rPr lang="ru-RU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проактивного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 решения </a:t>
            </a:r>
            <a:r>
              <a:rPr lang="ru-RU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фундаментальных </a:t>
            </a:r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геополитических возможностей с двузначным ростом экономики.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37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 txBox="1">
            <a:spLocks/>
          </p:cNvSpPr>
          <p:nvPr/>
        </p:nvSpPr>
        <p:spPr>
          <a:xfrm>
            <a:off x="493144" y="6130697"/>
            <a:ext cx="3342876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/>
              <a:t>Лидер команды. Идеолог проекта</a:t>
            </a:r>
            <a:endParaRPr lang="ru-RU" sz="24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7" t="3291" r="36975" b="43849"/>
          <a:stretch/>
        </p:blipFill>
        <p:spPr>
          <a:xfrm>
            <a:off x="493906" y="2818578"/>
            <a:ext cx="2139950" cy="2141538"/>
          </a:xfrm>
          <a:prstGeom prst="rect">
            <a:avLst/>
          </a:prstGeom>
        </p:spPr>
      </p:pic>
      <p:sp>
        <p:nvSpPr>
          <p:cNvPr id="39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 txBox="1">
            <a:spLocks/>
          </p:cNvSpPr>
          <p:nvPr/>
        </p:nvSpPr>
        <p:spPr>
          <a:xfrm>
            <a:off x="493144" y="5490617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/>
              <a:t>Морозов Борис</a:t>
            </a:r>
            <a:endParaRPr lang="ru-RU" sz="2400" dirty="0"/>
          </a:p>
        </p:txBody>
      </p:sp>
      <p:sp>
        <p:nvSpPr>
          <p:cNvPr id="40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 txBox="1">
            <a:spLocks/>
          </p:cNvSpPr>
          <p:nvPr/>
        </p:nvSpPr>
        <p:spPr>
          <a:xfrm>
            <a:off x="4224334" y="6161367"/>
            <a:ext cx="4134612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/>
              <a:t>Лидер проекта. Новые продукты и технологии. Маркетинг</a:t>
            </a:r>
            <a:endParaRPr lang="ru-RU" sz="2400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1" t="11021" r="21456" b="38882"/>
          <a:stretch/>
        </p:blipFill>
        <p:spPr>
          <a:xfrm>
            <a:off x="4370559" y="2818578"/>
            <a:ext cx="2139950" cy="2141538"/>
          </a:xfrm>
          <a:prstGeom prst="rect">
            <a:avLst/>
          </a:prstGeom>
        </p:spPr>
      </p:pic>
      <p:sp>
        <p:nvSpPr>
          <p:cNvPr id="42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 txBox="1">
            <a:spLocks/>
          </p:cNvSpPr>
          <p:nvPr/>
        </p:nvSpPr>
        <p:spPr>
          <a:xfrm>
            <a:off x="4224334" y="5521287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/>
              <a:t>Князев Илья</a:t>
            </a:r>
            <a:endParaRPr lang="ru-RU" sz="2400" dirty="0"/>
          </a:p>
        </p:txBody>
      </p:sp>
      <p:sp>
        <p:nvSpPr>
          <p:cNvPr id="43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 txBox="1">
            <a:spLocks/>
          </p:cNvSpPr>
          <p:nvPr/>
        </p:nvSpPr>
        <p:spPr>
          <a:xfrm>
            <a:off x="8378848" y="6161367"/>
            <a:ext cx="3911145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/>
              <a:t>Перспективные технологии в энергетике.</a:t>
            </a:r>
            <a:r>
              <a:rPr lang="en-US" sz="2400" dirty="0" smtClean="0"/>
              <a:t> </a:t>
            </a:r>
            <a:r>
              <a:rPr lang="ru-RU" sz="2400" dirty="0" smtClean="0"/>
              <a:t>Технологический аудит </a:t>
            </a:r>
            <a:endParaRPr lang="ru-RU" sz="2400" dirty="0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-890" r="5492" b="890"/>
          <a:stretch/>
        </p:blipFill>
        <p:spPr>
          <a:xfrm>
            <a:off x="8413340" y="2818578"/>
            <a:ext cx="2139950" cy="2141538"/>
          </a:xfrm>
          <a:prstGeom prst="rect">
            <a:avLst/>
          </a:prstGeom>
        </p:spPr>
      </p:pic>
      <p:sp>
        <p:nvSpPr>
          <p:cNvPr id="45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 txBox="1">
            <a:spLocks/>
          </p:cNvSpPr>
          <p:nvPr/>
        </p:nvSpPr>
        <p:spPr>
          <a:xfrm>
            <a:off x="8378848" y="5521287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smtClean="0"/>
              <a:t>Рыбаков Сергей</a:t>
            </a:r>
            <a:endParaRPr lang="ru-RU" sz="2400" dirty="0"/>
          </a:p>
        </p:txBody>
      </p:sp>
      <p:sp>
        <p:nvSpPr>
          <p:cNvPr id="46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 txBox="1">
            <a:spLocks/>
          </p:cNvSpPr>
          <p:nvPr/>
        </p:nvSpPr>
        <p:spPr>
          <a:xfrm>
            <a:off x="12164064" y="6130697"/>
            <a:ext cx="3239615" cy="21031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/>
              <a:t>Информационный технологии. Экономика</a:t>
            </a:r>
            <a:endParaRPr lang="ru-RU" sz="2400" dirty="0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" t="-881" r="-890" b="25825"/>
          <a:stretch/>
        </p:blipFill>
        <p:spPr>
          <a:xfrm>
            <a:off x="12289993" y="2818578"/>
            <a:ext cx="2139950" cy="2141538"/>
          </a:xfrm>
          <a:prstGeom prst="rect">
            <a:avLst/>
          </a:prstGeom>
        </p:spPr>
      </p:pic>
      <p:sp>
        <p:nvSpPr>
          <p:cNvPr id="48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12164064" y="5490617"/>
            <a:ext cx="4134612" cy="4389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smtClean="0"/>
              <a:t>Рудницкий Сергей</a:t>
            </a:r>
            <a:endParaRPr lang="ru-RU" sz="2400" dirty="0"/>
          </a:p>
        </p:txBody>
      </p:sp>
      <p:sp>
        <p:nvSpPr>
          <p:cNvPr id="49" name="Правая фигурная скобка 48"/>
          <p:cNvSpPr/>
          <p:nvPr/>
        </p:nvSpPr>
        <p:spPr>
          <a:xfrm rot="5400000">
            <a:off x="7211265" y="97858"/>
            <a:ext cx="667512" cy="14706016"/>
          </a:xfrm>
          <a:prstGeom prst="rightBrace">
            <a:avLst>
              <a:gd name="adj1" fmla="val 36872"/>
              <a:gd name="adj2" fmla="val 92478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5205" y="8170871"/>
            <a:ext cx="145796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25 лет управленческого и технологического консалтинга в промышленном секторе России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суммарный предложенный экономический эффект </a:t>
            </a:r>
            <a:r>
              <a:rPr lang="en-US" sz="2400" b="1" dirty="0" smtClean="0"/>
              <a:t>&gt;200</a:t>
            </a:r>
            <a:r>
              <a:rPr lang="ru-RU" sz="2400" b="1" dirty="0" smtClean="0"/>
              <a:t> млрд. рублей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разработка транспортных и технологических стратегий национального уровня</a:t>
            </a:r>
            <a:r>
              <a:rPr lang="en-US" sz="2400" b="1" dirty="0" smtClean="0"/>
              <a:t> 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431684116"/>
              </p:ext>
            </p:extLst>
          </p:nvPr>
        </p:nvGraphicFramePr>
        <p:xfrm>
          <a:off x="790575" y="6886900"/>
          <a:ext cx="5863725" cy="208271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937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) 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598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77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90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knyazevia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kamaz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-RU" sz="2300" dirty="0" err="1" smtClean="0">
                          <a:solidFill>
                            <a:schemeClr val="dk1"/>
                          </a:solidFill>
                        </a:rPr>
                        <a:t>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671</Words>
  <Application>Microsoft Office PowerPoint</Application>
  <PresentationFormat>Произвольный</PresentationFormat>
  <Paragraphs>79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Arial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User</dc:creator>
  <cp:lastModifiedBy>Князев</cp:lastModifiedBy>
  <cp:revision>7</cp:revision>
  <dcterms:modified xsi:type="dcterms:W3CDTF">2022-07-03T19:45:10Z</dcterms:modified>
</cp:coreProperties>
</file>