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67" r:id="rId2"/>
    <p:sldId id="256" r:id="rId3"/>
    <p:sldId id="258" r:id="rId4"/>
    <p:sldId id="261" r:id="rId5"/>
    <p:sldId id="262" r:id="rId6"/>
    <p:sldId id="263" r:id="rId7"/>
    <p:sldId id="260" r:id="rId8"/>
    <p:sldId id="259" r:id="rId9"/>
    <p:sldId id="264" r:id="rId10"/>
    <p:sldId id="257" r:id="rId11"/>
    <p:sldId id="265" r:id="rId12"/>
    <p:sldId id="266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3B2EC"/>
    <a:srgbClr val="F0F0F0"/>
    <a:srgbClr val="18B88A"/>
    <a:srgbClr val="E6BAEB"/>
    <a:srgbClr val="32BBD6"/>
    <a:srgbClr val="73B3EB"/>
    <a:srgbClr val="73B0EC"/>
    <a:srgbClr val="73B1EC"/>
    <a:srgbClr val="72ADEE"/>
    <a:srgbClr val="B2B2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13" autoAdjust="0"/>
    <p:restoredTop sz="94660"/>
  </p:normalViewPr>
  <p:slideViewPr>
    <p:cSldViewPr snapToGrid="0">
      <p:cViewPr varScale="1">
        <p:scale>
          <a:sx n="87" d="100"/>
          <a:sy n="87" d="100"/>
        </p:scale>
        <p:origin x="40" y="1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3DB99F-71AC-4861-A293-CDAE97A88B9A}" type="datetimeFigureOut">
              <a:rPr lang="ru-RU" smtClean="0"/>
              <a:pPr/>
              <a:t>05.12.2023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CECE24-4B6B-444E-B0E8-0874CB52C1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56112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677F12C-42DE-4C1B-85AC-5D7B5894778D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55867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872ADB-497A-9F4B-073A-C1D5F6C3E7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350267-3590-2C0B-6345-F94DA062C3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420F2C0-C5D8-1EBE-59D6-F45CE98419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589D1-8ED5-46F5-8BB1-C30FF4AD1FF5}" type="datetimeFigureOut">
              <a:rPr lang="ru-RU" smtClean="0"/>
              <a:pPr/>
              <a:t>05.12.2023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8D90C8-133E-2D60-3B7D-E0A012CC6F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8BA963C-EBEF-609F-33CE-D31FDD5B9A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737AA-FD8B-4732-8488-4E5DE96B645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50067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400C45-B8A7-FD77-C242-FE543FB8E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3E217D7-59EA-8A48-295B-723B280800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267CCC4-1338-49CE-8128-67F0C2770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589D1-8ED5-46F5-8BB1-C30FF4AD1FF5}" type="datetimeFigureOut">
              <a:rPr lang="ru-RU" smtClean="0"/>
              <a:pPr/>
              <a:t>05.12.2023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B366945-EA3D-4F45-5941-B785F6029E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D04D796-4895-CBD7-DED1-E1389E840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737AA-FD8B-4732-8488-4E5DE96B645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665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E13AF5-20BF-2438-CC40-93491096AC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C6684F0-8089-6CC3-373C-BF7C54CEF8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6922218-C207-5099-D0A2-43CFBBDC9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589D1-8ED5-46F5-8BB1-C30FF4AD1FF5}" type="datetimeFigureOut">
              <a:rPr lang="ru-RU" smtClean="0"/>
              <a:pPr/>
              <a:t>05.12.2023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ACAB8FB-BC78-306E-465B-F23CE29153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47CFBE3-F5B6-82D7-18A3-6FA37A3DD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737AA-FD8B-4732-8488-4E5DE96B645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63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19FEFB-F1CE-5C6B-A1FC-8D711B7482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FD315A3-F7B8-6960-C5B1-4A2F333F29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CFA0F15-A56D-BE2E-C1DC-F9F97E1E58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0679E58-7A77-46A9-62A6-3C12EE01EC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589D1-8ED5-46F5-8BB1-C30FF4AD1FF5}" type="datetimeFigureOut">
              <a:rPr lang="ru-RU" smtClean="0"/>
              <a:pPr/>
              <a:t>05.12.2023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52FFA87-0A4B-079E-6867-63E1AEA8D4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4418949-7137-F28A-507B-4C1AEBD545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737AA-FD8B-4732-8488-4E5DE96B645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9066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A263BC-75B6-7E23-43F9-686505B4F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0A356D4-30B8-47B1-762B-99A6A0BE8E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0BB2E4D-8ED9-8268-4CC1-492A5A09B9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80DFE23-7934-526E-9758-4B208EE91F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3545931-1123-3FBB-949E-8458E3376BB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ED6717F-C076-FF22-604C-100702FCA7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589D1-8ED5-46F5-8BB1-C30FF4AD1FF5}" type="datetimeFigureOut">
              <a:rPr lang="ru-RU" smtClean="0"/>
              <a:pPr/>
              <a:t>05.12.2023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3571174-1637-6CFF-8897-0CE332A95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92AF27A-67E7-2E11-761A-020FBB05C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737AA-FD8B-4732-8488-4E5DE96B645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0252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990C2A-5D73-5095-F7FB-733AE4602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F0138FA-1217-4C7C-671D-CE4A0D626A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589D1-8ED5-46F5-8BB1-C30FF4AD1FF5}" type="datetimeFigureOut">
              <a:rPr lang="ru-RU" smtClean="0"/>
              <a:pPr/>
              <a:t>05.12.2023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99BA12E-F0FF-223A-CDB9-4D4ABE552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0AE0E73-244B-F3D8-DAC2-DEA2C48439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737AA-FD8B-4732-8488-4E5DE96B645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94184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041A1A7-C5E4-686A-BADB-16A94447BE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589D1-8ED5-46F5-8BB1-C30FF4AD1FF5}" type="datetimeFigureOut">
              <a:rPr lang="ru-RU" smtClean="0"/>
              <a:pPr/>
              <a:t>05.12.2023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4734046-A608-F3A1-143A-2F51DC668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88235DE-F4EC-2FAE-2585-A1EF52FD3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737AA-FD8B-4732-8488-4E5DE96B645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89831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153DB1-2210-FD44-9210-984ABB0538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7C7A8C3-E8EC-72D5-1D08-71ABE0F055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8841F2C-4525-2949-3FC2-280FD004C1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268B815-9F44-A64E-A5CD-917F47A82C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589D1-8ED5-46F5-8BB1-C30FF4AD1FF5}" type="datetimeFigureOut">
              <a:rPr lang="ru-RU" smtClean="0"/>
              <a:pPr/>
              <a:t>05.12.2023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0782F32-0E0F-5A9E-BC6F-8C822CC68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DF13756-7BFB-4542-77D4-E8090DF91A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737AA-FD8B-4732-8488-4E5DE96B645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25410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A3F88C-32E8-217A-68A2-235D68198C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A0D486D-9D49-AC4E-48E7-AB3C353A50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804EE4F-DFF1-5A1E-CC89-6F15436644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D2CD08B-844A-491F-95E5-C213AEB638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589D1-8ED5-46F5-8BB1-C30FF4AD1FF5}" type="datetimeFigureOut">
              <a:rPr lang="ru-RU" smtClean="0"/>
              <a:pPr/>
              <a:t>05.12.2023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F3B2326-CFD8-7510-EBA1-14CB78273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4C578F3-A5DC-0C5C-9BFF-956645B94E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737AA-FD8B-4732-8488-4E5DE96B645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89135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1BE839-E225-8569-B868-D3207031A5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F096D6A-8D0B-904C-4CAE-D78A6909F1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8E190A0-0C4B-103D-9DE3-DD192CDC39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589D1-8ED5-46F5-8BB1-C30FF4AD1FF5}" type="datetimeFigureOut">
              <a:rPr lang="ru-RU" smtClean="0"/>
              <a:pPr/>
              <a:t>05.12.2023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90FDB55-954D-8E53-724A-7E37DB2559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B087E82-F427-B2BC-B418-1B2F4A5AF3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737AA-FD8B-4732-8488-4E5DE96B645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89721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D107461-0A04-EC80-657B-81847F9D4B1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5F7EFC0-1C91-228F-60F0-7E972F6F06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2D65A01-F84A-1381-CA60-37E5B7B2E2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589D1-8ED5-46F5-8BB1-C30FF4AD1FF5}" type="datetimeFigureOut">
              <a:rPr lang="ru-RU" smtClean="0"/>
              <a:pPr/>
              <a:t>05.12.2023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49456FB-22D0-2B1B-8BDC-358ECDCAD8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98684C9-93FD-85D2-F1D5-FA1FB5970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737AA-FD8B-4732-8488-4E5DE96B645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38049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03F008-90AE-3E03-2C5F-8C2BFF7D8F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A1DEF99-1908-5E84-FF37-2B4D72470C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D0374B6-6A10-277E-5996-F9130DD137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589D1-8ED5-46F5-8BB1-C30FF4AD1FF5}" type="datetimeFigureOut">
              <a:rPr lang="ru-RU" smtClean="0"/>
              <a:pPr/>
              <a:t>05.12.2023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7A263F3-5A32-4048-93B5-635F83F5D0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0D6CE15-FA9E-CD50-EFE5-7F913E6984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9737AA-FD8B-4732-8488-4E5DE96B645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25531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pn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jpeg"/><Relationship Id="rId3" Type="http://schemas.openxmlformats.org/officeDocument/2006/relationships/image" Target="../media/image13.png"/><Relationship Id="rId7" Type="http://schemas.openxmlformats.org/officeDocument/2006/relationships/image" Target="../media/image16.jpeg"/><Relationship Id="rId12" Type="http://schemas.openxmlformats.org/officeDocument/2006/relationships/image" Target="../media/image2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11" Type="http://schemas.openxmlformats.org/officeDocument/2006/relationships/image" Target="../media/image20.png"/><Relationship Id="rId5" Type="http://schemas.openxmlformats.org/officeDocument/2006/relationships/image" Target="../media/image7.png"/><Relationship Id="rId10" Type="http://schemas.openxmlformats.org/officeDocument/2006/relationships/image" Target="../media/image19.png"/><Relationship Id="rId4" Type="http://schemas.openxmlformats.org/officeDocument/2006/relationships/image" Target="../media/image14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jpe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12" Type="http://schemas.openxmlformats.org/officeDocument/2006/relationships/image" Target="../media/image2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11" Type="http://schemas.openxmlformats.org/officeDocument/2006/relationships/image" Target="../media/image20.png"/><Relationship Id="rId5" Type="http://schemas.openxmlformats.org/officeDocument/2006/relationships/image" Target="../media/image26.png"/><Relationship Id="rId10" Type="http://schemas.openxmlformats.org/officeDocument/2006/relationships/image" Target="../media/image19.png"/><Relationship Id="rId4" Type="http://schemas.openxmlformats.org/officeDocument/2006/relationships/image" Target="../media/image25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32.png"/><Relationship Id="rId3" Type="http://schemas.microsoft.com/office/2007/relationships/hdphoto" Target="../media/hdphoto1.wdp"/><Relationship Id="rId7" Type="http://schemas.openxmlformats.org/officeDocument/2006/relationships/image" Target="../media/image18.png"/><Relationship Id="rId12" Type="http://schemas.openxmlformats.org/officeDocument/2006/relationships/image" Target="../media/image31.png"/><Relationship Id="rId2" Type="http://schemas.openxmlformats.org/officeDocument/2006/relationships/image" Target="../media/image29.png"/><Relationship Id="rId16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11" Type="http://schemas.openxmlformats.org/officeDocument/2006/relationships/image" Target="../media/image22.jpeg"/><Relationship Id="rId5" Type="http://schemas.openxmlformats.org/officeDocument/2006/relationships/image" Target="../media/image7.png"/><Relationship Id="rId15" Type="http://schemas.openxmlformats.org/officeDocument/2006/relationships/image" Target="../media/image34.png"/><Relationship Id="rId10" Type="http://schemas.openxmlformats.org/officeDocument/2006/relationships/image" Target="../media/image21.png"/><Relationship Id="rId4" Type="http://schemas.openxmlformats.org/officeDocument/2006/relationships/image" Target="../media/image30.png"/><Relationship Id="rId9" Type="http://schemas.openxmlformats.org/officeDocument/2006/relationships/image" Target="../media/image20.png"/><Relationship Id="rId14" Type="http://schemas.openxmlformats.org/officeDocument/2006/relationships/image" Target="../media/image3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20.png"/><Relationship Id="rId3" Type="http://schemas.openxmlformats.org/officeDocument/2006/relationships/image" Target="../media/image36.png"/><Relationship Id="rId7" Type="http://schemas.openxmlformats.org/officeDocument/2006/relationships/image" Target="../media/image39.png"/><Relationship Id="rId12" Type="http://schemas.openxmlformats.org/officeDocument/2006/relationships/image" Target="../media/image19.png"/><Relationship Id="rId2" Type="http://schemas.openxmlformats.org/officeDocument/2006/relationships/image" Target="../media/image35.png"/><Relationship Id="rId16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11" Type="http://schemas.openxmlformats.org/officeDocument/2006/relationships/image" Target="../media/image18.png"/><Relationship Id="rId5" Type="http://schemas.openxmlformats.org/officeDocument/2006/relationships/image" Target="../media/image7.png"/><Relationship Id="rId15" Type="http://schemas.openxmlformats.org/officeDocument/2006/relationships/image" Target="../media/image22.jpeg"/><Relationship Id="rId10" Type="http://schemas.openxmlformats.org/officeDocument/2006/relationships/image" Target="../media/image17.png"/><Relationship Id="rId4" Type="http://schemas.openxmlformats.org/officeDocument/2006/relationships/image" Target="../media/image37.png"/><Relationship Id="rId9" Type="http://schemas.openxmlformats.org/officeDocument/2006/relationships/image" Target="../media/image41.jpeg"/><Relationship Id="rId1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7.png"/><Relationship Id="rId7" Type="http://schemas.openxmlformats.org/officeDocument/2006/relationships/image" Target="../media/image19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jpeg"/><Relationship Id="rId4" Type="http://schemas.openxmlformats.org/officeDocument/2006/relationships/image" Target="../media/image43.png"/><Relationship Id="rId9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7.png"/><Relationship Id="rId7" Type="http://schemas.openxmlformats.org/officeDocument/2006/relationships/image" Target="../media/image20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48.jpeg"/><Relationship Id="rId3" Type="http://schemas.openxmlformats.org/officeDocument/2006/relationships/image" Target="../media/image7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11" Type="http://schemas.openxmlformats.org/officeDocument/2006/relationships/image" Target="../media/image22.jpeg"/><Relationship Id="rId5" Type="http://schemas.openxmlformats.org/officeDocument/2006/relationships/image" Target="../media/image47.png"/><Relationship Id="rId10" Type="http://schemas.openxmlformats.org/officeDocument/2006/relationships/image" Target="../media/image21.png"/><Relationship Id="rId4" Type="http://schemas.openxmlformats.org/officeDocument/2006/relationships/image" Target="../media/image46.png"/><Relationship Id="rId9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jpeg"/><Relationship Id="rId3" Type="http://schemas.openxmlformats.org/officeDocument/2006/relationships/image" Target="../media/image7.png"/><Relationship Id="rId7" Type="http://schemas.openxmlformats.org/officeDocument/2006/relationships/image" Target="../media/image53.png"/><Relationship Id="rId12" Type="http://schemas.openxmlformats.org/officeDocument/2006/relationships/image" Target="../media/image21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2.jpeg"/><Relationship Id="rId11" Type="http://schemas.openxmlformats.org/officeDocument/2006/relationships/image" Target="../media/image20.png"/><Relationship Id="rId5" Type="http://schemas.openxmlformats.org/officeDocument/2006/relationships/image" Target="../media/image51.jpeg"/><Relationship Id="rId10" Type="http://schemas.openxmlformats.org/officeDocument/2006/relationships/image" Target="../media/image19.png"/><Relationship Id="rId4" Type="http://schemas.openxmlformats.org/officeDocument/2006/relationships/image" Target="../media/image50.jpeg"/><Relationship Id="rId9" Type="http://schemas.openxmlformats.org/officeDocument/2006/relationships/image" Target="../media/image18.png"/><Relationship Id="rId1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jpeg"/><Relationship Id="rId3" Type="http://schemas.openxmlformats.org/officeDocument/2006/relationships/image" Target="../media/image7.png"/><Relationship Id="rId7" Type="http://schemas.openxmlformats.org/officeDocument/2006/relationships/image" Target="../media/image58.png"/><Relationship Id="rId12" Type="http://schemas.openxmlformats.org/officeDocument/2006/relationships/image" Target="../media/image21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7.png"/><Relationship Id="rId11" Type="http://schemas.openxmlformats.org/officeDocument/2006/relationships/image" Target="../media/image20.png"/><Relationship Id="rId5" Type="http://schemas.openxmlformats.org/officeDocument/2006/relationships/image" Target="../media/image56.png"/><Relationship Id="rId10" Type="http://schemas.openxmlformats.org/officeDocument/2006/relationships/image" Target="../media/image19.png"/><Relationship Id="rId4" Type="http://schemas.openxmlformats.org/officeDocument/2006/relationships/image" Target="../media/image55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7.png"/><Relationship Id="rId7" Type="http://schemas.openxmlformats.org/officeDocument/2006/relationships/image" Target="../media/image19.png"/><Relationship Id="rId12" Type="http://schemas.openxmlformats.org/officeDocument/2006/relationships/image" Target="../media/image61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jpeg"/><Relationship Id="rId4" Type="http://schemas.openxmlformats.org/officeDocument/2006/relationships/image" Target="../media/image60.png"/><Relationship Id="rId9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orozova\Desktop\новый стиль\угол сети1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00024" y="3568"/>
            <a:ext cx="2467976" cy="4719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C:\Users\morozova\Desktop\новый стиль\угол сети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1" y="1630649"/>
            <a:ext cx="2627354" cy="5223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TextBox 4"/>
          <p:cNvSpPr txBox="1">
            <a:spLocks noChangeArrowheads="1"/>
          </p:cNvSpPr>
          <p:nvPr/>
        </p:nvSpPr>
        <p:spPr bwMode="auto">
          <a:xfrm>
            <a:off x="1531911" y="3746607"/>
            <a:ext cx="9144000" cy="2431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4000" dirty="0">
                <a:solidFill>
                  <a:srgbClr val="173277"/>
                </a:solidFill>
                <a:latin typeface="Geometria" pitchFamily="34" charset="-52"/>
              </a:rPr>
              <a:t>Программа «Акселератор КИУ - 2023»</a:t>
            </a:r>
            <a:br>
              <a:rPr lang="ru-RU" altLang="ru-RU" sz="4000" dirty="0">
                <a:solidFill>
                  <a:srgbClr val="173277"/>
                </a:solidFill>
                <a:latin typeface="Geometria" pitchFamily="34" charset="-52"/>
              </a:rPr>
            </a:br>
            <a:endParaRPr lang="ru-RU" altLang="ru-RU" sz="4000" b="1" dirty="0">
              <a:solidFill>
                <a:srgbClr val="173277"/>
              </a:solidFill>
              <a:latin typeface="Geometria" pitchFamily="34" charset="-52"/>
            </a:endParaRPr>
          </a:p>
          <a:p>
            <a:pPr algn="ctr" eaLnBrk="1" hangingPunct="1"/>
            <a:r>
              <a:rPr lang="ru-RU" altLang="ru-RU" sz="2400" b="1" dirty="0">
                <a:solidFill>
                  <a:srgbClr val="173277"/>
                </a:solidFill>
                <a:latin typeface="Geometria" pitchFamily="34" charset="-52"/>
              </a:rPr>
              <a:t>КАЗАНСКИЙ ИННОВАЦИОННЫЙ </a:t>
            </a:r>
          </a:p>
          <a:p>
            <a:pPr algn="ctr" eaLnBrk="1" hangingPunct="1"/>
            <a:r>
              <a:rPr lang="ru-RU" altLang="ru-RU" sz="2400" b="1" dirty="0">
                <a:solidFill>
                  <a:srgbClr val="173277"/>
                </a:solidFill>
                <a:latin typeface="Geometria" pitchFamily="34" charset="-52"/>
              </a:rPr>
              <a:t>УНИВЕРСИТЕТ</a:t>
            </a:r>
          </a:p>
          <a:p>
            <a:pPr algn="ctr" eaLnBrk="1" hangingPunct="1"/>
            <a:r>
              <a:rPr lang="ru-RU" altLang="ru-RU" sz="2400" dirty="0">
                <a:solidFill>
                  <a:srgbClr val="173277"/>
                </a:solidFill>
                <a:latin typeface="Geometria" pitchFamily="34" charset="-52"/>
              </a:rPr>
              <a:t>имени В.Г. ТИМИРЯСОВА</a:t>
            </a:r>
            <a:endParaRPr lang="ru-RU" altLang="ru-RU" sz="2400" b="1" dirty="0">
              <a:solidFill>
                <a:srgbClr val="173277"/>
              </a:solidFill>
              <a:latin typeface="Geometria" pitchFamily="34" charset="-52"/>
            </a:endParaRPr>
          </a:p>
        </p:txBody>
      </p:sp>
      <p:pic>
        <p:nvPicPr>
          <p:cNvPr id="1026" name="Picture 2" descr="C:\Users\gabidullin\Downloads\logo_KIU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8906" y="1430752"/>
            <a:ext cx="1574761" cy="1302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7569B1-29FD-458F-B1EA-3DB67FF8FB12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63953" y="1497940"/>
            <a:ext cx="2226757" cy="1213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4566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C1910FEE-3CF4-5C6A-7390-DC119411EAE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08937" y="3910686"/>
            <a:ext cx="3667451" cy="2599030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63CF6431-EA7F-8A6C-4CBD-22CE510857F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53" t="7001" r="19029" b="9247"/>
          <a:stretch/>
        </p:blipFill>
        <p:spPr>
          <a:xfrm>
            <a:off x="1057760" y="663352"/>
            <a:ext cx="5605267" cy="3473154"/>
          </a:xfrm>
          <a:prstGeom prst="cloud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E741850-94DC-6A46-75C5-C6A0537A2393}"/>
              </a:ext>
            </a:extLst>
          </p:cNvPr>
          <p:cNvSpPr txBox="1"/>
          <p:nvPr/>
        </p:nvSpPr>
        <p:spPr>
          <a:xfrm>
            <a:off x="944598" y="4286871"/>
            <a:ext cx="4287802" cy="830997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  <a:outerShdw blurRad="50800" dist="38100" dir="16200000" rotWithShape="0">
              <a:prstClr val="black">
                <a:alpha val="40000"/>
              </a:prstClr>
            </a:outerShdw>
            <a:softEdge rad="63500"/>
          </a:effectLst>
        </p:spPr>
        <p:txBody>
          <a:bodyPr wrap="square" rtlCol="0">
            <a:spAutoFit/>
          </a:bodyPr>
          <a:lstStyle/>
          <a:p>
            <a:r>
              <a:rPr lang="ru-RU" sz="4800" dirty="0">
                <a:latin typeface="Bahnschrift SemiBold SemiConden" panose="020B0502040204020203" pitchFamily="34" charset="0"/>
              </a:rPr>
              <a:t>ПРОФФВОРК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EF7D994E-25E5-2BD9-272D-2C59AF24B2E7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253124" y="0"/>
            <a:ext cx="759542" cy="759542"/>
          </a:xfrm>
          <a:prstGeom prst="rect">
            <a:avLst/>
          </a:prstGeom>
        </p:spPr>
      </p:pic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58FF81F6-C53B-AF87-D4B7-63E2397A9140}"/>
              </a:ext>
            </a:extLst>
          </p:cNvPr>
          <p:cNvCxnSpPr/>
          <p:nvPr/>
        </p:nvCxnSpPr>
        <p:spPr>
          <a:xfrm>
            <a:off x="795867" y="-8930"/>
            <a:ext cx="0" cy="6866930"/>
          </a:xfrm>
          <a:prstGeom prst="line">
            <a:avLst/>
          </a:prstGeom>
          <a:ln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8122E145-D0BE-EBC7-499B-4FC20C214B36}"/>
              </a:ext>
            </a:extLst>
          </p:cNvPr>
          <p:cNvSpPr txBox="1"/>
          <p:nvPr/>
        </p:nvSpPr>
        <p:spPr>
          <a:xfrm>
            <a:off x="232343" y="6239933"/>
            <a:ext cx="2201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Bahnschrift SemiBold SemiConden" panose="020B0502040204020203" pitchFamily="34" charset="0"/>
              </a:rPr>
              <a:t>1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1CE904B-9292-C4EE-9BB1-5E804A644F81}"/>
              </a:ext>
            </a:extLst>
          </p:cNvPr>
          <p:cNvSpPr txBox="1"/>
          <p:nvPr/>
        </p:nvSpPr>
        <p:spPr>
          <a:xfrm>
            <a:off x="1187837" y="5210201"/>
            <a:ext cx="477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Bahnschrift Light SemiCondensed" panose="020B0502040204020203" pitchFamily="34" charset="0"/>
              </a:rPr>
              <a:t>Наша работа – это облегчение вашей работы</a:t>
            </a:r>
          </a:p>
        </p:txBody>
      </p:sp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B0EDC177-B951-FF63-5923-AE7FF8A70AE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7752" y="-8930"/>
            <a:ext cx="4564248" cy="6845708"/>
          </a:xfrm>
          <a:prstGeom prst="parallelogram">
            <a:avLst/>
          </a:prstGeom>
          <a:effectLst>
            <a:softEdge rad="0"/>
          </a:effectLst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669070DA-AC44-66BE-C969-69EBB665938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" b="5000"/>
          <a:stretch/>
        </p:blipFill>
        <p:spPr>
          <a:xfrm>
            <a:off x="831485" y="426362"/>
            <a:ext cx="6057816" cy="3634690"/>
          </a:xfrm>
          <a:prstGeom prst="cloud">
            <a:avLst/>
          </a:prstGeom>
          <a:effectLst>
            <a:softEdge rad="635000"/>
          </a:effectLst>
        </p:spPr>
      </p:pic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6A4523AD-BE43-B14C-AFEA-89E9229BF737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5400000">
            <a:off x="4912055" y="4193474"/>
            <a:ext cx="1016727" cy="1016727"/>
          </a:xfrm>
          <a:prstGeom prst="rect">
            <a:avLst/>
          </a:prstGeom>
        </p:spPr>
      </p:pic>
      <p:pic>
        <p:nvPicPr>
          <p:cNvPr id="2" name="Picture 2" descr="C:\Users\gabidullin\Downloads\logo_KIU.png">
            <a:extLst>
              <a:ext uri="{FF2B5EF4-FFF2-40B4-BE49-F238E27FC236}">
                <a16:creationId xmlns:a16="http://schemas.microsoft.com/office/drawing/2014/main" id="{EEA98794-AF1B-807C-E33D-4F4F08D559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6567" y="5841398"/>
            <a:ext cx="849688" cy="702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E25676C-5C19-C662-9517-D9655BCF3BD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49454" y="5957784"/>
            <a:ext cx="1139256" cy="620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524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9378E6D7-0D69-BF0D-D55B-411596061AC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837939">
            <a:off x="2830704" y="3098338"/>
            <a:ext cx="2314170" cy="2628594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CADBDD21-8126-4292-C66B-7E4B8F3B638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403423">
            <a:off x="1425821" y="779034"/>
            <a:ext cx="2314170" cy="2628594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A7D89B08-56EB-6ADA-B174-8E50D6357EB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563048" flipH="1">
            <a:off x="2976381" y="3425986"/>
            <a:ext cx="2128205" cy="211160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055146A3-40BB-6FA3-B9F9-46F3AB1F038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762723">
            <a:off x="1562335" y="1034572"/>
            <a:ext cx="2014664" cy="208602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AC9727B0-ED33-5537-FC34-437E83E9C2B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495"/>
          <a:stretch/>
        </p:blipFill>
        <p:spPr>
          <a:xfrm>
            <a:off x="5435136" y="3838755"/>
            <a:ext cx="6348547" cy="2096219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5E8B40FB-DAF1-D3A9-7B97-4E1F8A28CD2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495"/>
          <a:stretch/>
        </p:blipFill>
        <p:spPr>
          <a:xfrm>
            <a:off x="4029850" y="1590367"/>
            <a:ext cx="7805592" cy="1541021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EF7D994E-25E5-2BD9-272D-2C59AF24B2E7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1212325" y="-8930"/>
            <a:ext cx="759542" cy="759542"/>
          </a:xfrm>
          <a:prstGeom prst="rect">
            <a:avLst/>
          </a:prstGeom>
        </p:spPr>
      </p:pic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58FF81F6-C53B-AF87-D4B7-63E2397A9140}"/>
              </a:ext>
            </a:extLst>
          </p:cNvPr>
          <p:cNvCxnSpPr/>
          <p:nvPr/>
        </p:nvCxnSpPr>
        <p:spPr>
          <a:xfrm>
            <a:off x="795867" y="-8930"/>
            <a:ext cx="0" cy="6866930"/>
          </a:xfrm>
          <a:prstGeom prst="line">
            <a:avLst/>
          </a:prstGeom>
          <a:ln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8122E145-D0BE-EBC7-499B-4FC20C214B36}"/>
              </a:ext>
            </a:extLst>
          </p:cNvPr>
          <p:cNvSpPr txBox="1"/>
          <p:nvPr/>
        </p:nvSpPr>
        <p:spPr>
          <a:xfrm>
            <a:off x="232343" y="6239933"/>
            <a:ext cx="2201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Bahnschrift SemiBold SemiConden" panose="020B0502040204020203" pitchFamily="34" charset="0"/>
              </a:rPr>
              <a:t>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CAAC963-D164-64DA-B3F4-E0CF0E3F6F4D}"/>
              </a:ext>
            </a:extLst>
          </p:cNvPr>
          <p:cNvSpPr txBox="1"/>
          <p:nvPr/>
        </p:nvSpPr>
        <p:spPr>
          <a:xfrm rot="16200000">
            <a:off x="-331896" y="698900"/>
            <a:ext cx="17179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latin typeface="Bahnschrift SemiBold SemiConden" panose="020B0502040204020203" pitchFamily="34" charset="0"/>
              </a:rPr>
              <a:t>ПРОФФВОРК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F1832E4-0963-4E91-0822-8AEE8D6ACF42}"/>
              </a:ext>
            </a:extLst>
          </p:cNvPr>
          <p:cNvSpPr txBox="1"/>
          <p:nvPr/>
        </p:nvSpPr>
        <p:spPr>
          <a:xfrm>
            <a:off x="6066176" y="0"/>
            <a:ext cx="590153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Bahnschrift SemiBold SemiConden" panose="020B0502040204020203" pitchFamily="34" charset="0"/>
              </a:rPr>
              <a:t>Решаемая проблема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1CFF62B-BADD-3139-AA88-D81CD1DC022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19" r="16719"/>
          <a:stretch/>
        </p:blipFill>
        <p:spPr>
          <a:xfrm>
            <a:off x="1684530" y="1214329"/>
            <a:ext cx="1770273" cy="177027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8EF9808-0014-4740-435E-67A27103B65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19" r="16719"/>
          <a:stretch/>
        </p:blipFill>
        <p:spPr>
          <a:xfrm>
            <a:off x="3079190" y="3523050"/>
            <a:ext cx="1896931" cy="189693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38799710-FE1A-308F-4F32-DA90A4FF9361}"/>
              </a:ext>
            </a:extLst>
          </p:cNvPr>
          <p:cNvSpPr txBox="1"/>
          <p:nvPr/>
        </p:nvSpPr>
        <p:spPr>
          <a:xfrm>
            <a:off x="1618804" y="433865"/>
            <a:ext cx="36804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Bahnschrift Light SemiCondensed" panose="020B0502040204020203" pitchFamily="34" charset="0"/>
              </a:rPr>
              <a:t>Потенциальный работодатель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03B51DA-A185-8D02-8107-65C279FEBE7A}"/>
              </a:ext>
            </a:extLst>
          </p:cNvPr>
          <p:cNvSpPr txBox="1"/>
          <p:nvPr/>
        </p:nvSpPr>
        <p:spPr>
          <a:xfrm>
            <a:off x="2805765" y="5880700"/>
            <a:ext cx="36804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Bahnschrift Light SemiCondensed" panose="020B0502040204020203" pitchFamily="34" charset="0"/>
              </a:rPr>
              <a:t>Потенциальный соискатель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83B120E-DB0C-B696-F2E1-59E99070C839}"/>
              </a:ext>
            </a:extLst>
          </p:cNvPr>
          <p:cNvSpPr txBox="1"/>
          <p:nvPr/>
        </p:nvSpPr>
        <p:spPr>
          <a:xfrm>
            <a:off x="4200722" y="1688728"/>
            <a:ext cx="57997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Bahnschrift Light SemiCondensed" panose="020B0502040204020203" pitchFamily="34" charset="0"/>
              </a:rPr>
              <a:t>Уходит слишком много времени на поиск сотрудников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Bahnschrift Light SemiCondensed" panose="020B0502040204020203" pitchFamily="34" charset="0"/>
              </a:rPr>
              <a:t>Способы поиска сложные и неудобные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Bahnschrift Light SemiCondensed" panose="020B0502040204020203" pitchFamily="34" charset="0"/>
              </a:rPr>
              <a:t>Несовпадение ценностей компании и кандидата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F3C7C39-D543-1533-38BC-35320D271CBA}"/>
              </a:ext>
            </a:extLst>
          </p:cNvPr>
          <p:cNvSpPr txBox="1"/>
          <p:nvPr/>
        </p:nvSpPr>
        <p:spPr>
          <a:xfrm>
            <a:off x="5485202" y="4066709"/>
            <a:ext cx="424267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Bahnschrift Light SemiCondensed" panose="020B0502040204020203" pitchFamily="34" charset="0"/>
              </a:rPr>
              <a:t>Нет погружения в корпоративную среду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Bahnschrift Light SemiCondensed" panose="020B0502040204020203" pitchFamily="34" charset="0"/>
              </a:rPr>
              <a:t>Недобросовестность работодателей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Bahnschrift Light SemiCondensed" panose="020B0502040204020203" pitchFamily="34" charset="0"/>
              </a:rPr>
              <a:t>Попадаются неактуальные вакансии</a:t>
            </a: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A36642B8-D5B3-9351-E6DE-C8414E127D3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917823" y="1032791"/>
            <a:ext cx="18083667" cy="18083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4">
            <a:extLst>
              <a:ext uri="{FF2B5EF4-FFF2-40B4-BE49-F238E27FC236}">
                <a16:creationId xmlns:a16="http://schemas.microsoft.com/office/drawing/2014/main" id="{8A17C055-71D1-4022-845E-03F47FA7139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42409" y="1074073"/>
            <a:ext cx="4303591" cy="4303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0C10DD14-F6C8-C031-803D-2271D2DDDBE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7437" y="6312760"/>
            <a:ext cx="756395" cy="313878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7B7EE518-35F0-4DCC-3EEF-5D2DDCE07EC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3273" y="6356199"/>
            <a:ext cx="549385" cy="274514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729E2238-EFBE-A4FE-62DF-6E5DE6E14E02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2658" y="6324809"/>
            <a:ext cx="946217" cy="289779"/>
          </a:xfrm>
          <a:prstGeom prst="rect">
            <a:avLst/>
          </a:prstGeom>
        </p:spPr>
      </p:pic>
      <p:pic>
        <p:nvPicPr>
          <p:cNvPr id="49" name="Picture 6">
            <a:extLst>
              <a:ext uri="{FF2B5EF4-FFF2-40B4-BE49-F238E27FC236}">
                <a16:creationId xmlns:a16="http://schemas.microsoft.com/office/drawing/2014/main" id="{19488048-5829-0186-D0AF-E539CE244B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2503" y="6227665"/>
            <a:ext cx="638418" cy="484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2">
            <a:extLst>
              <a:ext uri="{FF2B5EF4-FFF2-40B4-BE49-F238E27FC236}">
                <a16:creationId xmlns:a16="http://schemas.microsoft.com/office/drawing/2014/main" id="{545DBEEC-25C4-33BF-7118-2F4BCE1FA8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0921" y="6035725"/>
            <a:ext cx="1566238" cy="822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40815131-A642-54F2-ECAD-23C9218F3217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7939" y="6223431"/>
            <a:ext cx="488300" cy="488300"/>
          </a:xfrm>
          <a:prstGeom prst="ellipse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6E9E200-FDE4-0C5C-AC2F-46F3A2E3114A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93504" y="6257776"/>
            <a:ext cx="865148" cy="471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2980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EF7D994E-25E5-2BD9-272D-2C59AF24B2E7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212325" y="-8930"/>
            <a:ext cx="759542" cy="759542"/>
          </a:xfrm>
          <a:prstGeom prst="rect">
            <a:avLst/>
          </a:prstGeom>
        </p:spPr>
      </p:pic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58FF81F6-C53B-AF87-D4B7-63E2397A9140}"/>
              </a:ext>
            </a:extLst>
          </p:cNvPr>
          <p:cNvCxnSpPr/>
          <p:nvPr/>
        </p:nvCxnSpPr>
        <p:spPr>
          <a:xfrm>
            <a:off x="795867" y="-8930"/>
            <a:ext cx="0" cy="6866930"/>
          </a:xfrm>
          <a:prstGeom prst="line">
            <a:avLst/>
          </a:prstGeom>
          <a:ln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8122E145-D0BE-EBC7-499B-4FC20C214B36}"/>
              </a:ext>
            </a:extLst>
          </p:cNvPr>
          <p:cNvSpPr txBox="1"/>
          <p:nvPr/>
        </p:nvSpPr>
        <p:spPr>
          <a:xfrm>
            <a:off x="232343" y="6239933"/>
            <a:ext cx="2201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Bahnschrift SemiBold SemiConden" panose="020B0502040204020203" pitchFamily="34" charset="0"/>
              </a:rPr>
              <a:t>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CAAC963-D164-64DA-B3F4-E0CF0E3F6F4D}"/>
              </a:ext>
            </a:extLst>
          </p:cNvPr>
          <p:cNvSpPr txBox="1"/>
          <p:nvPr/>
        </p:nvSpPr>
        <p:spPr>
          <a:xfrm rot="16200000">
            <a:off x="-349149" y="845549"/>
            <a:ext cx="16316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latin typeface="Bahnschrift SemiBold SemiConden" panose="020B0502040204020203" pitchFamily="34" charset="0"/>
              </a:rPr>
              <a:t>ПРОФФВОРК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F1832E4-0963-4E91-0822-8AEE8D6ACF42}"/>
              </a:ext>
            </a:extLst>
          </p:cNvPr>
          <p:cNvSpPr txBox="1"/>
          <p:nvPr/>
        </p:nvSpPr>
        <p:spPr>
          <a:xfrm>
            <a:off x="6100682" y="181288"/>
            <a:ext cx="590153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Bahnschrift SemiBold SemiConden" panose="020B0502040204020203" pitchFamily="34" charset="0"/>
              </a:rPr>
              <a:t>Целевая аудитория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BD9F4D1-457D-DAFF-111C-0710B746C3DB}"/>
              </a:ext>
            </a:extLst>
          </p:cNvPr>
          <p:cNvSpPr txBox="1"/>
          <p:nvPr/>
        </p:nvSpPr>
        <p:spPr>
          <a:xfrm>
            <a:off x="943661" y="4008730"/>
            <a:ext cx="52596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endParaRPr lang="ru-RU" dirty="0"/>
          </a:p>
          <a:p>
            <a:endParaRPr lang="ru-RU" dirty="0"/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F976F892-8C4E-65E1-CA3F-F3C52CC6138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2197" y="2560729"/>
            <a:ext cx="2392942" cy="23929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F523A400-D583-8671-53D9-9AFA5779C87E}"/>
              </a:ext>
            </a:extLst>
          </p:cNvPr>
          <p:cNvSpPr txBox="1"/>
          <p:nvPr/>
        </p:nvSpPr>
        <p:spPr>
          <a:xfrm>
            <a:off x="2009277" y="4953671"/>
            <a:ext cx="19850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Bahnschrift Light SemiCondensed" panose="020B0502040204020203" pitchFamily="34" charset="0"/>
              </a:rPr>
              <a:t>Работодатели</a:t>
            </a:r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76A4A997-898B-1361-85FE-BDBF9ACDE53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8713" y="2763748"/>
            <a:ext cx="1939612" cy="21926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223B3EF7-8B0C-DEA3-24D0-F1CA1B11E435}"/>
              </a:ext>
            </a:extLst>
          </p:cNvPr>
          <p:cNvSpPr txBox="1"/>
          <p:nvPr/>
        </p:nvSpPr>
        <p:spPr>
          <a:xfrm>
            <a:off x="8457663" y="4953671"/>
            <a:ext cx="19850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Bahnschrift Light SemiCondensed" panose="020B0502040204020203" pitchFamily="34" charset="0"/>
              </a:rPr>
              <a:t>Соискатели</a:t>
            </a:r>
          </a:p>
        </p:txBody>
      </p:sp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973CDFE7-14D2-B97F-111B-F7B93F0311F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7994" y="796572"/>
            <a:ext cx="2336508" cy="2336508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126D57F4-C09B-DBF8-C5BD-7CE3699D5668}"/>
              </a:ext>
            </a:extLst>
          </p:cNvPr>
          <p:cNvSpPr txBox="1"/>
          <p:nvPr/>
        </p:nvSpPr>
        <p:spPr>
          <a:xfrm>
            <a:off x="5440043" y="2636739"/>
            <a:ext cx="23365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Bahnschrift Light SemiCondensed" panose="020B0502040204020203" pitchFamily="34" charset="0"/>
              </a:rPr>
              <a:t>ПРОФФВОРК</a:t>
            </a:r>
          </a:p>
        </p:txBody>
      </p:sp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4366E457-A420-0E64-2732-B0076E4B0CE3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7300984">
            <a:off x="3751346" y="1283546"/>
            <a:ext cx="1255514" cy="1255514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7408080A-C8EF-6B17-F6FF-C828A7CC3177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14616308" flipH="1">
            <a:off x="7506796" y="2017848"/>
            <a:ext cx="1085762" cy="108576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843F3B00-8D2D-B7B5-4F17-B89E67EA032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7437" y="6312760"/>
            <a:ext cx="756395" cy="313878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00D09197-6FA0-A0DB-5254-20803A8D425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3273" y="6356199"/>
            <a:ext cx="549385" cy="274514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0247D5F8-5861-48C8-E9A7-306BD9913158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2658" y="6324809"/>
            <a:ext cx="946217" cy="289779"/>
          </a:xfrm>
          <a:prstGeom prst="rect">
            <a:avLst/>
          </a:prstGeom>
        </p:spPr>
      </p:pic>
      <p:pic>
        <p:nvPicPr>
          <p:cNvPr id="52" name="Picture 6">
            <a:extLst>
              <a:ext uri="{FF2B5EF4-FFF2-40B4-BE49-F238E27FC236}">
                <a16:creationId xmlns:a16="http://schemas.microsoft.com/office/drawing/2014/main" id="{1E49C0A6-D203-D530-A911-CAC2B14611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2503" y="6227665"/>
            <a:ext cx="638418" cy="484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2">
            <a:extLst>
              <a:ext uri="{FF2B5EF4-FFF2-40B4-BE49-F238E27FC236}">
                <a16:creationId xmlns:a16="http://schemas.microsoft.com/office/drawing/2014/main" id="{A3A9B72C-2E0E-4FE9-F4B9-4717CAC0FF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0921" y="6035725"/>
            <a:ext cx="1566238" cy="822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476B02F6-A37D-809C-0D5F-57D7F1BC7386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7939" y="6223431"/>
            <a:ext cx="488300" cy="488300"/>
          </a:xfrm>
          <a:prstGeom prst="ellipse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9E170C6-6428-ED02-1158-A15429DF7E19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93504" y="6257776"/>
            <a:ext cx="865148" cy="471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4465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16" name="Рисунок 3115">
            <a:extLst>
              <a:ext uri="{FF2B5EF4-FFF2-40B4-BE49-F238E27FC236}">
                <a16:creationId xmlns:a16="http://schemas.microsoft.com/office/drawing/2014/main" id="{6755B076-3FCE-1013-9D58-1126E97FFD1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0277">
            <a:off x="6110696" y="1733697"/>
            <a:ext cx="1634230" cy="1154619"/>
          </a:xfrm>
          <a:prstGeom prst="rect">
            <a:avLst/>
          </a:prstGeom>
        </p:spPr>
      </p:pic>
      <p:pic>
        <p:nvPicPr>
          <p:cNvPr id="3086" name="Рисунок 3085">
            <a:extLst>
              <a:ext uri="{FF2B5EF4-FFF2-40B4-BE49-F238E27FC236}">
                <a16:creationId xmlns:a16="http://schemas.microsoft.com/office/drawing/2014/main" id="{9DCA171E-FD51-87DA-6758-1CC41931762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917" y="2032394"/>
            <a:ext cx="2438699" cy="1722994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22E756D7-567F-6D1F-03E8-1295429F416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1142898" y="4589770"/>
            <a:ext cx="1848835" cy="864129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EF7D994E-25E5-2BD9-272D-2C59AF24B2E7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1212325" y="-8930"/>
            <a:ext cx="759542" cy="759542"/>
          </a:xfrm>
          <a:prstGeom prst="rect">
            <a:avLst/>
          </a:prstGeom>
        </p:spPr>
      </p:pic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58FF81F6-C53B-AF87-D4B7-63E2397A9140}"/>
              </a:ext>
            </a:extLst>
          </p:cNvPr>
          <p:cNvCxnSpPr/>
          <p:nvPr/>
        </p:nvCxnSpPr>
        <p:spPr>
          <a:xfrm>
            <a:off x="795867" y="-8930"/>
            <a:ext cx="0" cy="6866930"/>
          </a:xfrm>
          <a:prstGeom prst="line">
            <a:avLst/>
          </a:prstGeom>
          <a:ln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8122E145-D0BE-EBC7-499B-4FC20C214B36}"/>
              </a:ext>
            </a:extLst>
          </p:cNvPr>
          <p:cNvSpPr txBox="1"/>
          <p:nvPr/>
        </p:nvSpPr>
        <p:spPr>
          <a:xfrm>
            <a:off x="232343" y="6239933"/>
            <a:ext cx="2201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Bahnschrift SemiBold SemiConden" panose="020B0502040204020203" pitchFamily="34" charset="0"/>
              </a:rPr>
              <a:t>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CAAC963-D164-64DA-B3F4-E0CF0E3F6F4D}"/>
              </a:ext>
            </a:extLst>
          </p:cNvPr>
          <p:cNvSpPr txBox="1"/>
          <p:nvPr/>
        </p:nvSpPr>
        <p:spPr>
          <a:xfrm rot="16200000">
            <a:off x="-328462" y="847866"/>
            <a:ext cx="167720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latin typeface="Bahnschrift SemiBold SemiConden" panose="020B0502040204020203" pitchFamily="34" charset="0"/>
              </a:rPr>
              <a:t>ПРОФФВОРК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F1832E4-0963-4E91-0822-8AEE8D6ACF42}"/>
              </a:ext>
            </a:extLst>
          </p:cNvPr>
          <p:cNvSpPr txBox="1"/>
          <p:nvPr/>
        </p:nvSpPr>
        <p:spPr>
          <a:xfrm>
            <a:off x="8170333" y="212012"/>
            <a:ext cx="32376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Bahnschrift SemiBold SemiConden" panose="020B0502040204020203" pitchFamily="34" charset="0"/>
              </a:rPr>
              <a:t>Решение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878BD21-1F32-B20B-3A17-40843F53C66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7437" y="6312760"/>
            <a:ext cx="756395" cy="31387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55155B1-7477-9F31-E3AF-9E04ACFCBD3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3273" y="6356199"/>
            <a:ext cx="549385" cy="27451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766B9B0-01BF-BF15-4F6A-17F14E9D1AB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2658" y="6324809"/>
            <a:ext cx="946217" cy="289779"/>
          </a:xfrm>
          <a:prstGeom prst="rect">
            <a:avLst/>
          </a:prstGeom>
        </p:spPr>
      </p:pic>
      <p:pic>
        <p:nvPicPr>
          <p:cNvPr id="11" name="Picture 6">
            <a:extLst>
              <a:ext uri="{FF2B5EF4-FFF2-40B4-BE49-F238E27FC236}">
                <a16:creationId xmlns:a16="http://schemas.microsoft.com/office/drawing/2014/main" id="{D89D935F-61CD-DCDB-3DBE-08E9DF886F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2503" y="6227665"/>
            <a:ext cx="638418" cy="484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B50F8908-1025-54EB-BE82-F7778ABF82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0921" y="6035725"/>
            <a:ext cx="1566238" cy="822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4450F71-03D0-3519-A5BA-D05DBE29B5FD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7939" y="6223431"/>
            <a:ext cx="488300" cy="488300"/>
          </a:xfrm>
          <a:prstGeom prst="ellipse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8028BF1B-DDD1-5036-50ED-D41E7FB16DC8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7713" y="2127679"/>
            <a:ext cx="1352964" cy="2959608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67D89F59-7F0E-F7E5-EEAA-AEF326F613F2}"/>
              </a:ext>
            </a:extLst>
          </p:cNvPr>
          <p:cNvSpPr txBox="1"/>
          <p:nvPr/>
        </p:nvSpPr>
        <p:spPr>
          <a:xfrm>
            <a:off x="960744" y="867544"/>
            <a:ext cx="45134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>
                <a:latin typeface="Bahnschrift Light SemiCondensed" panose="020B0502040204020203" pitchFamily="34" charset="0"/>
              </a:rPr>
              <a:t>Работодатель (или представитель организации) загружает видео-карточку о своей компании на платформу «ПРОФФВОРК»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F209522-8265-857E-B16D-F0B5A7EB3525}"/>
              </a:ext>
            </a:extLst>
          </p:cNvPr>
          <p:cNvSpPr txBox="1"/>
          <p:nvPr/>
        </p:nvSpPr>
        <p:spPr>
          <a:xfrm>
            <a:off x="5474217" y="3676173"/>
            <a:ext cx="607559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>
                <a:latin typeface="Bahnschrift Light SemiCondensed" panose="020B0502040204020203" pitchFamily="34" charset="0"/>
              </a:rPr>
              <a:t>Соискатель при просмотре видео-карточек работодателей погружается в корпоративную среду подходящей для него вакансии, и принимает осознанное решение о том, на сколько работа в данной компании будет для него подходящей</a:t>
            </a: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74213D70-9DD6-DDD6-5717-E057AE4C3D5A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320770"/>
            <a:ext cx="2977180" cy="2378507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091FF247-2D59-DE2B-DD2C-5A4C8A46C5A8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0262" y="1509024"/>
            <a:ext cx="1418474" cy="1237310"/>
          </a:xfrm>
          <a:prstGeom prst="rect">
            <a:avLst/>
          </a:prstGeom>
        </p:spPr>
      </p:pic>
      <p:sp>
        <p:nvSpPr>
          <p:cNvPr id="3113" name="TextBox 3112">
            <a:extLst>
              <a:ext uri="{FF2B5EF4-FFF2-40B4-BE49-F238E27FC236}">
                <a16:creationId xmlns:a16="http://schemas.microsoft.com/office/drawing/2014/main" id="{530FD18C-169A-8F63-256C-CA9AB77C7EF1}"/>
              </a:ext>
            </a:extLst>
          </p:cNvPr>
          <p:cNvSpPr txBox="1"/>
          <p:nvPr/>
        </p:nvSpPr>
        <p:spPr>
          <a:xfrm>
            <a:off x="1434286" y="5978323"/>
            <a:ext cx="46617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100" i="0" dirty="0">
                <a:effectLst/>
                <a:latin typeface="Bahnschrift Light" panose="020B0502040204020203" pitchFamily="34" charset="0"/>
              </a:rPr>
              <a:t>Визуальное представление, увеличение вовлеченности,</a:t>
            </a:r>
            <a:r>
              <a:rPr lang="ru-RU" sz="1100" dirty="0">
                <a:latin typeface="Bahnschrift Light" panose="020B0502040204020203" pitchFamily="34" charset="0"/>
              </a:rPr>
              <a:t> л</a:t>
            </a:r>
            <a:r>
              <a:rPr lang="ru-RU" sz="1100" i="0" dirty="0">
                <a:effectLst/>
                <a:latin typeface="Bahnschrift Light" panose="020B0502040204020203" pitchFamily="34" charset="0"/>
              </a:rPr>
              <a:t>учшее понимание должностных ролей, </a:t>
            </a:r>
            <a:r>
              <a:rPr lang="ru-RU" sz="1100" dirty="0">
                <a:latin typeface="Bahnschrift Light" panose="020B0502040204020203" pitchFamily="34" charset="0"/>
              </a:rPr>
              <a:t>л</a:t>
            </a:r>
            <a:r>
              <a:rPr lang="ru-RU" sz="1100" i="0" dirty="0">
                <a:effectLst/>
                <a:latin typeface="Bahnschrift Light" panose="020B0502040204020203" pitchFamily="34" charset="0"/>
              </a:rPr>
              <a:t>ичная связь,</a:t>
            </a:r>
            <a:r>
              <a:rPr lang="ru-RU" sz="1100" dirty="0">
                <a:latin typeface="Bahnschrift Light" panose="020B0502040204020203" pitchFamily="34" charset="0"/>
              </a:rPr>
              <a:t> д</a:t>
            </a:r>
            <a:r>
              <a:rPr lang="ru-RU" sz="1100" i="0" dirty="0">
                <a:effectLst/>
                <a:latin typeface="Bahnschrift Light" panose="020B0502040204020203" pitchFamily="34" charset="0"/>
              </a:rPr>
              <a:t>емонстрация разнообразия и инклюзивности,</a:t>
            </a:r>
            <a:r>
              <a:rPr lang="ru-RU" sz="1100" dirty="0">
                <a:latin typeface="Bahnschrift Light" panose="020B0502040204020203" pitchFamily="34" charset="0"/>
              </a:rPr>
              <a:t> у</a:t>
            </a:r>
            <a:r>
              <a:rPr lang="ru-RU" sz="1100" i="0" dirty="0">
                <a:effectLst/>
                <a:latin typeface="Bahnschrift Light" panose="020B0502040204020203" pitchFamily="34" charset="0"/>
              </a:rPr>
              <a:t>лучшение качества кандидатов,</a:t>
            </a:r>
            <a:r>
              <a:rPr lang="ru-RU" sz="1100" dirty="0">
                <a:latin typeface="Bahnschrift Light" panose="020B0502040204020203" pitchFamily="34" charset="0"/>
              </a:rPr>
              <a:t> п</a:t>
            </a:r>
            <a:r>
              <a:rPr lang="ru-RU" sz="1100" i="0" dirty="0">
                <a:effectLst/>
                <a:latin typeface="Bahnschrift Light" panose="020B0502040204020203" pitchFamily="34" charset="0"/>
              </a:rPr>
              <a:t>озитивный брендинг работодателя</a:t>
            </a:r>
            <a:r>
              <a:rPr lang="ru-RU" sz="1100" dirty="0">
                <a:latin typeface="Bahnschrift Light" panose="020B0502040204020203" pitchFamily="34" charset="0"/>
              </a:rPr>
              <a:t>.</a:t>
            </a:r>
            <a:endParaRPr lang="ru-RU" sz="1100" i="0" dirty="0">
              <a:effectLst/>
              <a:latin typeface="Bahnschrift Light" panose="020B0502040204020203" pitchFamily="34" charset="0"/>
            </a:endParaRPr>
          </a:p>
        </p:txBody>
      </p:sp>
      <p:pic>
        <p:nvPicPr>
          <p:cNvPr id="3115" name="Рисунок 3114">
            <a:extLst>
              <a:ext uri="{FF2B5EF4-FFF2-40B4-BE49-F238E27FC236}">
                <a16:creationId xmlns:a16="http://schemas.microsoft.com/office/drawing/2014/main" id="{7FC456D4-2C9E-5642-6EC9-BCA15DDBA920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421" y="6035725"/>
            <a:ext cx="520129" cy="52012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EE8E309-E641-540C-1ED3-A149EC5A1470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93504" y="6257776"/>
            <a:ext cx="865148" cy="471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0742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Рисунок 120">
            <a:extLst>
              <a:ext uri="{FF2B5EF4-FFF2-40B4-BE49-F238E27FC236}">
                <a16:creationId xmlns:a16="http://schemas.microsoft.com/office/drawing/2014/main" id="{18A641F4-0E58-1651-F9C3-BD4D30AA99E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737829">
            <a:off x="6255929" y="721693"/>
            <a:ext cx="2135768" cy="2553635"/>
          </a:xfrm>
          <a:prstGeom prst="rect">
            <a:avLst/>
          </a:prstGeom>
        </p:spPr>
      </p:pic>
      <p:pic>
        <p:nvPicPr>
          <p:cNvPr id="122" name="Рисунок 121">
            <a:extLst>
              <a:ext uri="{FF2B5EF4-FFF2-40B4-BE49-F238E27FC236}">
                <a16:creationId xmlns:a16="http://schemas.microsoft.com/office/drawing/2014/main" id="{6B34C5FF-666E-BF13-FDB9-3CFB96566F7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610075">
            <a:off x="6470080" y="3101385"/>
            <a:ext cx="2135768" cy="2553635"/>
          </a:xfrm>
          <a:prstGeom prst="rect">
            <a:avLst/>
          </a:prstGeom>
        </p:spPr>
      </p:pic>
      <p:pic>
        <p:nvPicPr>
          <p:cNvPr id="120" name="Рисунок 119">
            <a:extLst>
              <a:ext uri="{FF2B5EF4-FFF2-40B4-BE49-F238E27FC236}">
                <a16:creationId xmlns:a16="http://schemas.microsoft.com/office/drawing/2014/main" id="{CE956F2B-3297-290C-D25D-23311CF5842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736056">
            <a:off x="3248334" y="3131409"/>
            <a:ext cx="2135768" cy="2553635"/>
          </a:xfrm>
          <a:prstGeom prst="rect">
            <a:avLst/>
          </a:prstGeom>
        </p:spPr>
      </p:pic>
      <p:pic>
        <p:nvPicPr>
          <p:cNvPr id="116" name="Рисунок 115">
            <a:extLst>
              <a:ext uri="{FF2B5EF4-FFF2-40B4-BE49-F238E27FC236}">
                <a16:creationId xmlns:a16="http://schemas.microsoft.com/office/drawing/2014/main" id="{F36C9C25-40EF-F928-E111-1EAD4C8DCE8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736056">
            <a:off x="3175476" y="637424"/>
            <a:ext cx="2135768" cy="2553635"/>
          </a:xfrm>
          <a:prstGeom prst="rect">
            <a:avLst/>
          </a:prstGeom>
        </p:spPr>
      </p:pic>
      <p:pic>
        <p:nvPicPr>
          <p:cNvPr id="90" name="Рисунок 89">
            <a:extLst>
              <a:ext uri="{FF2B5EF4-FFF2-40B4-BE49-F238E27FC236}">
                <a16:creationId xmlns:a16="http://schemas.microsoft.com/office/drawing/2014/main" id="{A356F93F-ACF7-4674-785D-D7396704DE5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5323" y="3784571"/>
            <a:ext cx="2803208" cy="1260298"/>
          </a:xfrm>
          <a:prstGeom prst="rect">
            <a:avLst/>
          </a:prstGeom>
          <a:effectLst/>
        </p:spPr>
      </p:pic>
      <p:pic>
        <p:nvPicPr>
          <p:cNvPr id="89" name="Рисунок 88">
            <a:extLst>
              <a:ext uri="{FF2B5EF4-FFF2-40B4-BE49-F238E27FC236}">
                <a16:creationId xmlns:a16="http://schemas.microsoft.com/office/drawing/2014/main" id="{5D64E0EE-F697-11E7-FFF3-A1A8CC52066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7582" y="3757540"/>
            <a:ext cx="3033981" cy="1364052"/>
          </a:xfrm>
          <a:prstGeom prst="rect">
            <a:avLst/>
          </a:prstGeom>
          <a:effectLst/>
        </p:spPr>
      </p:pic>
      <p:pic>
        <p:nvPicPr>
          <p:cNvPr id="86" name="Рисунок 85">
            <a:extLst>
              <a:ext uri="{FF2B5EF4-FFF2-40B4-BE49-F238E27FC236}">
                <a16:creationId xmlns:a16="http://schemas.microsoft.com/office/drawing/2014/main" id="{271511B6-A0E2-7046-FBD5-6A0898A0CA2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5323" y="1301273"/>
            <a:ext cx="2803208" cy="1260298"/>
          </a:xfrm>
          <a:prstGeom prst="rect">
            <a:avLst/>
          </a:prstGeom>
          <a:effectLst/>
        </p:spPr>
      </p:pic>
      <p:pic>
        <p:nvPicPr>
          <p:cNvPr id="88" name="Рисунок 87">
            <a:extLst>
              <a:ext uri="{FF2B5EF4-FFF2-40B4-BE49-F238E27FC236}">
                <a16:creationId xmlns:a16="http://schemas.microsoft.com/office/drawing/2014/main" id="{9AFC82DE-CC2C-B91C-EE43-782C97936F3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3318" y="1232216"/>
            <a:ext cx="3033981" cy="1364052"/>
          </a:xfrm>
          <a:prstGeom prst="rect">
            <a:avLst/>
          </a:prstGeom>
          <a:effectLst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EF7D994E-25E5-2BD9-272D-2C59AF24B2E7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1212325" y="-8930"/>
            <a:ext cx="759542" cy="759542"/>
          </a:xfrm>
          <a:prstGeom prst="rect">
            <a:avLst/>
          </a:prstGeom>
        </p:spPr>
      </p:pic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58FF81F6-C53B-AF87-D4B7-63E2397A9140}"/>
              </a:ext>
            </a:extLst>
          </p:cNvPr>
          <p:cNvCxnSpPr/>
          <p:nvPr/>
        </p:nvCxnSpPr>
        <p:spPr>
          <a:xfrm>
            <a:off x="795867" y="-8930"/>
            <a:ext cx="0" cy="6866930"/>
          </a:xfrm>
          <a:prstGeom prst="line">
            <a:avLst/>
          </a:prstGeom>
          <a:ln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8122E145-D0BE-EBC7-499B-4FC20C214B36}"/>
              </a:ext>
            </a:extLst>
          </p:cNvPr>
          <p:cNvSpPr txBox="1"/>
          <p:nvPr/>
        </p:nvSpPr>
        <p:spPr>
          <a:xfrm>
            <a:off x="232343" y="6239933"/>
            <a:ext cx="2201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Bahnschrift SemiBold SemiConden" panose="020B0502040204020203" pitchFamily="34" charset="0"/>
              </a:rPr>
              <a:t>5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CAAC963-D164-64DA-B3F4-E0CF0E3F6F4D}"/>
              </a:ext>
            </a:extLst>
          </p:cNvPr>
          <p:cNvSpPr txBox="1"/>
          <p:nvPr/>
        </p:nvSpPr>
        <p:spPr>
          <a:xfrm rot="16200000">
            <a:off x="-413128" y="780132"/>
            <a:ext cx="18804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latin typeface="Bahnschrift SemiBold SemiConden" panose="020B0502040204020203" pitchFamily="34" charset="0"/>
              </a:rPr>
              <a:t>ПРОФФВОРК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F1832E4-0963-4E91-0822-8AEE8D6ACF42}"/>
              </a:ext>
            </a:extLst>
          </p:cNvPr>
          <p:cNvSpPr txBox="1"/>
          <p:nvPr/>
        </p:nvSpPr>
        <p:spPr>
          <a:xfrm>
            <a:off x="7653866" y="201852"/>
            <a:ext cx="37828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Bahnschrift SemiBold SemiConden" panose="020B0502040204020203" pitchFamily="34" charset="0"/>
              </a:rPr>
              <a:t>Конкуренты</a:t>
            </a:r>
          </a:p>
        </p:txBody>
      </p:sp>
      <p:pic>
        <p:nvPicPr>
          <p:cNvPr id="22" name="Picture 6">
            <a:extLst>
              <a:ext uri="{FF2B5EF4-FFF2-40B4-BE49-F238E27FC236}">
                <a16:creationId xmlns:a16="http://schemas.microsoft.com/office/drawing/2014/main" id="{77C2516E-249C-EB18-5D77-D0F8C9A9B8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7357" y="1531244"/>
            <a:ext cx="743605" cy="742919"/>
          </a:xfrm>
          <a:prstGeom prst="rect">
            <a:avLst/>
          </a:prstGeom>
          <a:noFill/>
          <a:effectLst>
            <a:glow rad="228600">
              <a:schemeClr val="accent5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8">
            <a:extLst>
              <a:ext uri="{FF2B5EF4-FFF2-40B4-BE49-F238E27FC236}">
                <a16:creationId xmlns:a16="http://schemas.microsoft.com/office/drawing/2014/main" id="{18CAE14D-1DA8-46AE-D310-F93AE5EB6E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17" t="13874" r="31187" b="17244"/>
          <a:stretch/>
        </p:blipFill>
        <p:spPr bwMode="auto">
          <a:xfrm>
            <a:off x="7884042" y="1675284"/>
            <a:ext cx="448980" cy="46131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12">
            <a:extLst>
              <a:ext uri="{FF2B5EF4-FFF2-40B4-BE49-F238E27FC236}">
                <a16:creationId xmlns:a16="http://schemas.microsoft.com/office/drawing/2014/main" id="{6B5BA7E4-5274-4059-E0AD-112564441A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30" t="14997" r="30997" b="15439"/>
          <a:stretch/>
        </p:blipFill>
        <p:spPr bwMode="auto">
          <a:xfrm>
            <a:off x="3252504" y="4103473"/>
            <a:ext cx="558011" cy="540969"/>
          </a:xfrm>
          <a:prstGeom prst="roundRect">
            <a:avLst>
              <a:gd name="adj" fmla="val 20019"/>
            </a:avLst>
          </a:prstGeom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7" name="TextBox 56">
            <a:extLst>
              <a:ext uri="{FF2B5EF4-FFF2-40B4-BE49-F238E27FC236}">
                <a16:creationId xmlns:a16="http://schemas.microsoft.com/office/drawing/2014/main" id="{C3D257ED-C2AB-5BF4-9656-5CBD56B79452}"/>
              </a:ext>
            </a:extLst>
          </p:cNvPr>
          <p:cNvSpPr txBox="1"/>
          <p:nvPr/>
        </p:nvSpPr>
        <p:spPr>
          <a:xfrm>
            <a:off x="3905892" y="1680500"/>
            <a:ext cx="150430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b="1" dirty="0">
                <a:latin typeface="Bahnschrift Light SemiCondensed" panose="020B0502040204020203" pitchFamily="34" charset="0"/>
                <a:ea typeface="Roboto" pitchFamily="2" charset="0"/>
                <a:cs typeface="Microsoft New Tai Lue" panose="020B0502040204020203" pitchFamily="34" charset="0"/>
              </a:rPr>
              <a:t>HeadHunter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B6B5C6AB-0490-73DD-9054-BD0D543C520C}"/>
              </a:ext>
            </a:extLst>
          </p:cNvPr>
          <p:cNvSpPr txBox="1"/>
          <p:nvPr/>
        </p:nvSpPr>
        <p:spPr>
          <a:xfrm>
            <a:off x="6311746" y="1705886"/>
            <a:ext cx="119848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Bahnschrift Light SemiCondensed" panose="020B0502040204020203" pitchFamily="34" charset="0"/>
                <a:ea typeface="Roboto" pitchFamily="2" charset="0"/>
                <a:cs typeface="Microsoft New Tai Lue" panose="020B0502040204020203" pitchFamily="34" charset="0"/>
              </a:rPr>
              <a:t>Работа.ру</a:t>
            </a:r>
            <a:endParaRPr lang="en-IN" sz="2000" b="1" dirty="0">
              <a:latin typeface="Bahnschrift Light SemiCondensed" panose="020B0502040204020203" pitchFamily="34" charset="0"/>
              <a:ea typeface="Roboto" pitchFamily="2" charset="0"/>
              <a:cs typeface="Microsoft New Tai Lue" panose="020B0502040204020203" pitchFamily="34" charset="0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42A442AD-D551-F5DC-C05C-12B2F120DF5F}"/>
              </a:ext>
            </a:extLst>
          </p:cNvPr>
          <p:cNvSpPr txBox="1"/>
          <p:nvPr/>
        </p:nvSpPr>
        <p:spPr>
          <a:xfrm>
            <a:off x="4185775" y="4173902"/>
            <a:ext cx="1231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i="0" u="none" strike="noStrike" dirty="0" err="1">
                <a:effectLst/>
                <a:latin typeface="Bahnschrift Light SemiCondensed" panose="020B0502040204020203" pitchFamily="34" charset="0"/>
              </a:rPr>
              <a:t>Superjob</a:t>
            </a:r>
            <a:endParaRPr lang="ru-RU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B631F941-8940-3977-C162-B7D0BC54F4A4}"/>
              </a:ext>
            </a:extLst>
          </p:cNvPr>
          <p:cNvSpPr txBox="1"/>
          <p:nvPr/>
        </p:nvSpPr>
        <p:spPr>
          <a:xfrm>
            <a:off x="6353061" y="4214665"/>
            <a:ext cx="154071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i="0" u="none" strike="noStrike" dirty="0">
                <a:effectLst/>
                <a:latin typeface="Bahnschrift Light SemiCondensed" panose="020B0502040204020203" pitchFamily="34" charset="0"/>
              </a:rPr>
              <a:t>Зарплата.ру</a:t>
            </a:r>
            <a:r>
              <a:rPr lang="ru-RU" sz="2000" b="1" dirty="0">
                <a:latin typeface="Bahnschrift Light SemiCondensed" panose="020B0502040204020203" pitchFamily="34" charset="0"/>
              </a:rPr>
              <a:t> </a:t>
            </a:r>
            <a:endParaRPr lang="en-IN" sz="2000" b="1" dirty="0">
              <a:latin typeface="Bahnschrift Light SemiCondensed" panose="020B0502040204020203" pitchFamily="34" charset="0"/>
              <a:ea typeface="Roboto" pitchFamily="2" charset="0"/>
              <a:cs typeface="Microsoft New Tai Lue" panose="020B0502040204020203" pitchFamily="34" charset="0"/>
            </a:endParaRPr>
          </a:p>
        </p:txBody>
      </p:sp>
      <p:pic>
        <p:nvPicPr>
          <p:cNvPr id="72" name="Picture 16">
            <a:extLst>
              <a:ext uri="{FF2B5EF4-FFF2-40B4-BE49-F238E27FC236}">
                <a16:creationId xmlns:a16="http://schemas.microsoft.com/office/drawing/2014/main" id="{38C47B1F-3040-62FD-4E10-13560E4144D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20" t="10878" r="28200" b="11765"/>
          <a:stretch/>
        </p:blipFill>
        <p:spPr bwMode="auto">
          <a:xfrm>
            <a:off x="7801383" y="4080077"/>
            <a:ext cx="614297" cy="618670"/>
          </a:xfrm>
          <a:prstGeom prst="roundRect">
            <a:avLst>
              <a:gd name="adj" fmla="val 50000"/>
            </a:avLst>
          </a:prstGeom>
          <a:noFill/>
          <a:effectLst>
            <a:glow rad="139700">
              <a:schemeClr val="accent5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" name="Рисунок 122">
            <a:extLst>
              <a:ext uri="{FF2B5EF4-FFF2-40B4-BE49-F238E27FC236}">
                <a16:creationId xmlns:a16="http://schemas.microsoft.com/office/drawing/2014/main" id="{F4BD96E3-683F-4554-CB5A-315CFA8F7A62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7437" y="6312760"/>
            <a:ext cx="756395" cy="313878"/>
          </a:xfrm>
          <a:prstGeom prst="rect">
            <a:avLst/>
          </a:prstGeom>
        </p:spPr>
      </p:pic>
      <p:pic>
        <p:nvPicPr>
          <p:cNvPr id="124" name="Рисунок 123">
            <a:extLst>
              <a:ext uri="{FF2B5EF4-FFF2-40B4-BE49-F238E27FC236}">
                <a16:creationId xmlns:a16="http://schemas.microsoft.com/office/drawing/2014/main" id="{92D200EB-D7F0-0BBE-8E6B-8E553BAF58C1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3273" y="6356199"/>
            <a:ext cx="549385" cy="274514"/>
          </a:xfrm>
          <a:prstGeom prst="rect">
            <a:avLst/>
          </a:prstGeom>
        </p:spPr>
      </p:pic>
      <p:pic>
        <p:nvPicPr>
          <p:cNvPr id="125" name="Рисунок 124">
            <a:extLst>
              <a:ext uri="{FF2B5EF4-FFF2-40B4-BE49-F238E27FC236}">
                <a16:creationId xmlns:a16="http://schemas.microsoft.com/office/drawing/2014/main" id="{66DCFCAE-E401-78ED-F7DB-F4AFB4815CC3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2658" y="6324809"/>
            <a:ext cx="946217" cy="289779"/>
          </a:xfrm>
          <a:prstGeom prst="rect">
            <a:avLst/>
          </a:prstGeom>
        </p:spPr>
      </p:pic>
      <p:pic>
        <p:nvPicPr>
          <p:cNvPr id="126" name="Picture 6">
            <a:extLst>
              <a:ext uri="{FF2B5EF4-FFF2-40B4-BE49-F238E27FC236}">
                <a16:creationId xmlns:a16="http://schemas.microsoft.com/office/drawing/2014/main" id="{2AA143C7-E833-A62F-E975-7744A1C938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2503" y="6227665"/>
            <a:ext cx="638418" cy="484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7" name="Picture 2">
            <a:extLst>
              <a:ext uri="{FF2B5EF4-FFF2-40B4-BE49-F238E27FC236}">
                <a16:creationId xmlns:a16="http://schemas.microsoft.com/office/drawing/2014/main" id="{85F3EEDB-3924-385B-5A3F-5239FF349B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0921" y="6035725"/>
            <a:ext cx="1566238" cy="822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8" name="Рисунок 127">
            <a:extLst>
              <a:ext uri="{FF2B5EF4-FFF2-40B4-BE49-F238E27FC236}">
                <a16:creationId xmlns:a16="http://schemas.microsoft.com/office/drawing/2014/main" id="{C5E554C1-AD63-9C35-D25E-9E54776165F4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7939" y="6223431"/>
            <a:ext cx="488300" cy="488300"/>
          </a:xfrm>
          <a:prstGeom prst="ellipse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35C0431-D931-9813-F331-B7DF8D57A6EF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93504" y="6257776"/>
            <a:ext cx="865148" cy="471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1681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0" name="Прямая соединительная линия 69">
            <a:extLst>
              <a:ext uri="{FF2B5EF4-FFF2-40B4-BE49-F238E27FC236}">
                <a16:creationId xmlns:a16="http://schemas.microsoft.com/office/drawing/2014/main" id="{EC6DD9FE-2C69-4D17-8CCF-152B4D840510}"/>
              </a:ext>
            </a:extLst>
          </p:cNvPr>
          <p:cNvCxnSpPr>
            <a:cxnSpLocks/>
            <a:stCxn id="47" idx="2"/>
          </p:cNvCxnSpPr>
          <p:nvPr/>
        </p:nvCxnSpPr>
        <p:spPr>
          <a:xfrm>
            <a:off x="1057867" y="3985833"/>
            <a:ext cx="11134133" cy="17853"/>
          </a:xfrm>
          <a:prstGeom prst="line">
            <a:avLst/>
          </a:prstGeom>
          <a:ln w="6350">
            <a:prstDash val="sysDot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единительная линия 70">
            <a:extLst>
              <a:ext uri="{FF2B5EF4-FFF2-40B4-BE49-F238E27FC236}">
                <a16:creationId xmlns:a16="http://schemas.microsoft.com/office/drawing/2014/main" id="{0256F2EF-11D0-7101-64F2-D8E4B72634F6}"/>
              </a:ext>
            </a:extLst>
          </p:cNvPr>
          <p:cNvCxnSpPr>
            <a:cxnSpLocks/>
          </p:cNvCxnSpPr>
          <p:nvPr/>
        </p:nvCxnSpPr>
        <p:spPr>
          <a:xfrm>
            <a:off x="1422400" y="5104483"/>
            <a:ext cx="10769599" cy="0"/>
          </a:xfrm>
          <a:prstGeom prst="line">
            <a:avLst/>
          </a:prstGeom>
          <a:ln w="6350">
            <a:prstDash val="sysDot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единительная линия 64">
            <a:extLst>
              <a:ext uri="{FF2B5EF4-FFF2-40B4-BE49-F238E27FC236}">
                <a16:creationId xmlns:a16="http://schemas.microsoft.com/office/drawing/2014/main" id="{0E2F7055-DDB6-A30B-2BBF-C20EE59B8D45}"/>
              </a:ext>
            </a:extLst>
          </p:cNvPr>
          <p:cNvCxnSpPr>
            <a:cxnSpLocks/>
          </p:cNvCxnSpPr>
          <p:nvPr/>
        </p:nvCxnSpPr>
        <p:spPr>
          <a:xfrm flipV="1">
            <a:off x="1500642" y="2742283"/>
            <a:ext cx="10691358" cy="35612"/>
          </a:xfrm>
          <a:prstGeom prst="line">
            <a:avLst/>
          </a:prstGeom>
          <a:ln w="6350">
            <a:prstDash val="sysDot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BD1FAD40-62F8-3190-8C1A-8288562A4CD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89553">
            <a:off x="80546" y="768939"/>
            <a:ext cx="5814893" cy="5638494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EF7D994E-25E5-2BD9-272D-2C59AF24B2E7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212325" y="-8930"/>
            <a:ext cx="759542" cy="759542"/>
          </a:xfrm>
          <a:prstGeom prst="rect">
            <a:avLst/>
          </a:prstGeom>
        </p:spPr>
      </p:pic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58FF81F6-C53B-AF87-D4B7-63E2397A9140}"/>
              </a:ext>
            </a:extLst>
          </p:cNvPr>
          <p:cNvCxnSpPr/>
          <p:nvPr/>
        </p:nvCxnSpPr>
        <p:spPr>
          <a:xfrm>
            <a:off x="795867" y="-8930"/>
            <a:ext cx="0" cy="6866930"/>
          </a:xfrm>
          <a:prstGeom prst="line">
            <a:avLst/>
          </a:prstGeom>
          <a:ln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8122E145-D0BE-EBC7-499B-4FC20C214B36}"/>
              </a:ext>
            </a:extLst>
          </p:cNvPr>
          <p:cNvSpPr txBox="1"/>
          <p:nvPr/>
        </p:nvSpPr>
        <p:spPr>
          <a:xfrm>
            <a:off x="232343" y="6239933"/>
            <a:ext cx="2201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Bahnschrift SemiBold SemiConden" panose="020B0502040204020203" pitchFamily="34" charset="0"/>
              </a:rPr>
              <a:t>6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CAAC963-D164-64DA-B3F4-E0CF0E3F6F4D}"/>
              </a:ext>
            </a:extLst>
          </p:cNvPr>
          <p:cNvSpPr txBox="1"/>
          <p:nvPr/>
        </p:nvSpPr>
        <p:spPr>
          <a:xfrm rot="16200000">
            <a:off x="-349149" y="716153"/>
            <a:ext cx="17524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latin typeface="Bahnschrift SemiBold SemiConden" panose="020B0502040204020203" pitchFamily="34" charset="0"/>
              </a:rPr>
              <a:t>ПРОФФВОРК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F1832E4-0963-4E91-0822-8AEE8D6ACF42}"/>
              </a:ext>
            </a:extLst>
          </p:cNvPr>
          <p:cNvSpPr txBox="1"/>
          <p:nvPr/>
        </p:nvSpPr>
        <p:spPr>
          <a:xfrm>
            <a:off x="6430434" y="153698"/>
            <a:ext cx="590153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Bahnschrift SemiBold SemiConden" panose="020B0502040204020203" pitchFamily="34" charset="0"/>
              </a:rPr>
              <a:t>Потенциал рынка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A4299D6-73FD-7239-D107-96711CA2CA84}"/>
              </a:ext>
            </a:extLst>
          </p:cNvPr>
          <p:cNvSpPr txBox="1"/>
          <p:nvPr/>
        </p:nvSpPr>
        <p:spPr>
          <a:xfrm>
            <a:off x="5920591" y="1939439"/>
            <a:ext cx="241246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latin typeface="Bahnschrift Light SemiCondensed" panose="020B0502040204020203" pitchFamily="34" charset="0"/>
              </a:rPr>
              <a:t>75</a:t>
            </a:r>
            <a:r>
              <a:rPr lang="ru-RU" sz="2400" baseline="0" dirty="0">
                <a:latin typeface="Bahnschrift Light SemiCondensed" panose="020B0502040204020203" pitchFamily="34" charset="0"/>
              </a:rPr>
              <a:t> </a:t>
            </a:r>
            <a:r>
              <a:rPr lang="ru-RU" sz="2400" dirty="0">
                <a:latin typeface="Bahnschrift Light SemiCondensed" panose="020B0502040204020203" pitchFamily="34" charset="0"/>
              </a:rPr>
              <a:t>578</a:t>
            </a:r>
            <a:r>
              <a:rPr lang="en-US" sz="2400" dirty="0">
                <a:latin typeface="Bahnschrift Light SemiCondensed" panose="020B0502040204020203" pitchFamily="34" charset="0"/>
              </a:rPr>
              <a:t> </a:t>
            </a:r>
            <a:r>
              <a:rPr lang="ru-RU" sz="2400" dirty="0">
                <a:latin typeface="Bahnschrift Light SemiCondensed" panose="020B0502040204020203" pitchFamily="34" charset="0"/>
              </a:rPr>
              <a:t>тыс.чел.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1EDF3A1-E5DA-9F38-C104-013DC55E8171}"/>
              </a:ext>
            </a:extLst>
          </p:cNvPr>
          <p:cNvSpPr txBox="1"/>
          <p:nvPr/>
        </p:nvSpPr>
        <p:spPr>
          <a:xfrm>
            <a:off x="5917218" y="3193702"/>
            <a:ext cx="25107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latin typeface="Bahnschrift Light SemiCondensed" panose="020B0502040204020203" pitchFamily="34" charset="0"/>
              </a:rPr>
              <a:t>2324,8 </a:t>
            </a:r>
            <a:r>
              <a:rPr lang="ru-RU" sz="2400" dirty="0">
                <a:latin typeface="Bahnschrift Light SemiCondensed" panose="020B0502040204020203" pitchFamily="34" charset="0"/>
              </a:rPr>
              <a:t>тыс.чел.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B34DFC8-31BB-E32B-C77F-BECE300914CA}"/>
              </a:ext>
            </a:extLst>
          </p:cNvPr>
          <p:cNvSpPr txBox="1"/>
          <p:nvPr/>
        </p:nvSpPr>
        <p:spPr>
          <a:xfrm>
            <a:off x="8689507" y="1911286"/>
            <a:ext cx="320495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latin typeface="Bahnschrift Light SemiCondensed" panose="020B0502040204020203" pitchFamily="34" charset="0"/>
              </a:rPr>
              <a:t>Потенциальная рабочая сила/экономически активное население России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C447ECC-7CAA-2E4D-C0AD-99B508C7006B}"/>
              </a:ext>
            </a:extLst>
          </p:cNvPr>
          <p:cNvSpPr txBox="1"/>
          <p:nvPr/>
        </p:nvSpPr>
        <p:spPr>
          <a:xfrm>
            <a:off x="8689507" y="3172689"/>
            <a:ext cx="320495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latin typeface="Bahnschrift Light SemiCondensed" panose="020B0502040204020203" pitchFamily="34" charset="0"/>
              </a:rPr>
              <a:t>Потенциальная рабочая сила/экономически активное население Республики Татарстан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2575D2F-A0D6-D75F-3C39-FD157687FF69}"/>
              </a:ext>
            </a:extLst>
          </p:cNvPr>
          <p:cNvSpPr txBox="1"/>
          <p:nvPr/>
        </p:nvSpPr>
        <p:spPr>
          <a:xfrm>
            <a:off x="8689511" y="4434605"/>
            <a:ext cx="320495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latin typeface="Bahnschrift Light SemiCondensed" panose="020B0502040204020203" pitchFamily="34" charset="0"/>
              </a:rPr>
              <a:t>Предполагаемое количество потенциальных клиентов за 3 года </a:t>
            </a:r>
          </a:p>
        </p:txBody>
      </p:sp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67B0F7BA-A763-FBEC-E17B-20883518AA16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57867" y="2010540"/>
            <a:ext cx="3950586" cy="3950586"/>
          </a:xfrm>
          <a:prstGeom prst="flowChartConnector">
            <a:avLst/>
          </a:prstGeom>
          <a:ln w="19050">
            <a:solidFill>
              <a:schemeClr val="bg1"/>
            </a:solidFill>
          </a:ln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19692211-70A1-A584-3188-680A59E5AD95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00642" y="2892198"/>
            <a:ext cx="3084815" cy="3084815"/>
          </a:xfrm>
          <a:prstGeom prst="flowChartConnector">
            <a:avLst/>
          </a:prstGeom>
          <a:ln w="19050">
            <a:solidFill>
              <a:schemeClr val="bg1"/>
            </a:solidFill>
          </a:ln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A6CB0538-59EB-80F6-D409-8D956A2D4155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938964" y="3768843"/>
            <a:ext cx="2208170" cy="2208170"/>
          </a:xfrm>
          <a:prstGeom prst="flowChartConnector">
            <a:avLst/>
          </a:prstGeom>
          <a:ln w="19050">
            <a:solidFill>
              <a:schemeClr val="bg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F5862A5-8403-AF14-3949-089BB1CD3A86}"/>
              </a:ext>
            </a:extLst>
          </p:cNvPr>
          <p:cNvSpPr txBox="1"/>
          <p:nvPr/>
        </p:nvSpPr>
        <p:spPr>
          <a:xfrm>
            <a:off x="2630388" y="2254675"/>
            <a:ext cx="23780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SemiConden" panose="020B0502040204020203" pitchFamily="34" charset="0"/>
              </a:rPr>
              <a:t>TAM</a:t>
            </a:r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SemiBold SemiConden" panose="020B05020402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22FC350-2C6C-D178-8BEC-2097E4EFFAA5}"/>
              </a:ext>
            </a:extLst>
          </p:cNvPr>
          <p:cNvSpPr txBox="1"/>
          <p:nvPr/>
        </p:nvSpPr>
        <p:spPr>
          <a:xfrm>
            <a:off x="2630388" y="3190445"/>
            <a:ext cx="23780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Bahnschrift SemiBold SemiConden" panose="020B0502040204020203" pitchFamily="34" charset="0"/>
              </a:rPr>
              <a:t>SAM</a:t>
            </a:r>
            <a:endParaRPr lang="ru-RU" sz="2800" dirty="0">
              <a:solidFill>
                <a:schemeClr val="bg1"/>
              </a:solidFill>
              <a:latin typeface="Bahnschrift SemiBold SemiConden" panose="020B0502040204020203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0BECC8B-F800-84F8-72C3-B7F0B4564499}"/>
              </a:ext>
            </a:extLst>
          </p:cNvPr>
          <p:cNvSpPr txBox="1"/>
          <p:nvPr/>
        </p:nvSpPr>
        <p:spPr>
          <a:xfrm>
            <a:off x="2608984" y="4257634"/>
            <a:ext cx="23780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Bahnschrift SemiBold SemiConden" panose="020B0502040204020203" pitchFamily="34" charset="0"/>
              </a:rPr>
              <a:t>SOM</a:t>
            </a:r>
            <a:endParaRPr lang="ru-RU" sz="2800" b="1" dirty="0">
              <a:solidFill>
                <a:schemeClr val="bg1"/>
              </a:solidFill>
              <a:latin typeface="Bahnschrift SemiBold SemiConden" panose="020B0502040204020203" pitchFamily="34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0C3B192E-F8ED-F8DB-A632-9B6CDB5B44A4}"/>
              </a:ext>
            </a:extLst>
          </p:cNvPr>
          <p:cNvSpPr txBox="1"/>
          <p:nvPr/>
        </p:nvSpPr>
        <p:spPr>
          <a:xfrm>
            <a:off x="5917782" y="4311732"/>
            <a:ext cx="253153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latin typeface="Bahnschrift Light SemiCondensed" panose="020B0502040204020203" pitchFamily="34" charset="0"/>
              </a:rPr>
              <a:t>1620 </a:t>
            </a:r>
            <a:r>
              <a:rPr lang="ru-RU" sz="2400" dirty="0">
                <a:latin typeface="Bahnschrift Light SemiCondensed" panose="020B0502040204020203" pitchFamily="34" charset="0"/>
              </a:rPr>
              <a:t>чел. 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20113F6-C9DE-391C-AEE6-0175B043DCB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7437" y="6312760"/>
            <a:ext cx="756395" cy="313878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4A3C385-83A3-6656-DB32-A96DF406037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3273" y="6356199"/>
            <a:ext cx="549385" cy="274514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DD01F3E-6583-3B49-6766-703A5E9FE56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2658" y="6324809"/>
            <a:ext cx="946217" cy="289779"/>
          </a:xfrm>
          <a:prstGeom prst="rect">
            <a:avLst/>
          </a:prstGeom>
        </p:spPr>
      </p:pic>
      <p:pic>
        <p:nvPicPr>
          <p:cNvPr id="15" name="Picture 6">
            <a:extLst>
              <a:ext uri="{FF2B5EF4-FFF2-40B4-BE49-F238E27FC236}">
                <a16:creationId xmlns:a16="http://schemas.microsoft.com/office/drawing/2014/main" id="{D5D2E46C-F324-0D7D-ADEC-6F7F7F137F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2503" y="6227665"/>
            <a:ext cx="638418" cy="484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>
            <a:extLst>
              <a:ext uri="{FF2B5EF4-FFF2-40B4-BE49-F238E27FC236}">
                <a16:creationId xmlns:a16="http://schemas.microsoft.com/office/drawing/2014/main" id="{4B9A3C38-21FD-7D6F-2715-DB7FC9DC5F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0921" y="6035725"/>
            <a:ext cx="1566238" cy="822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EC9C6A65-FE95-15E9-A3C4-C942F4ECD4F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7939" y="6223431"/>
            <a:ext cx="488300" cy="488300"/>
          </a:xfrm>
          <a:prstGeom prst="ellipse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0D303F7-8F0A-4823-315C-F9762C416E76}"/>
              </a:ext>
            </a:extLst>
          </p:cNvPr>
          <p:cNvSpPr txBox="1"/>
          <p:nvPr/>
        </p:nvSpPr>
        <p:spPr>
          <a:xfrm>
            <a:off x="5917218" y="2324569"/>
            <a:ext cx="692383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ln>
                  <a:noFill/>
                </a:ln>
                <a:solidFill>
                  <a:srgbClr val="000000"/>
                </a:solidFill>
                <a:effectLst/>
                <a:latin typeface="Bahnschrift SemiLight SemiConde" panose="020B0502040204020203" pitchFamily="34" charset="0"/>
                <a:ea typeface="Arial Unicode MS"/>
                <a:cs typeface="Arial Unicode MS"/>
              </a:rPr>
              <a:t>(1 133,7 млн. руб.)</a:t>
            </a:r>
            <a:endParaRPr lang="ru-RU" sz="2000" b="1" dirty="0">
              <a:latin typeface="Bahnschrift SemiLight SemiConde" panose="020B0502040204020203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B1BD155-AF83-5FC5-BB16-C09821E13750}"/>
              </a:ext>
            </a:extLst>
          </p:cNvPr>
          <p:cNvSpPr txBox="1"/>
          <p:nvPr/>
        </p:nvSpPr>
        <p:spPr>
          <a:xfrm>
            <a:off x="5917218" y="3600376"/>
            <a:ext cx="69494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ln>
                  <a:noFill/>
                </a:ln>
                <a:solidFill>
                  <a:srgbClr val="000000"/>
                </a:solidFill>
                <a:effectLst/>
                <a:latin typeface="Bahnschrift SemiLight SemiConde" panose="020B0502040204020203" pitchFamily="34" charset="0"/>
                <a:ea typeface="Arial Unicode MS"/>
                <a:cs typeface="Arial Unicode MS"/>
              </a:rPr>
              <a:t>(34 872 тыс. руб.)</a:t>
            </a:r>
            <a:endParaRPr lang="ru-RU" sz="2000" b="1" dirty="0">
              <a:latin typeface="Bahnschrift SemiLight SemiConde" panose="020B0502040204020203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53CBB1F-1DB2-8206-1E96-1F07BED6DC68}"/>
              </a:ext>
            </a:extLst>
          </p:cNvPr>
          <p:cNvSpPr txBox="1"/>
          <p:nvPr/>
        </p:nvSpPr>
        <p:spPr>
          <a:xfrm>
            <a:off x="5917218" y="4707027"/>
            <a:ext cx="69640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ln>
                  <a:noFill/>
                </a:ln>
                <a:solidFill>
                  <a:srgbClr val="000000"/>
                </a:solidFill>
                <a:effectLst/>
                <a:latin typeface="Bahnschrift SemiLight SemiConde" panose="020B0502040204020203" pitchFamily="34" charset="0"/>
                <a:ea typeface="Times New Roman" panose="02020603050405020304" pitchFamily="18" charset="0"/>
              </a:rPr>
              <a:t>(8 100 тыс. руб.)</a:t>
            </a:r>
            <a:endParaRPr lang="ru-RU" sz="2000" b="1" dirty="0">
              <a:latin typeface="Bahnschrift SemiLight SemiConde" panose="020B0502040204020203" pitchFamily="34" charset="0"/>
            </a:endParaRP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48E4791-E386-37AA-E8F1-A9F9DF493E14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93504" y="6257776"/>
            <a:ext cx="865148" cy="47136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1AA468E-3E84-0A3F-D8EB-C40B74703BF9}"/>
              </a:ext>
            </a:extLst>
          </p:cNvPr>
          <p:cNvSpPr txBox="1"/>
          <p:nvPr/>
        </p:nvSpPr>
        <p:spPr>
          <a:xfrm>
            <a:off x="5917218" y="5185820"/>
            <a:ext cx="28568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</a:t>
            </a:r>
            <a:r>
              <a:rPr lang="ru-RU" sz="1400" b="1" i="1" dirty="0"/>
              <a:t>Рентабельность проекта </a:t>
            </a:r>
            <a:r>
              <a:rPr lang="ru-RU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 </a:t>
            </a:r>
            <a:r>
              <a:rPr lang="ru-RU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73B2EC"/>
                </a:highlight>
              </a:rPr>
              <a:t>40%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136AE49-CE80-D8D8-ED95-A87E1FA32C1C}"/>
              </a:ext>
            </a:extLst>
          </p:cNvPr>
          <p:cNvSpPr txBox="1"/>
          <p:nvPr/>
        </p:nvSpPr>
        <p:spPr>
          <a:xfrm>
            <a:off x="5942897" y="5452711"/>
            <a:ext cx="27434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</a:t>
            </a:r>
            <a:r>
              <a:rPr lang="ru-RU" sz="1400" b="1" i="1" dirty="0"/>
              <a:t>Срок окупаемости </a:t>
            </a:r>
            <a:r>
              <a:rPr lang="ru-RU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  <a:r>
              <a:rPr lang="ru-RU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73B2EC"/>
                </a:highlight>
              </a:rPr>
              <a:t>2 г. 6 мес.</a:t>
            </a:r>
          </a:p>
        </p:txBody>
      </p:sp>
    </p:spTree>
    <p:extLst>
      <p:ext uri="{BB962C8B-B14F-4D97-AF65-F5344CB8AC3E}">
        <p14:creationId xmlns:p14="http://schemas.microsoft.com/office/powerpoint/2010/main" val="3720977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6C844F60-6E06-BEAD-502B-506191D5BE1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863694">
            <a:off x="7670035" y="665486"/>
            <a:ext cx="2822347" cy="3758017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59835CCF-6C6E-33E0-0FF2-D4721D70E9A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863694">
            <a:off x="2132868" y="771991"/>
            <a:ext cx="2731248" cy="363671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1971F2F-C5D5-4F34-722B-60EE8103FB6A}"/>
              </a:ext>
            </a:extLst>
          </p:cNvPr>
          <p:cNvSpPr txBox="1"/>
          <p:nvPr/>
        </p:nvSpPr>
        <p:spPr>
          <a:xfrm>
            <a:off x="7665796" y="1543665"/>
            <a:ext cx="3546529" cy="178510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sz="11000" dirty="0">
                <a:solidFill>
                  <a:srgbClr val="7030A0"/>
                </a:solidFill>
                <a:latin typeface="Bahnschrift SemiBold SemiConden" panose="020B0502040204020203" pitchFamily="34" charset="0"/>
              </a:rPr>
              <a:t>B2C</a:t>
            </a:r>
            <a:endParaRPr lang="ru-RU" sz="11000" dirty="0">
              <a:solidFill>
                <a:srgbClr val="7030A0"/>
              </a:solidFill>
              <a:latin typeface="Bahnschrift SemiBold SemiConden" panose="020B0502040204020203" pitchFamily="34" charset="0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EF7D994E-25E5-2BD9-272D-2C59AF24B2E7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212325" y="-8930"/>
            <a:ext cx="759542" cy="759542"/>
          </a:xfrm>
          <a:prstGeom prst="rect">
            <a:avLst/>
          </a:prstGeom>
        </p:spPr>
      </p:pic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58FF81F6-C53B-AF87-D4B7-63E2397A9140}"/>
              </a:ext>
            </a:extLst>
          </p:cNvPr>
          <p:cNvCxnSpPr/>
          <p:nvPr/>
        </p:nvCxnSpPr>
        <p:spPr>
          <a:xfrm>
            <a:off x="795867" y="-8930"/>
            <a:ext cx="0" cy="6866930"/>
          </a:xfrm>
          <a:prstGeom prst="line">
            <a:avLst/>
          </a:prstGeom>
          <a:ln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8122E145-D0BE-EBC7-499B-4FC20C214B36}"/>
              </a:ext>
            </a:extLst>
          </p:cNvPr>
          <p:cNvSpPr txBox="1"/>
          <p:nvPr/>
        </p:nvSpPr>
        <p:spPr>
          <a:xfrm>
            <a:off x="232343" y="6239933"/>
            <a:ext cx="2201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Bahnschrift SemiBold SemiConden" panose="020B0502040204020203" pitchFamily="34" charset="0"/>
              </a:rPr>
              <a:t>7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CAAC963-D164-64DA-B3F4-E0CF0E3F6F4D}"/>
              </a:ext>
            </a:extLst>
          </p:cNvPr>
          <p:cNvSpPr txBox="1"/>
          <p:nvPr/>
        </p:nvSpPr>
        <p:spPr>
          <a:xfrm rot="16200000">
            <a:off x="-345395" y="712399"/>
            <a:ext cx="17449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latin typeface="Bahnschrift SemiBold SemiConden" panose="020B0502040204020203" pitchFamily="34" charset="0"/>
              </a:rPr>
              <a:t>ПРОФФВОРК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F1832E4-0963-4E91-0822-8AEE8D6ACF42}"/>
              </a:ext>
            </a:extLst>
          </p:cNvPr>
          <p:cNvSpPr txBox="1"/>
          <p:nvPr/>
        </p:nvSpPr>
        <p:spPr>
          <a:xfrm>
            <a:off x="7246189" y="196830"/>
            <a:ext cx="417106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Bahnschrift SemiBold SemiConden" panose="020B0502040204020203" pitchFamily="34" charset="0"/>
              </a:rPr>
              <a:t>Бизнес-модель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8641ED9-DE36-33FC-D219-33F0518BD4BA}"/>
              </a:ext>
            </a:extLst>
          </p:cNvPr>
          <p:cNvSpPr txBox="1"/>
          <p:nvPr/>
        </p:nvSpPr>
        <p:spPr>
          <a:xfrm>
            <a:off x="7726770" y="1543665"/>
            <a:ext cx="3424579" cy="178510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1000" b="1" dirty="0">
                <a:effectLst>
                  <a:reflection blurRad="6350" stA="9000" endPos="50000" dist="60007" dir="5400000" sy="-100000" algn="bl" rotWithShape="0"/>
                </a:effectLst>
                <a:latin typeface="Bahnschrift SemiBold SemiConden" panose="020B0502040204020203" pitchFamily="34" charset="0"/>
              </a:rPr>
              <a:t>B2C</a:t>
            </a:r>
            <a:endParaRPr lang="ru-RU" sz="11000" b="1" dirty="0">
              <a:effectLst>
                <a:reflection blurRad="6350" stA="9000" endPos="50000" dist="60007" dir="5400000" sy="-100000" algn="bl" rotWithShape="0"/>
              </a:effectLst>
              <a:latin typeface="Bahnschrift SemiBold SemiConden" panose="020B0502040204020203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9B9123B-9DBF-7623-4DA2-362143CD802C}"/>
              </a:ext>
            </a:extLst>
          </p:cNvPr>
          <p:cNvSpPr txBox="1"/>
          <p:nvPr/>
        </p:nvSpPr>
        <p:spPr>
          <a:xfrm>
            <a:off x="2170757" y="1548706"/>
            <a:ext cx="3546529" cy="178510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sz="11000" dirty="0">
                <a:solidFill>
                  <a:srgbClr val="7030A0"/>
                </a:solidFill>
                <a:latin typeface="Bahnschrift SemiBold SemiConden" panose="020B0502040204020203" pitchFamily="34" charset="0"/>
              </a:rPr>
              <a:t>B2B</a:t>
            </a:r>
            <a:endParaRPr lang="ru-RU" sz="11000" dirty="0">
              <a:solidFill>
                <a:srgbClr val="7030A0"/>
              </a:solidFill>
              <a:latin typeface="Bahnschrift SemiBold SemiConden" panose="020B0502040204020203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7594763-24A6-AD49-DAB2-BDA642F427EC}"/>
              </a:ext>
            </a:extLst>
          </p:cNvPr>
          <p:cNvSpPr txBox="1"/>
          <p:nvPr/>
        </p:nvSpPr>
        <p:spPr>
          <a:xfrm>
            <a:off x="2239881" y="1543665"/>
            <a:ext cx="3794099" cy="178510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1000" b="1" dirty="0">
                <a:effectLst>
                  <a:reflection blurRad="6350" stA="9000" endPos="50000" dist="60007" dir="5400000" sy="-100000" algn="bl" rotWithShape="0"/>
                </a:effectLst>
                <a:latin typeface="Bahnschrift SemiBold SemiConden" panose="020B0502040204020203" pitchFamily="34" charset="0"/>
              </a:rPr>
              <a:t>B2B</a:t>
            </a:r>
            <a:endParaRPr lang="ru-RU" sz="11000" b="1" dirty="0">
              <a:effectLst>
                <a:reflection blurRad="6350" stA="9000" endPos="50000" dist="60007" dir="5400000" sy="-100000" algn="bl" rotWithShape="0"/>
              </a:effectLst>
              <a:latin typeface="Bahnschrift SemiBold SemiConden" panose="020B0502040204020203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BD9F4D1-457D-DAFF-111C-0710B746C3DB}"/>
              </a:ext>
            </a:extLst>
          </p:cNvPr>
          <p:cNvSpPr txBox="1"/>
          <p:nvPr/>
        </p:nvSpPr>
        <p:spPr>
          <a:xfrm>
            <a:off x="918261" y="3847864"/>
            <a:ext cx="527380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>
                <a:latin typeface="Bahnschrift Light Condensed" panose="020B0502040204020203" pitchFamily="34" charset="0"/>
              </a:rPr>
              <a:t>Взимаем плату с работодателей за предоставляемые нашей платформой пакеты услуг</a:t>
            </a:r>
            <a:endParaRPr lang="en-US" dirty="0">
              <a:latin typeface="Bahnschrift Light Condensed" panose="020B0502040204020203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>
                <a:latin typeface="Bahnschrift Light Condensed" panose="020B0502040204020203" pitchFamily="34" charset="0"/>
              </a:rPr>
              <a:t>Размещаем на сайте рекламу рекламодателей </a:t>
            </a:r>
            <a:endParaRPr lang="en-US" dirty="0">
              <a:latin typeface="Bahnschrift Light Condensed" panose="020B0502040204020203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>
                <a:latin typeface="Bahnschrift Light Condensed" panose="020B0502040204020203" pitchFamily="34" charset="0"/>
              </a:rPr>
              <a:t>Предлагаем компаниям возможность создавать расширенные профили, демонстрирующие их преимущества и ценности.</a:t>
            </a:r>
          </a:p>
          <a:p>
            <a:pPr marL="342900" indent="-342900" algn="just">
              <a:buFont typeface="+mj-lt"/>
              <a:buAutoNum type="arabicPeriod"/>
            </a:pPr>
            <a:endParaRPr lang="ru-RU" dirty="0">
              <a:latin typeface="Bahnschrift Light Condensed" panose="020B0502040204020203" pitchFamily="34" charset="0"/>
            </a:endParaRPr>
          </a:p>
          <a:p>
            <a:endParaRPr lang="ru-RU" dirty="0">
              <a:latin typeface="Bahnschrift Light Condensed" panose="020B0502040204020203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9FA7FA9-AED3-6B54-3546-59FD17482BCE}"/>
              </a:ext>
            </a:extLst>
          </p:cNvPr>
          <p:cNvSpPr txBox="1"/>
          <p:nvPr/>
        </p:nvSpPr>
        <p:spPr>
          <a:xfrm>
            <a:off x="6876288" y="4121823"/>
            <a:ext cx="48792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>
                <a:latin typeface="Bahnschrift Light Condensed" panose="020B0502040204020203" pitchFamily="34" charset="0"/>
              </a:rPr>
              <a:t>Предоставляем соискателям дополнительные услуги в виде написания резюме и обучение от наших партнеров.</a:t>
            </a:r>
          </a:p>
          <a:p>
            <a:endParaRPr lang="ru-RU" dirty="0">
              <a:latin typeface="Bahnschrift Light Condensed" panose="020B0502040204020203" pitchFamily="34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B8292D3-3263-A141-7A37-DF8631F54BB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7437" y="6312760"/>
            <a:ext cx="756395" cy="31387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5DDCECC0-2274-0E1C-198D-28D577939A3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3273" y="6356199"/>
            <a:ext cx="549385" cy="274514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ED9028BC-E730-2327-F785-DCD6750D52A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2658" y="6324809"/>
            <a:ext cx="946217" cy="289779"/>
          </a:xfrm>
          <a:prstGeom prst="rect">
            <a:avLst/>
          </a:prstGeom>
        </p:spPr>
      </p:pic>
      <p:pic>
        <p:nvPicPr>
          <p:cNvPr id="18" name="Picture 6">
            <a:extLst>
              <a:ext uri="{FF2B5EF4-FFF2-40B4-BE49-F238E27FC236}">
                <a16:creationId xmlns:a16="http://schemas.microsoft.com/office/drawing/2014/main" id="{CEB71158-F9DD-BC61-A5C1-946F1FED7A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2503" y="6227665"/>
            <a:ext cx="638418" cy="484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>
            <a:extLst>
              <a:ext uri="{FF2B5EF4-FFF2-40B4-BE49-F238E27FC236}">
                <a16:creationId xmlns:a16="http://schemas.microsoft.com/office/drawing/2014/main" id="{50291F14-80A9-5EAE-5AD5-83A551C860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0921" y="6035725"/>
            <a:ext cx="1566238" cy="822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7200C9B1-7086-4486-B69B-904D1CDF678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7939" y="6223431"/>
            <a:ext cx="488300" cy="488300"/>
          </a:xfrm>
          <a:prstGeom prst="ellipse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75E55CE-A272-2ECF-3BE5-85A4F2C4700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93504" y="6257776"/>
            <a:ext cx="865148" cy="471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0789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Рисунок 86">
            <a:extLst>
              <a:ext uri="{FF2B5EF4-FFF2-40B4-BE49-F238E27FC236}">
                <a16:creationId xmlns:a16="http://schemas.microsoft.com/office/drawing/2014/main" id="{40C8D869-2BB7-F8C8-CCC7-71C7B2CFA32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4728" y="3802906"/>
            <a:ext cx="3888047" cy="2322332"/>
          </a:xfrm>
          <a:prstGeom prst="rect">
            <a:avLst/>
          </a:prstGeom>
        </p:spPr>
      </p:pic>
      <p:pic>
        <p:nvPicPr>
          <p:cNvPr id="84" name="Рисунок 83">
            <a:extLst>
              <a:ext uri="{FF2B5EF4-FFF2-40B4-BE49-F238E27FC236}">
                <a16:creationId xmlns:a16="http://schemas.microsoft.com/office/drawing/2014/main" id="{AC5C0E4F-C632-50F5-067B-EB31AA3AFC8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58" y="4256155"/>
            <a:ext cx="4085556" cy="232233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EF7D994E-25E5-2BD9-272D-2C59AF24B2E7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212325" y="-8930"/>
            <a:ext cx="759542" cy="759542"/>
          </a:xfrm>
          <a:prstGeom prst="rect">
            <a:avLst/>
          </a:prstGeom>
        </p:spPr>
      </p:pic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58FF81F6-C53B-AF87-D4B7-63E2397A9140}"/>
              </a:ext>
            </a:extLst>
          </p:cNvPr>
          <p:cNvCxnSpPr/>
          <p:nvPr/>
        </p:nvCxnSpPr>
        <p:spPr>
          <a:xfrm>
            <a:off x="795867" y="-8930"/>
            <a:ext cx="0" cy="6866930"/>
          </a:xfrm>
          <a:prstGeom prst="line">
            <a:avLst/>
          </a:prstGeom>
          <a:ln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8122E145-D0BE-EBC7-499B-4FC20C214B36}"/>
              </a:ext>
            </a:extLst>
          </p:cNvPr>
          <p:cNvSpPr txBox="1"/>
          <p:nvPr/>
        </p:nvSpPr>
        <p:spPr>
          <a:xfrm>
            <a:off x="232343" y="6239933"/>
            <a:ext cx="2201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Bahnschrift SemiBold SemiConden" panose="020B0502040204020203" pitchFamily="34" charset="0"/>
              </a:rPr>
              <a:t>8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CAAC963-D164-64DA-B3F4-E0CF0E3F6F4D}"/>
              </a:ext>
            </a:extLst>
          </p:cNvPr>
          <p:cNvSpPr txBox="1"/>
          <p:nvPr/>
        </p:nvSpPr>
        <p:spPr>
          <a:xfrm rot="16200000">
            <a:off x="-328462" y="695466"/>
            <a:ext cx="17110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latin typeface="Bahnschrift SemiBold SemiConden" panose="020B0502040204020203" pitchFamily="34" charset="0"/>
              </a:rPr>
              <a:t>ПРОФФВОРК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F1832E4-0963-4E91-0822-8AEE8D6ACF42}"/>
              </a:ext>
            </a:extLst>
          </p:cNvPr>
          <p:cNvSpPr txBox="1"/>
          <p:nvPr/>
        </p:nvSpPr>
        <p:spPr>
          <a:xfrm>
            <a:off x="7016482" y="169565"/>
            <a:ext cx="478004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latin typeface="Bahnschrift SemiBold SemiConden" panose="020B0502040204020203" pitchFamily="34" charset="0"/>
              </a:rPr>
              <a:t>Текущие результаты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8BF8F6E-1F35-4E32-B330-F45AA50A64CE}"/>
              </a:ext>
            </a:extLst>
          </p:cNvPr>
          <p:cNvSpPr txBox="1"/>
          <p:nvPr/>
        </p:nvSpPr>
        <p:spPr>
          <a:xfrm>
            <a:off x="1562927" y="4821801"/>
            <a:ext cx="3491200" cy="40011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Bahnschrift Light SemiCondensed" panose="020B0502040204020203" pitchFamily="34" charset="0"/>
              </a:rPr>
              <a:t>Запустили сайт на </a:t>
            </a:r>
            <a:r>
              <a:rPr lang="en-US" sz="2000" dirty="0">
                <a:latin typeface="Bahnschrift Light SemiCondensed" panose="020B0502040204020203" pitchFamily="34" charset="0"/>
              </a:rPr>
              <a:t>HTML </a:t>
            </a:r>
            <a:r>
              <a:rPr lang="ru-RU" sz="2000" dirty="0">
                <a:latin typeface="Bahnschrift Light SemiCondensed" panose="020B0502040204020203" pitchFamily="34" charset="0"/>
              </a:rPr>
              <a:t>и</a:t>
            </a:r>
            <a:r>
              <a:rPr lang="en-US" sz="2000" dirty="0">
                <a:latin typeface="Bahnschrift Light SemiCondensed" panose="020B0502040204020203" pitchFamily="34" charset="0"/>
              </a:rPr>
              <a:t> CSS</a:t>
            </a:r>
            <a:r>
              <a:rPr lang="ru-RU" sz="2000" dirty="0">
                <a:latin typeface="Bahnschrift Light SemiCondensed" panose="020B0502040204020203" pitchFamily="34" charset="0"/>
              </a:rPr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339FE0-E97B-1DC8-4760-4F63F318936B}"/>
              </a:ext>
            </a:extLst>
          </p:cNvPr>
          <p:cNvSpPr txBox="1"/>
          <p:nvPr/>
        </p:nvSpPr>
        <p:spPr>
          <a:xfrm>
            <a:off x="8236081" y="4483247"/>
            <a:ext cx="3239685" cy="40011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Bahnschrift Light SemiCondensed" panose="020B0502040204020203" pitchFamily="34" charset="0"/>
              </a:rPr>
              <a:t>Открыли ООО «ПРОФФВОРК» </a:t>
            </a:r>
          </a:p>
        </p:txBody>
      </p:sp>
      <p:pic>
        <p:nvPicPr>
          <p:cNvPr id="62" name="Рисунок 61">
            <a:extLst>
              <a:ext uri="{FF2B5EF4-FFF2-40B4-BE49-F238E27FC236}">
                <a16:creationId xmlns:a16="http://schemas.microsoft.com/office/drawing/2014/main" id="{1D15A90F-D95A-5172-E0D2-A1B640C6EDC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46" t="28405" r="13064" b="31675"/>
          <a:stretch/>
        </p:blipFill>
        <p:spPr>
          <a:xfrm>
            <a:off x="8157421" y="1936357"/>
            <a:ext cx="3397004" cy="22778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reflection blurRad="12700" stA="38000" endPos="28000" dist="5000" dir="5400000" sy="-100000" algn="bl" rotWithShape="0"/>
          </a:effectLst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D40431B2-5A2C-BEF3-4F95-96F6026B88B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3968" r="-325" b="5884"/>
          <a:stretch/>
        </p:blipFill>
        <p:spPr>
          <a:xfrm>
            <a:off x="1601469" y="2775719"/>
            <a:ext cx="2986647" cy="180765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reflection blurRad="12700" stA="38000" endPos="28000" dist="5000" dir="5400000" sy="-100000" algn="bl" rotWithShape="0"/>
          </a:effectLst>
        </p:spPr>
      </p:pic>
      <p:pic>
        <p:nvPicPr>
          <p:cNvPr id="91" name="Рисунок 90">
            <a:extLst>
              <a:ext uri="{FF2B5EF4-FFF2-40B4-BE49-F238E27FC236}">
                <a16:creationId xmlns:a16="http://schemas.microsoft.com/office/drawing/2014/main" id="{E4C993EB-EC51-F716-A07D-9BDE2B7453E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9539" y="3140455"/>
            <a:ext cx="3245121" cy="1938312"/>
          </a:xfrm>
          <a:prstGeom prst="rect">
            <a:avLst/>
          </a:prstGeom>
        </p:spPr>
      </p:pic>
      <p:sp>
        <p:nvSpPr>
          <p:cNvPr id="92" name="TextBox 91">
            <a:extLst>
              <a:ext uri="{FF2B5EF4-FFF2-40B4-BE49-F238E27FC236}">
                <a16:creationId xmlns:a16="http://schemas.microsoft.com/office/drawing/2014/main" id="{D44B8161-87DB-FA00-AA35-AAFD436FA758}"/>
              </a:ext>
            </a:extLst>
          </p:cNvPr>
          <p:cNvSpPr txBox="1"/>
          <p:nvPr/>
        </p:nvSpPr>
        <p:spPr>
          <a:xfrm>
            <a:off x="5323100" y="3401725"/>
            <a:ext cx="2411855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Bahnschrift Light SemiCondensed" panose="020B0502040204020203" pitchFamily="34" charset="0"/>
              </a:rPr>
              <a:t>Сотрудничаем с первыми клиентами</a:t>
            </a:r>
          </a:p>
        </p:txBody>
      </p:sp>
      <p:pic>
        <p:nvPicPr>
          <p:cNvPr id="93" name="Рисунок 92">
            <a:extLst>
              <a:ext uri="{FF2B5EF4-FFF2-40B4-BE49-F238E27FC236}">
                <a16:creationId xmlns:a16="http://schemas.microsoft.com/office/drawing/2014/main" id="{F7F481A5-7FF0-A575-EA32-3C9495C90D8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7437" y="6312760"/>
            <a:ext cx="756395" cy="313878"/>
          </a:xfrm>
          <a:prstGeom prst="rect">
            <a:avLst/>
          </a:prstGeom>
        </p:spPr>
      </p:pic>
      <p:pic>
        <p:nvPicPr>
          <p:cNvPr id="94" name="Рисунок 93">
            <a:extLst>
              <a:ext uri="{FF2B5EF4-FFF2-40B4-BE49-F238E27FC236}">
                <a16:creationId xmlns:a16="http://schemas.microsoft.com/office/drawing/2014/main" id="{DAD35236-4438-CA5E-C0C5-DE68F0EF96B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3273" y="6356199"/>
            <a:ext cx="549385" cy="274514"/>
          </a:xfrm>
          <a:prstGeom prst="rect">
            <a:avLst/>
          </a:prstGeom>
        </p:spPr>
      </p:pic>
      <p:pic>
        <p:nvPicPr>
          <p:cNvPr id="95" name="Рисунок 94">
            <a:extLst>
              <a:ext uri="{FF2B5EF4-FFF2-40B4-BE49-F238E27FC236}">
                <a16:creationId xmlns:a16="http://schemas.microsoft.com/office/drawing/2014/main" id="{7AD02F83-B87E-48D0-0EF2-B8068BF2C0F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2658" y="6324809"/>
            <a:ext cx="946217" cy="289779"/>
          </a:xfrm>
          <a:prstGeom prst="rect">
            <a:avLst/>
          </a:prstGeom>
        </p:spPr>
      </p:pic>
      <p:pic>
        <p:nvPicPr>
          <p:cNvPr id="96" name="Picture 6">
            <a:extLst>
              <a:ext uri="{FF2B5EF4-FFF2-40B4-BE49-F238E27FC236}">
                <a16:creationId xmlns:a16="http://schemas.microsoft.com/office/drawing/2014/main" id="{D0E0C7D2-C59A-A097-944D-B801A399C3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2503" y="6227665"/>
            <a:ext cx="638418" cy="484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7" name="Picture 2">
            <a:extLst>
              <a:ext uri="{FF2B5EF4-FFF2-40B4-BE49-F238E27FC236}">
                <a16:creationId xmlns:a16="http://schemas.microsoft.com/office/drawing/2014/main" id="{A9D9A047-1729-2033-53AB-002EDA236F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0921" y="6035725"/>
            <a:ext cx="1566238" cy="822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8" name="Рисунок 97">
            <a:extLst>
              <a:ext uri="{FF2B5EF4-FFF2-40B4-BE49-F238E27FC236}">
                <a16:creationId xmlns:a16="http://schemas.microsoft.com/office/drawing/2014/main" id="{2A1E8241-D2F1-77BD-AF01-C72484DFD734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7939" y="6223431"/>
            <a:ext cx="488300" cy="488300"/>
          </a:xfrm>
          <a:prstGeom prst="ellipse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CD6E4ED-5DC9-3E2E-8E70-04824781DE44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93504" y="6257776"/>
            <a:ext cx="865148" cy="471360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7D4100E3-956C-C582-E105-72BB17FD45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1819" y="1061550"/>
            <a:ext cx="2392067" cy="23223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7633978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8762155F-8E5D-43AB-11CA-6B1F8CC68CA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355" y="910474"/>
            <a:ext cx="3572361" cy="3960660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AC7DB113-DB33-120B-175A-311752842A1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1397" y="921510"/>
            <a:ext cx="3524333" cy="3907412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E418DB9B-3662-6A01-C6CE-1B1F8FE8F87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875" y="989116"/>
            <a:ext cx="3524333" cy="390741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EF7D994E-25E5-2BD9-272D-2C59AF24B2E7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212325" y="-8930"/>
            <a:ext cx="759542" cy="759542"/>
          </a:xfrm>
          <a:prstGeom prst="rect">
            <a:avLst/>
          </a:prstGeom>
        </p:spPr>
      </p:pic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58FF81F6-C53B-AF87-D4B7-63E2397A9140}"/>
              </a:ext>
            </a:extLst>
          </p:cNvPr>
          <p:cNvCxnSpPr/>
          <p:nvPr/>
        </p:nvCxnSpPr>
        <p:spPr>
          <a:xfrm>
            <a:off x="795867" y="-8930"/>
            <a:ext cx="0" cy="6866930"/>
          </a:xfrm>
          <a:prstGeom prst="line">
            <a:avLst/>
          </a:prstGeom>
          <a:ln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8122E145-D0BE-EBC7-499B-4FC20C214B36}"/>
              </a:ext>
            </a:extLst>
          </p:cNvPr>
          <p:cNvSpPr txBox="1"/>
          <p:nvPr/>
        </p:nvSpPr>
        <p:spPr>
          <a:xfrm>
            <a:off x="232343" y="6239933"/>
            <a:ext cx="2201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Bahnschrift SemiBold SemiConden" panose="020B0502040204020203" pitchFamily="34" charset="0"/>
              </a:rPr>
              <a:t>9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CAAC963-D164-64DA-B3F4-E0CF0E3F6F4D}"/>
              </a:ext>
            </a:extLst>
          </p:cNvPr>
          <p:cNvSpPr txBox="1"/>
          <p:nvPr/>
        </p:nvSpPr>
        <p:spPr>
          <a:xfrm rot="16200000">
            <a:off x="-358095" y="725099"/>
            <a:ext cx="17703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latin typeface="Bahnschrift SemiBold SemiConden" panose="020B0502040204020203" pitchFamily="34" charset="0"/>
              </a:rPr>
              <a:t>ПРОФФВОРК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F1832E4-0963-4E91-0822-8AEE8D6ACF42}"/>
              </a:ext>
            </a:extLst>
          </p:cNvPr>
          <p:cNvSpPr txBox="1"/>
          <p:nvPr/>
        </p:nvSpPr>
        <p:spPr>
          <a:xfrm>
            <a:off x="4375520" y="348957"/>
            <a:ext cx="531034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Bahnschrift SemiBold SemiConden" panose="020B0502040204020203" pitchFamily="34" charset="0"/>
              </a:rPr>
              <a:t>Наша команда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5B52B32-6A91-9269-6D49-85F99F1E0EF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3A517B"/>
              </a:clrFrom>
              <a:clrTo>
                <a:srgbClr val="3A517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37" t="30623" r="24517" b="1055"/>
          <a:stretch/>
        </p:blipFill>
        <p:spPr>
          <a:xfrm>
            <a:off x="1839473" y="1762316"/>
            <a:ext cx="2470925" cy="2494165"/>
          </a:xfrm>
          <a:prstGeom prst="flowChartConnector">
            <a:avLst/>
          </a:prstGeom>
          <a:ln w="63500" cap="rnd">
            <a:noFill/>
          </a:ln>
          <a:effectLst>
            <a:reflection stA="0" endPos="65000" dist="50800" dir="5400000" sy="-100000" algn="bl" rotWithShape="0"/>
            <a:softEdge rad="635000"/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2DE66059-2FCB-5429-E5DD-F9F8DD70153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56" t="18963" r="20784" b="-776"/>
          <a:stretch/>
        </p:blipFill>
        <p:spPr>
          <a:xfrm>
            <a:off x="5259960" y="1762316"/>
            <a:ext cx="2655167" cy="2522922"/>
          </a:xfrm>
          <a:prstGeom prst="flowChartConnector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contourClr>
              <a:srgbClr val="333333"/>
            </a:contourClr>
          </a:sp3d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C1ECCC7-B0AD-0BAC-698D-9559E62D841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14" t="38465" r="25963"/>
          <a:stretch/>
        </p:blipFill>
        <p:spPr>
          <a:xfrm>
            <a:off x="8909689" y="1671270"/>
            <a:ext cx="2572163" cy="2613968"/>
          </a:xfrm>
          <a:prstGeom prst="flowChartConnector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55774050-73FA-FD28-BA90-4C5D26A3038E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465411" y="4431771"/>
            <a:ext cx="464757" cy="464757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E05333E5-DAB9-6B04-EAE5-547A6D2A512B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595752" y="4431771"/>
            <a:ext cx="464757" cy="464757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CF91FAE0-D16F-1FB7-51D7-05D444FFD0F3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235531" y="4406377"/>
            <a:ext cx="464757" cy="464757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B301B9F8-F980-4C89-5374-00FD8B2F0FAB}"/>
              </a:ext>
            </a:extLst>
          </p:cNvPr>
          <p:cNvSpPr txBox="1"/>
          <p:nvPr/>
        </p:nvSpPr>
        <p:spPr>
          <a:xfrm>
            <a:off x="1992315" y="4479483"/>
            <a:ext cx="27163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Bahnschrift Light SemiCondensed" panose="020B0502040204020203" pitchFamily="34" charset="0"/>
              </a:rPr>
              <a:t>Павел Мартынкин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53A33E8-9BBF-FF29-8437-15B9B21CB156}"/>
              </a:ext>
            </a:extLst>
          </p:cNvPr>
          <p:cNvSpPr txBox="1"/>
          <p:nvPr/>
        </p:nvSpPr>
        <p:spPr>
          <a:xfrm>
            <a:off x="5766537" y="4483094"/>
            <a:ext cx="532113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latin typeface="Bahnschrift Light SemiCondensed" panose="020B0502040204020203" pitchFamily="34" charset="0"/>
              </a:rPr>
              <a:t>Илья Бабин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BDD121C-DBFE-E946-79CE-B6F655685D28}"/>
              </a:ext>
            </a:extLst>
          </p:cNvPr>
          <p:cNvSpPr txBox="1"/>
          <p:nvPr/>
        </p:nvSpPr>
        <p:spPr>
          <a:xfrm>
            <a:off x="9106845" y="4433343"/>
            <a:ext cx="308515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latin typeface="Bahnschrift Light SemiCondensed" panose="020B0502040204020203" pitchFamily="34" charset="0"/>
              </a:rPr>
              <a:t>Айдай Мейманбекова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5E62F17E-F94C-1CFB-74E3-A1306BE52F5E}"/>
              </a:ext>
            </a:extLst>
          </p:cNvPr>
          <p:cNvSpPr txBox="1"/>
          <p:nvPr/>
        </p:nvSpPr>
        <p:spPr>
          <a:xfrm>
            <a:off x="1441245" y="4946279"/>
            <a:ext cx="3267382" cy="14927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300" b="0" i="0" u="none" strike="noStrike" dirty="0">
                <a:solidFill>
                  <a:srgbClr val="000000"/>
                </a:solidFill>
                <a:effectLst/>
                <a:latin typeface="Bahnschrift Light SemiCondensed" panose="020B0502040204020203" pitchFamily="34" charset="0"/>
              </a:rPr>
              <a:t>В проекте занимает руководящую должность: продвижение проекта на венчурном рынке, создание бизнес-модели проекта, стратегическое планирование проекта. Также выполняет часть технических работ в рамках проекта, так как имеет навыки программирования</a:t>
            </a:r>
            <a:r>
              <a:rPr lang="ru-RU" sz="1300" dirty="0">
                <a:latin typeface="Bahnschrift Light SemiCondensed" panose="020B0502040204020203" pitchFamily="34" charset="0"/>
              </a:rPr>
              <a:t> 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58DEBCC1-4FD1-5EC4-885C-3BA4DDE05F21}"/>
              </a:ext>
            </a:extLst>
          </p:cNvPr>
          <p:cNvSpPr txBox="1"/>
          <p:nvPr/>
        </p:nvSpPr>
        <p:spPr>
          <a:xfrm>
            <a:off x="5132410" y="4947271"/>
            <a:ext cx="3267383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300" b="0" i="0" u="none" strike="noStrike" dirty="0">
                <a:solidFill>
                  <a:srgbClr val="000000"/>
                </a:solidFill>
                <a:effectLst/>
                <a:latin typeface="Bahnschrift Light SemiCondensed" panose="020B0502040204020203" pitchFamily="34" charset="0"/>
              </a:rPr>
              <a:t>В проекте занимает роль специалиста по переговорам и прямому сопровождению сделки с потенциальным покупателем, в лице работодателя. Также имеет знания в сфере поведенческой экономики, финансового планирования и </a:t>
            </a:r>
            <a:r>
              <a:rPr lang="ru-RU" sz="1300" b="0" i="0" u="none" strike="noStrike" dirty="0" err="1">
                <a:solidFill>
                  <a:srgbClr val="000000"/>
                </a:solidFill>
                <a:effectLst/>
                <a:latin typeface="Bahnschrift Light SemiCondensed" panose="020B0502040204020203" pitchFamily="34" charset="0"/>
              </a:rPr>
              <a:t>web</a:t>
            </a:r>
            <a:r>
              <a:rPr lang="ru-RU" sz="1300" b="0" i="0" u="none" strike="noStrike" dirty="0">
                <a:solidFill>
                  <a:srgbClr val="000000"/>
                </a:solidFill>
                <a:effectLst/>
                <a:latin typeface="Bahnschrift Light SemiCondensed" panose="020B0502040204020203" pitchFamily="34" charset="0"/>
              </a:rPr>
              <a:t>-дизайна</a:t>
            </a:r>
            <a:r>
              <a:rPr lang="ru-RU" sz="1300" dirty="0">
                <a:latin typeface="Bahnschrift Light SemiCondensed" panose="020B0502040204020203" pitchFamily="34" charset="0"/>
              </a:rPr>
              <a:t> 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9D67F0B8-D62A-DB67-7ED7-17367C13236F}"/>
              </a:ext>
            </a:extLst>
          </p:cNvPr>
          <p:cNvSpPr txBox="1"/>
          <p:nvPr/>
        </p:nvSpPr>
        <p:spPr>
          <a:xfrm>
            <a:off x="8595752" y="4946279"/>
            <a:ext cx="3353123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300" b="0" i="0" u="none" strike="noStrike" dirty="0">
                <a:solidFill>
                  <a:srgbClr val="000000"/>
                </a:solidFill>
                <a:effectLst/>
                <a:latin typeface="Bahnschrift Light SemiCondensed" panose="020B0502040204020203" pitchFamily="34" charset="0"/>
              </a:rPr>
              <a:t>В проекте занимает роль руководителя по направлению </a:t>
            </a:r>
            <a:r>
              <a:rPr lang="ru-RU" sz="1300" dirty="0">
                <a:solidFill>
                  <a:srgbClr val="000000"/>
                </a:solidFill>
                <a:latin typeface="Bahnschrift Light SemiCondensed" panose="020B0502040204020203" pitchFamily="34" charset="0"/>
              </a:rPr>
              <a:t>маркетинга</a:t>
            </a:r>
            <a:r>
              <a:rPr lang="ru-RU" sz="1300" b="0" i="0" u="none" strike="noStrike" dirty="0">
                <a:solidFill>
                  <a:srgbClr val="000000"/>
                </a:solidFill>
                <a:effectLst/>
                <a:latin typeface="Bahnschrift Light SemiCondensed" panose="020B0502040204020203" pitchFamily="34" charset="0"/>
              </a:rPr>
              <a:t>, реализуемой в рамках проекта. Также имеет опыт сфере нейромаркетинга: продвижение проекта, запуска и настраивания рекламы и поиск новых путей к потенциальному клиенту.</a:t>
            </a:r>
            <a:r>
              <a:rPr lang="ru-RU" sz="1300" dirty="0">
                <a:latin typeface="Bahnschrift Light SemiCondensed" panose="020B0502040204020203" pitchFamily="34" charset="0"/>
              </a:rPr>
              <a:t> </a:t>
            </a:r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id="{CD1A6ED7-0D8F-4AA5-A308-CEECC9BAF18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>
            <a:extLst>
              <a:ext uri="{FF2B5EF4-FFF2-40B4-BE49-F238E27FC236}">
                <a16:creationId xmlns:a16="http://schemas.microsoft.com/office/drawing/2014/main" id="{8998C2E0-78D8-D2B1-22E0-7D3098153DB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E48685FD-76FC-EACE-52A0-2EAF53697E3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7437" y="6312760"/>
            <a:ext cx="756395" cy="313878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76A458E3-FEAF-6464-5219-31C863A05E4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3273" y="6356199"/>
            <a:ext cx="549385" cy="274514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82F79762-62E7-935C-3FE4-AA982C79FA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2658" y="6324809"/>
            <a:ext cx="946217" cy="289779"/>
          </a:xfrm>
          <a:prstGeom prst="rect">
            <a:avLst/>
          </a:prstGeom>
        </p:spPr>
      </p:pic>
      <p:pic>
        <p:nvPicPr>
          <p:cNvPr id="22" name="Picture 6">
            <a:extLst>
              <a:ext uri="{FF2B5EF4-FFF2-40B4-BE49-F238E27FC236}">
                <a16:creationId xmlns:a16="http://schemas.microsoft.com/office/drawing/2014/main" id="{D9A36969-EB60-F359-DC57-58D6618C1F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2503" y="6227665"/>
            <a:ext cx="638418" cy="484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>
            <a:extLst>
              <a:ext uri="{FF2B5EF4-FFF2-40B4-BE49-F238E27FC236}">
                <a16:creationId xmlns:a16="http://schemas.microsoft.com/office/drawing/2014/main" id="{7D0285D9-3F06-4D8E-F24E-0DA4F5DC13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0921" y="6035725"/>
            <a:ext cx="1566238" cy="822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21AD1A7D-3431-FE4D-EA09-581C7F7BD3EC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7939" y="6223431"/>
            <a:ext cx="488300" cy="488300"/>
          </a:xfrm>
          <a:prstGeom prst="ellipse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F4B93CC-9327-72A5-9DFC-D2CCDA4280A4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93504" y="6257776"/>
            <a:ext cx="865148" cy="471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6443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Рисунок 149">
            <a:extLst>
              <a:ext uri="{FF2B5EF4-FFF2-40B4-BE49-F238E27FC236}">
                <a16:creationId xmlns:a16="http://schemas.microsoft.com/office/drawing/2014/main" id="{3FABD616-8D61-C141-F030-3B8477DDAF0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272077">
            <a:off x="2261125" y="4162025"/>
            <a:ext cx="1619598" cy="1461159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EF7D994E-25E5-2BD9-272D-2C59AF24B2E7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212325" y="-8930"/>
            <a:ext cx="759542" cy="759542"/>
          </a:xfrm>
          <a:prstGeom prst="rect">
            <a:avLst/>
          </a:prstGeom>
        </p:spPr>
      </p:pic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58FF81F6-C53B-AF87-D4B7-63E2397A9140}"/>
              </a:ext>
            </a:extLst>
          </p:cNvPr>
          <p:cNvCxnSpPr/>
          <p:nvPr/>
        </p:nvCxnSpPr>
        <p:spPr>
          <a:xfrm>
            <a:off x="795867" y="-8930"/>
            <a:ext cx="0" cy="6866930"/>
          </a:xfrm>
          <a:prstGeom prst="line">
            <a:avLst/>
          </a:prstGeom>
          <a:ln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8122E145-D0BE-EBC7-499B-4FC20C214B36}"/>
              </a:ext>
            </a:extLst>
          </p:cNvPr>
          <p:cNvSpPr txBox="1"/>
          <p:nvPr/>
        </p:nvSpPr>
        <p:spPr>
          <a:xfrm>
            <a:off x="232342" y="6239933"/>
            <a:ext cx="4540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Bahnschrift SemiBold SemiConden" panose="020B0502040204020203" pitchFamily="34" charset="0"/>
              </a:rPr>
              <a:t>10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CAAC963-D164-64DA-B3F4-E0CF0E3F6F4D}"/>
              </a:ext>
            </a:extLst>
          </p:cNvPr>
          <p:cNvSpPr txBox="1"/>
          <p:nvPr/>
        </p:nvSpPr>
        <p:spPr>
          <a:xfrm rot="16200000">
            <a:off x="-349628" y="716632"/>
            <a:ext cx="17534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latin typeface="Bahnschrift SemiBold SemiConden" panose="020B0502040204020203" pitchFamily="34" charset="0"/>
              </a:rPr>
              <a:t>ПРОФФВОРК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F1832E4-0963-4E91-0822-8AEE8D6ACF42}"/>
              </a:ext>
            </a:extLst>
          </p:cNvPr>
          <p:cNvSpPr txBox="1"/>
          <p:nvPr/>
        </p:nvSpPr>
        <p:spPr>
          <a:xfrm>
            <a:off x="5123719" y="169333"/>
            <a:ext cx="423194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latin typeface="Bahnschrift SemiBold SemiConden" panose="020B0502040204020203" pitchFamily="34" charset="0"/>
              </a:rPr>
              <a:t>План развития</a:t>
            </a:r>
          </a:p>
        </p:txBody>
      </p:sp>
      <p:cxnSp>
        <p:nvCxnSpPr>
          <p:cNvPr id="95" name="Прямая со стрелкой 94">
            <a:extLst>
              <a:ext uri="{FF2B5EF4-FFF2-40B4-BE49-F238E27FC236}">
                <a16:creationId xmlns:a16="http://schemas.microsoft.com/office/drawing/2014/main" id="{94EFEFC0-833A-6313-3160-D07831B9D600}"/>
              </a:ext>
            </a:extLst>
          </p:cNvPr>
          <p:cNvCxnSpPr>
            <a:cxnSpLocks/>
          </p:cNvCxnSpPr>
          <p:nvPr/>
        </p:nvCxnSpPr>
        <p:spPr>
          <a:xfrm flipV="1">
            <a:off x="1501550" y="742535"/>
            <a:ext cx="33357" cy="542721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6" name="Прямая со стрелкой 95">
            <a:extLst>
              <a:ext uri="{FF2B5EF4-FFF2-40B4-BE49-F238E27FC236}">
                <a16:creationId xmlns:a16="http://schemas.microsoft.com/office/drawing/2014/main" id="{83CDC344-B45E-2293-018E-A032D20172CB}"/>
              </a:ext>
            </a:extLst>
          </p:cNvPr>
          <p:cNvCxnSpPr>
            <a:cxnSpLocks/>
          </p:cNvCxnSpPr>
          <p:nvPr/>
        </p:nvCxnSpPr>
        <p:spPr>
          <a:xfrm flipV="1">
            <a:off x="1472960" y="6130856"/>
            <a:ext cx="9861460" cy="23853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7" name="TextBox 96">
            <a:extLst>
              <a:ext uri="{FF2B5EF4-FFF2-40B4-BE49-F238E27FC236}">
                <a16:creationId xmlns:a16="http://schemas.microsoft.com/office/drawing/2014/main" id="{2C8746ED-E484-520C-590B-F29198883C0B}"/>
              </a:ext>
            </a:extLst>
          </p:cNvPr>
          <p:cNvSpPr txBox="1"/>
          <p:nvPr/>
        </p:nvSpPr>
        <p:spPr>
          <a:xfrm rot="16200000">
            <a:off x="-32293" y="2970865"/>
            <a:ext cx="27867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 Condensed" panose="020B0502040204020203" pitchFamily="34" charset="0"/>
              </a:rPr>
              <a:t>Количество действующих партнеров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C8B1D840-C442-57B2-DF57-814DD2778CF1}"/>
              </a:ext>
            </a:extLst>
          </p:cNvPr>
          <p:cNvSpPr txBox="1"/>
          <p:nvPr/>
        </p:nvSpPr>
        <p:spPr>
          <a:xfrm>
            <a:off x="1563497" y="1402859"/>
            <a:ext cx="19570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 Condensed" panose="020B0502040204020203" pitchFamily="34" charset="0"/>
              </a:rPr>
              <a:t>1000</a:t>
            </a:r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 Condensed" panose="020B0502040204020203" pitchFamily="34" charset="0"/>
              </a:rPr>
              <a:t>+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F1DA7C19-D719-1675-F846-AAB4448F995C}"/>
              </a:ext>
            </a:extLst>
          </p:cNvPr>
          <p:cNvSpPr txBox="1"/>
          <p:nvPr/>
        </p:nvSpPr>
        <p:spPr>
          <a:xfrm>
            <a:off x="9803563" y="5512651"/>
            <a:ext cx="1514535" cy="307777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 Condensed" panose="020B0502040204020203" pitchFamily="34" charset="0"/>
              </a:rPr>
              <a:t>Дек. 2025 года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4185E563-A889-AB05-2846-13A5FCD8EE47}"/>
              </a:ext>
            </a:extLst>
          </p:cNvPr>
          <p:cNvSpPr txBox="1"/>
          <p:nvPr/>
        </p:nvSpPr>
        <p:spPr>
          <a:xfrm>
            <a:off x="1563497" y="2374291"/>
            <a:ext cx="19570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 Condensed" panose="020B0502040204020203" pitchFamily="34" charset="0"/>
              </a:rPr>
              <a:t>500</a:t>
            </a:r>
            <a:endParaRPr lang="ru-RU" sz="1400" b="1" dirty="0">
              <a:solidFill>
                <a:schemeClr val="tx1">
                  <a:lumMod val="75000"/>
                  <a:lumOff val="25000"/>
                </a:schemeClr>
              </a:solidFill>
              <a:latin typeface="Bahnschrift Light Condensed" panose="020B0502040204020203" pitchFamily="34" charset="0"/>
            </a:endParaRP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39654639-A7DF-0DBB-8AF1-5CD67B6916D2}"/>
              </a:ext>
            </a:extLst>
          </p:cNvPr>
          <p:cNvSpPr txBox="1"/>
          <p:nvPr/>
        </p:nvSpPr>
        <p:spPr>
          <a:xfrm>
            <a:off x="1565811" y="3595631"/>
            <a:ext cx="4817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 Condensed" panose="020B0502040204020203" pitchFamily="34" charset="0"/>
              </a:rPr>
              <a:t>0</a:t>
            </a:r>
            <a:endParaRPr lang="ru-RU" sz="1400" b="1" dirty="0">
              <a:solidFill>
                <a:schemeClr val="tx1">
                  <a:lumMod val="75000"/>
                  <a:lumOff val="25000"/>
                </a:schemeClr>
              </a:solidFill>
              <a:latin typeface="Bahnschrift Light Condensed" panose="020B0502040204020203" pitchFamily="34" charset="0"/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FD436095-35D9-3509-4DF1-230640D69BF3}"/>
              </a:ext>
            </a:extLst>
          </p:cNvPr>
          <p:cNvSpPr txBox="1"/>
          <p:nvPr/>
        </p:nvSpPr>
        <p:spPr>
          <a:xfrm>
            <a:off x="7453410" y="5478442"/>
            <a:ext cx="1514535" cy="307777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 Condensed" panose="020B0502040204020203" pitchFamily="34" charset="0"/>
              </a:rPr>
              <a:t>2025 год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7B0B6822-A48C-FA1C-A170-934EDDB050A4}"/>
              </a:ext>
            </a:extLst>
          </p:cNvPr>
          <p:cNvSpPr txBox="1"/>
          <p:nvPr/>
        </p:nvSpPr>
        <p:spPr>
          <a:xfrm>
            <a:off x="4661176" y="5472641"/>
            <a:ext cx="2085759" cy="307777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 Condensed" panose="020B0502040204020203" pitchFamily="34" charset="0"/>
              </a:rPr>
              <a:t>Янв. – март. 2024 год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DFCE587D-B8D8-EF42-AD24-256FC6765CEB}"/>
              </a:ext>
            </a:extLst>
          </p:cNvPr>
          <p:cNvSpPr txBox="1"/>
          <p:nvPr/>
        </p:nvSpPr>
        <p:spPr>
          <a:xfrm>
            <a:off x="2303836" y="5509641"/>
            <a:ext cx="1688943" cy="307777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 Condensed" panose="020B0502040204020203" pitchFamily="34" charset="0"/>
              </a:rPr>
              <a:t>Окт. – дек. 2023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89AB5CE7-62AA-296F-1E43-75A32B0B21F7}"/>
              </a:ext>
            </a:extLst>
          </p:cNvPr>
          <p:cNvSpPr txBox="1"/>
          <p:nvPr/>
        </p:nvSpPr>
        <p:spPr>
          <a:xfrm>
            <a:off x="2200074" y="3358482"/>
            <a:ext cx="2205720" cy="46166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just"/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 Condensed" panose="020B0502040204020203" pitchFamily="34" charset="0"/>
              </a:rPr>
              <a:t>Создание платформы, оформление необходимых документов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F521F08A-A382-18C0-F07F-91D1BA778CEA}"/>
              </a:ext>
            </a:extLst>
          </p:cNvPr>
          <p:cNvSpPr txBox="1"/>
          <p:nvPr/>
        </p:nvSpPr>
        <p:spPr>
          <a:xfrm>
            <a:off x="4326935" y="2775273"/>
            <a:ext cx="2509245" cy="646331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just"/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 Condensed" panose="020B0502040204020203" pitchFamily="34" charset="0"/>
              </a:rPr>
              <a:t>Запуск всех основных процессов для функционирования, активизация рабочего процесса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1205469D-54A5-71B4-EB9D-5FC9534E6D97}"/>
              </a:ext>
            </a:extLst>
          </p:cNvPr>
          <p:cNvSpPr txBox="1"/>
          <p:nvPr/>
        </p:nvSpPr>
        <p:spPr>
          <a:xfrm>
            <a:off x="9334818" y="1003735"/>
            <a:ext cx="2511800" cy="646331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just"/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 Condensed" panose="020B0502040204020203" pitchFamily="34" charset="0"/>
              </a:rPr>
              <a:t>Дальнейшая разработка платформы, на основе пройденного этапа, выход на новые рынки 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4733BA8E-EA9A-2575-28C2-1DAAB1FA3B19}"/>
              </a:ext>
            </a:extLst>
          </p:cNvPr>
          <p:cNvSpPr txBox="1"/>
          <p:nvPr/>
        </p:nvSpPr>
        <p:spPr>
          <a:xfrm>
            <a:off x="6764289" y="2015139"/>
            <a:ext cx="2373941" cy="646331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just"/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 Condensed" panose="020B0502040204020203" pitchFamily="34" charset="0"/>
              </a:rPr>
              <a:t>Активное привлечение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 Condensed" panose="020B0502040204020203" pitchFamily="34" charset="0"/>
              </a:rPr>
              <a:t>/</a:t>
            </a: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 Condensed" panose="020B0502040204020203" pitchFamily="34" charset="0"/>
              </a:rPr>
              <a:t>взаимодействие с партнерами, анализ текущих результатов,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 Condensed" panose="020B0502040204020203" pitchFamily="34" charset="0"/>
              </a:rPr>
              <a:t> </a:t>
            </a: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 Condensed" panose="020B0502040204020203" pitchFamily="34" charset="0"/>
              </a:rPr>
              <a:t>устранение основных проблем</a:t>
            </a:r>
          </a:p>
        </p:txBody>
      </p:sp>
      <p:pic>
        <p:nvPicPr>
          <p:cNvPr id="147" name="Рисунок 146">
            <a:extLst>
              <a:ext uri="{FF2B5EF4-FFF2-40B4-BE49-F238E27FC236}">
                <a16:creationId xmlns:a16="http://schemas.microsoft.com/office/drawing/2014/main" id="{735767CC-423F-926E-3BEC-4E6F1C24F7B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4827" y="4003076"/>
            <a:ext cx="1535614" cy="1652454"/>
          </a:xfrm>
          <a:prstGeom prst="rect">
            <a:avLst/>
          </a:prstGeom>
        </p:spPr>
      </p:pic>
      <p:pic>
        <p:nvPicPr>
          <p:cNvPr id="152" name="Рисунок 151">
            <a:extLst>
              <a:ext uri="{FF2B5EF4-FFF2-40B4-BE49-F238E27FC236}">
                <a16:creationId xmlns:a16="http://schemas.microsoft.com/office/drawing/2014/main" id="{8C45D00C-F1D5-4A20-D94A-BF62D018AEB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272077">
            <a:off x="4606026" y="3870165"/>
            <a:ext cx="1619598" cy="1461159"/>
          </a:xfrm>
          <a:prstGeom prst="rect">
            <a:avLst/>
          </a:prstGeom>
        </p:spPr>
      </p:pic>
      <p:pic>
        <p:nvPicPr>
          <p:cNvPr id="155" name="Рисунок 154">
            <a:extLst>
              <a:ext uri="{FF2B5EF4-FFF2-40B4-BE49-F238E27FC236}">
                <a16:creationId xmlns:a16="http://schemas.microsoft.com/office/drawing/2014/main" id="{B06D2CA5-396F-16ED-6C73-3444602910C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272077">
            <a:off x="6864265" y="3071482"/>
            <a:ext cx="1619598" cy="1461159"/>
          </a:xfrm>
          <a:prstGeom prst="rect">
            <a:avLst/>
          </a:prstGeom>
        </p:spPr>
      </p:pic>
      <p:pic>
        <p:nvPicPr>
          <p:cNvPr id="156" name="Рисунок 155">
            <a:extLst>
              <a:ext uri="{FF2B5EF4-FFF2-40B4-BE49-F238E27FC236}">
                <a16:creationId xmlns:a16="http://schemas.microsoft.com/office/drawing/2014/main" id="{4EE9359F-2027-30A3-F65A-99F0FD00A6D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272077">
            <a:off x="9234647" y="2586383"/>
            <a:ext cx="1791125" cy="1615906"/>
          </a:xfrm>
          <a:prstGeom prst="rect">
            <a:avLst/>
          </a:prstGeom>
        </p:spPr>
      </p:pic>
      <p:pic>
        <p:nvPicPr>
          <p:cNvPr id="158" name="Рисунок 157">
            <a:extLst>
              <a:ext uri="{FF2B5EF4-FFF2-40B4-BE49-F238E27FC236}">
                <a16:creationId xmlns:a16="http://schemas.microsoft.com/office/drawing/2014/main" id="{FC1E8CCE-AFF7-E095-135F-46A3B3FA0D6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1295" y="3200275"/>
            <a:ext cx="1014771" cy="1530430"/>
          </a:xfrm>
          <a:prstGeom prst="rect">
            <a:avLst/>
          </a:prstGeom>
        </p:spPr>
      </p:pic>
      <p:pic>
        <p:nvPicPr>
          <p:cNvPr id="160" name="Рисунок 159">
            <a:extLst>
              <a:ext uri="{FF2B5EF4-FFF2-40B4-BE49-F238E27FC236}">
                <a16:creationId xmlns:a16="http://schemas.microsoft.com/office/drawing/2014/main" id="{0CC3D921-0A51-810D-616F-E04A402C9F3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3176" y="2609698"/>
            <a:ext cx="1495826" cy="1975466"/>
          </a:xfrm>
          <a:prstGeom prst="rect">
            <a:avLst/>
          </a:prstGeom>
        </p:spPr>
      </p:pic>
      <p:pic>
        <p:nvPicPr>
          <p:cNvPr id="164" name="Рисунок 163">
            <a:extLst>
              <a:ext uri="{FF2B5EF4-FFF2-40B4-BE49-F238E27FC236}">
                <a16:creationId xmlns:a16="http://schemas.microsoft.com/office/drawing/2014/main" id="{B31FC627-25B6-2842-2D9B-841C45959CF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1621" y="1412904"/>
            <a:ext cx="1166772" cy="2184527"/>
          </a:xfrm>
          <a:prstGeom prst="rect">
            <a:avLst/>
          </a:prstGeom>
        </p:spPr>
      </p:pic>
      <p:cxnSp>
        <p:nvCxnSpPr>
          <p:cNvPr id="165" name="Прямая соединительная линия 164">
            <a:extLst>
              <a:ext uri="{FF2B5EF4-FFF2-40B4-BE49-F238E27FC236}">
                <a16:creationId xmlns:a16="http://schemas.microsoft.com/office/drawing/2014/main" id="{BCB208B5-CDA9-E71B-87C5-297112CA1091}"/>
              </a:ext>
            </a:extLst>
          </p:cNvPr>
          <p:cNvCxnSpPr>
            <a:cxnSpLocks/>
          </p:cNvCxnSpPr>
          <p:nvPr/>
        </p:nvCxnSpPr>
        <p:spPr>
          <a:xfrm flipV="1">
            <a:off x="1527524" y="1676794"/>
            <a:ext cx="8240066" cy="21215"/>
          </a:xfrm>
          <a:prstGeom prst="line">
            <a:avLst/>
          </a:prstGeom>
          <a:ln w="9525" cap="flat" cmpd="sng" algn="ctr">
            <a:solidFill>
              <a:srgbClr val="7030A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67" name="Прямая соединительная линия 166">
            <a:extLst>
              <a:ext uri="{FF2B5EF4-FFF2-40B4-BE49-F238E27FC236}">
                <a16:creationId xmlns:a16="http://schemas.microsoft.com/office/drawing/2014/main" id="{A85748EE-2FA6-3C71-24AD-F31E00D50400}"/>
              </a:ext>
            </a:extLst>
          </p:cNvPr>
          <p:cNvCxnSpPr>
            <a:cxnSpLocks/>
          </p:cNvCxnSpPr>
          <p:nvPr/>
        </p:nvCxnSpPr>
        <p:spPr>
          <a:xfrm>
            <a:off x="1575591" y="2632056"/>
            <a:ext cx="5260589" cy="3011"/>
          </a:xfrm>
          <a:prstGeom prst="line">
            <a:avLst/>
          </a:prstGeom>
          <a:ln w="9525" cap="flat" cmpd="sng" algn="ctr">
            <a:solidFill>
              <a:srgbClr val="7030A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68" name="Прямая соединительная линия 167">
            <a:extLst>
              <a:ext uri="{FF2B5EF4-FFF2-40B4-BE49-F238E27FC236}">
                <a16:creationId xmlns:a16="http://schemas.microsoft.com/office/drawing/2014/main" id="{1AFFE846-4959-0D55-FB13-58D8C2C91693}"/>
              </a:ext>
            </a:extLst>
          </p:cNvPr>
          <p:cNvCxnSpPr>
            <a:cxnSpLocks/>
          </p:cNvCxnSpPr>
          <p:nvPr/>
        </p:nvCxnSpPr>
        <p:spPr>
          <a:xfrm flipV="1">
            <a:off x="1527524" y="3343446"/>
            <a:ext cx="2694732" cy="11866"/>
          </a:xfrm>
          <a:prstGeom prst="line">
            <a:avLst/>
          </a:prstGeom>
          <a:ln w="9525" cap="flat" cmpd="sng" algn="ctr">
            <a:solidFill>
              <a:srgbClr val="7030A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73" name="Прямая соединительная линия 172">
            <a:extLst>
              <a:ext uri="{FF2B5EF4-FFF2-40B4-BE49-F238E27FC236}">
                <a16:creationId xmlns:a16="http://schemas.microsoft.com/office/drawing/2014/main" id="{7FA0A61D-F7BF-842E-7FAB-496F30974EAD}"/>
              </a:ext>
            </a:extLst>
          </p:cNvPr>
          <p:cNvCxnSpPr>
            <a:cxnSpLocks/>
          </p:cNvCxnSpPr>
          <p:nvPr/>
        </p:nvCxnSpPr>
        <p:spPr>
          <a:xfrm flipV="1">
            <a:off x="1550681" y="3861451"/>
            <a:ext cx="2694732" cy="11866"/>
          </a:xfrm>
          <a:prstGeom prst="line">
            <a:avLst/>
          </a:prstGeom>
          <a:ln w="9525" cap="flat" cmpd="sng" algn="ctr">
            <a:solidFill>
              <a:srgbClr val="7030A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178" name="Рисунок 177">
            <a:extLst>
              <a:ext uri="{FF2B5EF4-FFF2-40B4-BE49-F238E27FC236}">
                <a16:creationId xmlns:a16="http://schemas.microsoft.com/office/drawing/2014/main" id="{928CCB14-1764-C1C6-A5DB-07217208BF9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7437" y="6312760"/>
            <a:ext cx="756395" cy="313878"/>
          </a:xfrm>
          <a:prstGeom prst="rect">
            <a:avLst/>
          </a:prstGeom>
        </p:spPr>
      </p:pic>
      <p:pic>
        <p:nvPicPr>
          <p:cNvPr id="179" name="Рисунок 178">
            <a:extLst>
              <a:ext uri="{FF2B5EF4-FFF2-40B4-BE49-F238E27FC236}">
                <a16:creationId xmlns:a16="http://schemas.microsoft.com/office/drawing/2014/main" id="{DD974F78-256D-8D05-3B60-496E0A482BE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3273" y="6356199"/>
            <a:ext cx="549385" cy="274514"/>
          </a:xfrm>
          <a:prstGeom prst="rect">
            <a:avLst/>
          </a:prstGeom>
        </p:spPr>
      </p:pic>
      <p:pic>
        <p:nvPicPr>
          <p:cNvPr id="180" name="Рисунок 179">
            <a:extLst>
              <a:ext uri="{FF2B5EF4-FFF2-40B4-BE49-F238E27FC236}">
                <a16:creationId xmlns:a16="http://schemas.microsoft.com/office/drawing/2014/main" id="{EE772669-A016-9797-996F-D995FCD3C824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2658" y="6324809"/>
            <a:ext cx="946217" cy="289779"/>
          </a:xfrm>
          <a:prstGeom prst="rect">
            <a:avLst/>
          </a:prstGeom>
        </p:spPr>
      </p:pic>
      <p:pic>
        <p:nvPicPr>
          <p:cNvPr id="181" name="Picture 6">
            <a:extLst>
              <a:ext uri="{FF2B5EF4-FFF2-40B4-BE49-F238E27FC236}">
                <a16:creationId xmlns:a16="http://schemas.microsoft.com/office/drawing/2014/main" id="{65AB7511-0CFA-F104-3448-7EF1143D48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2503" y="6227665"/>
            <a:ext cx="638418" cy="484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2" name="Picture 2">
            <a:extLst>
              <a:ext uri="{FF2B5EF4-FFF2-40B4-BE49-F238E27FC236}">
                <a16:creationId xmlns:a16="http://schemas.microsoft.com/office/drawing/2014/main" id="{419198A0-F80A-7F20-80A5-49AC22FB62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0921" y="6035725"/>
            <a:ext cx="1566238" cy="822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3" name="Рисунок 182">
            <a:extLst>
              <a:ext uri="{FF2B5EF4-FFF2-40B4-BE49-F238E27FC236}">
                <a16:creationId xmlns:a16="http://schemas.microsoft.com/office/drawing/2014/main" id="{FA11D69A-5EFE-972A-7E83-BEBAD3C0092A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7939" y="6223431"/>
            <a:ext cx="488300" cy="488300"/>
          </a:xfrm>
          <a:prstGeom prst="ellipse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986ED32-6A8A-2621-240F-59F4EB9D652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93504" y="6257776"/>
            <a:ext cx="865148" cy="471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555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261A4580-2FA2-4446-C571-C8B534DFFB9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944660">
            <a:off x="4347323" y="1527967"/>
            <a:ext cx="3407786" cy="4194911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EF7D994E-25E5-2BD9-272D-2C59AF24B2E7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212325" y="-8930"/>
            <a:ext cx="759542" cy="759542"/>
          </a:xfrm>
          <a:prstGeom prst="rect">
            <a:avLst/>
          </a:prstGeom>
        </p:spPr>
      </p:pic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58FF81F6-C53B-AF87-D4B7-63E2397A9140}"/>
              </a:ext>
            </a:extLst>
          </p:cNvPr>
          <p:cNvCxnSpPr/>
          <p:nvPr/>
        </p:nvCxnSpPr>
        <p:spPr>
          <a:xfrm>
            <a:off x="795867" y="-8930"/>
            <a:ext cx="0" cy="6866930"/>
          </a:xfrm>
          <a:prstGeom prst="line">
            <a:avLst/>
          </a:prstGeom>
          <a:ln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8122E145-D0BE-EBC7-499B-4FC20C214B36}"/>
              </a:ext>
            </a:extLst>
          </p:cNvPr>
          <p:cNvSpPr txBox="1"/>
          <p:nvPr/>
        </p:nvSpPr>
        <p:spPr>
          <a:xfrm>
            <a:off x="232343" y="6239933"/>
            <a:ext cx="3693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Bahnschrift SemiBold SemiConden" panose="020B0502040204020203" pitchFamily="34" charset="0"/>
              </a:rPr>
              <a:t>11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CAAC963-D164-64DA-B3F4-E0CF0E3F6F4D}"/>
              </a:ext>
            </a:extLst>
          </p:cNvPr>
          <p:cNvSpPr txBox="1"/>
          <p:nvPr/>
        </p:nvSpPr>
        <p:spPr>
          <a:xfrm rot="16200000">
            <a:off x="-362089" y="729093"/>
            <a:ext cx="17783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latin typeface="Bahnschrift SemiBold SemiConden" panose="020B0502040204020203" pitchFamily="34" charset="0"/>
              </a:rPr>
              <a:t>ПРОФФВОРК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F1832E4-0963-4E91-0822-8AEE8D6ACF42}"/>
              </a:ext>
            </a:extLst>
          </p:cNvPr>
          <p:cNvSpPr txBox="1"/>
          <p:nvPr/>
        </p:nvSpPr>
        <p:spPr>
          <a:xfrm>
            <a:off x="8031193" y="164726"/>
            <a:ext cx="343594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Bahnschrift SemiBold SemiConden" panose="020B0502040204020203" pitchFamily="34" charset="0"/>
              </a:rPr>
              <a:t>Контакты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6527B10-C932-1EE9-3A82-BDE7FB17E7E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302" y="2539317"/>
            <a:ext cx="2091027" cy="21057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36E6D70-36EE-99B5-8CA0-BFE12E43F272}"/>
              </a:ext>
            </a:extLst>
          </p:cNvPr>
          <p:cNvSpPr txBox="1"/>
          <p:nvPr/>
        </p:nvSpPr>
        <p:spPr>
          <a:xfrm>
            <a:off x="404022" y="4703176"/>
            <a:ext cx="386063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 SemiCondensed" panose="020B0502040204020203" pitchFamily="34" charset="0"/>
                <a:ea typeface="Roboto" pitchFamily="2" charset="0"/>
              </a:rPr>
              <a:t>profwork@internet.ru</a:t>
            </a:r>
            <a:endParaRPr lang="en-IN" sz="2000" dirty="0">
              <a:solidFill>
                <a:schemeClr val="tx1">
                  <a:lumMod val="75000"/>
                  <a:lumOff val="25000"/>
                </a:schemeClr>
              </a:solidFill>
              <a:latin typeface="Bahnschrift Light SemiCondensed" panose="020B0502040204020203" pitchFamily="34" charset="0"/>
              <a:ea typeface="Roboto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99A6B68-2DDC-5157-9004-6626842111EF}"/>
              </a:ext>
            </a:extLst>
          </p:cNvPr>
          <p:cNvSpPr txBox="1"/>
          <p:nvPr/>
        </p:nvSpPr>
        <p:spPr>
          <a:xfrm>
            <a:off x="2664555" y="1116934"/>
            <a:ext cx="677332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 SemiCondensed" panose="020B0502040204020203" pitchFamily="34" charset="0"/>
              </a:rPr>
              <a:t>Наша работа – это облегчение вашей работы</a:t>
            </a:r>
            <a:r>
              <a:rPr lang="ru-RU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 SemiCondensed" panose="020B0502040204020203" pitchFamily="34" charset="0"/>
              </a:rPr>
              <a:t>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F57BC17-9F30-F6BA-8AD8-0BF4786B18EF}"/>
              </a:ext>
            </a:extLst>
          </p:cNvPr>
          <p:cNvSpPr txBox="1"/>
          <p:nvPr/>
        </p:nvSpPr>
        <p:spPr>
          <a:xfrm>
            <a:off x="8686486" y="1058810"/>
            <a:ext cx="609721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 SemiCondensed" panose="020B0502040204020203" pitchFamily="34" charset="0"/>
              </a:rPr>
              <a:t>ProfWork</a:t>
            </a:r>
            <a:r>
              <a:rPr lang="ru-RU" sz="9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Bahnschrift Light SemiCondensed" panose="020B0502040204020203" pitchFamily="34" charset="0"/>
              </a:rPr>
              <a:t>©</a:t>
            </a:r>
            <a:endParaRPr lang="ru-RU" sz="900" dirty="0">
              <a:solidFill>
                <a:schemeClr val="tx1">
                  <a:lumMod val="75000"/>
                  <a:lumOff val="25000"/>
                </a:schemeClr>
              </a:solidFill>
              <a:latin typeface="Bahnschrift Light SemiCondensed" panose="020B0502040204020203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A63599D-B41E-5BB1-AA38-7902EAFF7E63}"/>
              </a:ext>
            </a:extLst>
          </p:cNvPr>
          <p:cNvSpPr txBox="1"/>
          <p:nvPr/>
        </p:nvSpPr>
        <p:spPr>
          <a:xfrm>
            <a:off x="8340203" y="4595381"/>
            <a:ext cx="181100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 SemiCondensed" panose="020B0502040204020203" pitchFamily="34" charset="0"/>
                <a:ea typeface="Roboto" pitchFamily="2" charset="0"/>
              </a:rPr>
              <a:t>Profwork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 SemiCondensed" panose="020B0502040204020203" pitchFamily="34" charset="0"/>
                <a:ea typeface="Roboto" pitchFamily="2" charset="0"/>
              </a:rPr>
              <a:t>.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 SemiCondensed" panose="020B0502040204020203" pitchFamily="34" charset="0"/>
                <a:ea typeface="Roboto" pitchFamily="2" charset="0"/>
              </a:rPr>
              <a:t>online</a:t>
            </a:r>
            <a:endParaRPr lang="en-IN" sz="2000" dirty="0">
              <a:solidFill>
                <a:schemeClr val="tx1">
                  <a:lumMod val="75000"/>
                  <a:lumOff val="25000"/>
                </a:schemeClr>
              </a:solidFill>
              <a:latin typeface="Bahnschrift Light SemiCondensed" panose="020B0502040204020203" pitchFamily="34" charset="0"/>
              <a:ea typeface="Roboto" pitchFamily="2" charset="0"/>
            </a:endParaRPr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3D540278-4E7C-0500-D000-3BE3D337341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7437" y="6312760"/>
            <a:ext cx="756395" cy="313878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9849B716-2EE7-A0F3-E4BC-F2D957F620C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3273" y="6356199"/>
            <a:ext cx="549385" cy="274514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74D69F22-AAC5-053E-5DCB-AE862ACE257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2658" y="6324809"/>
            <a:ext cx="946217" cy="289779"/>
          </a:xfrm>
          <a:prstGeom prst="rect">
            <a:avLst/>
          </a:prstGeom>
        </p:spPr>
      </p:pic>
      <p:pic>
        <p:nvPicPr>
          <p:cNvPr id="40" name="Picture 6">
            <a:extLst>
              <a:ext uri="{FF2B5EF4-FFF2-40B4-BE49-F238E27FC236}">
                <a16:creationId xmlns:a16="http://schemas.microsoft.com/office/drawing/2014/main" id="{90D09FC3-C3BF-54EF-67CA-CDE0743D1B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2503" y="6227665"/>
            <a:ext cx="638418" cy="484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2">
            <a:extLst>
              <a:ext uri="{FF2B5EF4-FFF2-40B4-BE49-F238E27FC236}">
                <a16:creationId xmlns:a16="http://schemas.microsoft.com/office/drawing/2014/main" id="{1EECD323-1C46-FFA6-5631-DD80757E9C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0921" y="6035725"/>
            <a:ext cx="1566238" cy="822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34FFE8FC-1734-3F75-BADE-D3E0BE913C0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7939" y="6223431"/>
            <a:ext cx="488300" cy="488300"/>
          </a:xfrm>
          <a:prstGeom prst="ellipse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E5EDFA0-EEEA-7786-46DB-7986D354BFA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93504" y="6257776"/>
            <a:ext cx="865148" cy="47136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C15D54A-97B8-F323-C7D4-7F810C0F77A4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71357" t="58353" r="14409" b="22318"/>
          <a:stretch/>
        </p:blipFill>
        <p:spPr>
          <a:xfrm>
            <a:off x="8030672" y="2432773"/>
            <a:ext cx="2430065" cy="2199629"/>
          </a:xfrm>
          <a:prstGeom prst="round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9498956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5155</TotalTime>
  <Words>512</Words>
  <Application>Microsoft Office PowerPoint</Application>
  <PresentationFormat>Широкоэкранный</PresentationFormat>
  <Paragraphs>104</Paragraphs>
  <Slides>12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2" baseType="lpstr">
      <vt:lpstr>Arial</vt:lpstr>
      <vt:lpstr>Bahnschrift Light</vt:lpstr>
      <vt:lpstr>Bahnschrift Light Condensed</vt:lpstr>
      <vt:lpstr>Bahnschrift Light SemiCondensed</vt:lpstr>
      <vt:lpstr>Bahnschrift SemiBold SemiConden</vt:lpstr>
      <vt:lpstr>Bahnschrift SemiLight SemiConde</vt:lpstr>
      <vt:lpstr>Calibri</vt:lpstr>
      <vt:lpstr>Calibri Light</vt:lpstr>
      <vt:lpstr>Geometria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Павел Мартынкин</dc:creator>
  <cp:lastModifiedBy>Павел Мартынкин</cp:lastModifiedBy>
  <cp:revision>13</cp:revision>
  <dcterms:created xsi:type="dcterms:W3CDTF">2023-10-08T20:00:14Z</dcterms:created>
  <dcterms:modified xsi:type="dcterms:W3CDTF">2023-12-05T02:05:59Z</dcterms:modified>
</cp:coreProperties>
</file>