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81" r:id="rId3"/>
    <p:sldId id="282" r:id="rId4"/>
    <p:sldId id="291" r:id="rId5"/>
    <p:sldId id="283" r:id="rId6"/>
    <p:sldId id="284" r:id="rId7"/>
    <p:sldId id="285" r:id="rId8"/>
    <p:sldId id="286" r:id="rId9"/>
    <p:sldId id="290" r:id="rId10"/>
    <p:sldId id="289" r:id="rId11"/>
    <p:sldId id="287" r:id="rId12"/>
    <p:sldId id="288" r:id="rId13"/>
    <p:sldId id="29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F2F2D"/>
    <a:srgbClr val="FD493D"/>
    <a:srgbClr val="BE7412"/>
    <a:srgbClr val="FCAF17"/>
    <a:srgbClr val="B5D8E1"/>
    <a:srgbClr val="CB3D7A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94694"/>
  </p:normalViewPr>
  <p:slideViewPr>
    <p:cSldViewPr snapToGrid="0" snapToObjects="1" showGuides="1">
      <p:cViewPr>
        <p:scale>
          <a:sx n="100" d="100"/>
          <a:sy n="100" d="100"/>
        </p:scale>
        <p:origin x="-756" y="-324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sv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svg"/><Relationship Id="rId7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18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image" Target="../media/image28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26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27.png"/><Relationship Id="rId19" Type="http://schemas.openxmlformats.org/officeDocument/2006/relationships/image" Target="../media/image39.png"/><Relationship Id="rId4" Type="http://schemas.openxmlformats.org/officeDocument/2006/relationships/image" Target="../media/image7.svg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sv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26" Type="http://schemas.openxmlformats.org/officeDocument/2006/relationships/image" Target="../media/image36.png"/><Relationship Id="rId3" Type="http://schemas.openxmlformats.org/officeDocument/2006/relationships/image" Target="../media/image7.svg"/><Relationship Id="rId21" Type="http://schemas.openxmlformats.org/officeDocument/2006/relationships/image" Target="../media/image61.png"/><Relationship Id="rId7" Type="http://schemas.openxmlformats.org/officeDocument/2006/relationships/image" Target="../media/image35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2" Type="http://schemas.openxmlformats.org/officeDocument/2006/relationships/image" Target="../media/image8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5" Type="http://schemas.openxmlformats.org/officeDocument/2006/relationships/image" Target="../media/image47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67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6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.svg"/><Relationship Id="rId7" Type="http://schemas.openxmlformats.org/officeDocument/2006/relationships/image" Target="../media/image7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.svg"/><Relationship Id="rId7" Type="http://schemas.openxmlformats.org/officeDocument/2006/relationships/image" Target="../media/image8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392615" y="942967"/>
            <a:ext cx="7561311" cy="5305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chemeClr val="accent1"/>
                </a:solidFill>
                <a:sym typeface="Gilroy-Light"/>
              </a:rPr>
              <a:t>Оборудование для РИТ </a:t>
            </a:r>
            <a:r>
              <a:rPr lang="ru-RU" sz="2300" dirty="0" smtClean="0">
                <a:solidFill>
                  <a:schemeClr val="accent1"/>
                </a:solidFill>
                <a:sym typeface="Gilroy-Light"/>
              </a:rPr>
              <a:t>свай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100" dirty="0" smtClean="0"/>
              <a:t>ДОКЛАДЧИКИ: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100" dirty="0" smtClean="0"/>
              <a:t>Пирогов Данил Вячеславович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100" dirty="0" smtClean="0"/>
              <a:t>Шорохов Артем Валерьевич 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6"/>
            <a:ext cx="3404109" cy="2264666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117363"/>
            <a:ext cx="4985659" cy="354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293" y="2666966"/>
            <a:ext cx="1985132" cy="1628826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5129871" y="3515173"/>
            <a:ext cx="2552700" cy="562027"/>
          </a:xfrm>
          <a:prstGeom prst="roundRect">
            <a:avLst/>
          </a:prstGeom>
          <a:solidFill>
            <a:srgbClr val="FFFF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23" name="Овал 22"/>
          <p:cNvSpPr/>
          <p:nvPr/>
        </p:nvSpPr>
        <p:spPr>
          <a:xfrm>
            <a:off x="89991" y="894576"/>
            <a:ext cx="325235" cy="3702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!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6684" y="894576"/>
            <a:ext cx="400141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 smtClean="0">
                <a:solidFill>
                  <a:srgbClr val="002060"/>
                </a:solidFill>
              </a:rPr>
              <a:t>Ограничения в условиях тесной застройки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88171" y="672668"/>
            <a:ext cx="36604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Вибрационный урон на соседние здания/исторические памятники</a:t>
            </a:r>
          </a:p>
        </p:txBody>
      </p:sp>
      <p:sp>
        <p:nvSpPr>
          <p:cNvPr id="24" name="Овал 23"/>
          <p:cNvSpPr/>
          <p:nvPr/>
        </p:nvSpPr>
        <p:spPr>
          <a:xfrm>
            <a:off x="4762936" y="711755"/>
            <a:ext cx="325235" cy="3702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!</a:t>
            </a:r>
            <a:endParaRPr lang="ru-RU" sz="3200" dirty="0"/>
          </a:p>
        </p:txBody>
      </p:sp>
      <p:sp>
        <p:nvSpPr>
          <p:cNvPr id="25" name="Овал 24"/>
          <p:cNvSpPr/>
          <p:nvPr/>
        </p:nvSpPr>
        <p:spPr>
          <a:xfrm>
            <a:off x="8672957" y="789578"/>
            <a:ext cx="325235" cy="3702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!</a:t>
            </a:r>
            <a:endParaRPr lang="ru-RU" sz="3200" dirty="0"/>
          </a:p>
        </p:txBody>
      </p:sp>
      <p:sp>
        <p:nvSpPr>
          <p:cNvPr id="26" name="Овал 25"/>
          <p:cNvSpPr/>
          <p:nvPr/>
        </p:nvSpPr>
        <p:spPr>
          <a:xfrm>
            <a:off x="131230" y="4306567"/>
            <a:ext cx="325235" cy="3702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!</a:t>
            </a:r>
            <a:endParaRPr lang="ru-RU" sz="3200" dirty="0"/>
          </a:p>
        </p:txBody>
      </p:sp>
      <p:sp>
        <p:nvSpPr>
          <p:cNvPr id="27" name="Овал 26"/>
          <p:cNvSpPr/>
          <p:nvPr/>
        </p:nvSpPr>
        <p:spPr>
          <a:xfrm>
            <a:off x="4425752" y="4442317"/>
            <a:ext cx="325235" cy="3702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!</a:t>
            </a:r>
            <a:endParaRPr lang="ru-RU" sz="3200" dirty="0"/>
          </a:p>
        </p:txBody>
      </p:sp>
      <p:sp>
        <p:nvSpPr>
          <p:cNvPr id="28" name="Овал 27"/>
          <p:cNvSpPr/>
          <p:nvPr/>
        </p:nvSpPr>
        <p:spPr>
          <a:xfrm>
            <a:off x="9629154" y="4345499"/>
            <a:ext cx="325235" cy="3702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!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010228" y="873491"/>
            <a:ext cx="14814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Уровень шума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73166" y="4060013"/>
            <a:ext cx="32251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002060"/>
                </a:solidFill>
              </a:rPr>
              <a:t>Проблема </a:t>
            </a:r>
            <a:r>
              <a:rPr lang="ru-RU" sz="1500" dirty="0">
                <a:solidFill>
                  <a:srgbClr val="002060"/>
                </a:solidFill>
              </a:rPr>
              <a:t>и последствия низкой несущей способности фундамента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90257" y="4316883"/>
            <a:ext cx="35071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solidFill>
                  <a:srgbClr val="002060"/>
                </a:solidFill>
              </a:rPr>
              <a:t>Излишний расход </a:t>
            </a:r>
            <a:r>
              <a:rPr lang="ru-RU" sz="1500" dirty="0" smtClean="0">
                <a:solidFill>
                  <a:srgbClr val="002060"/>
                </a:solidFill>
              </a:rPr>
              <a:t>бетона и большие </a:t>
            </a:r>
          </a:p>
          <a:p>
            <a:r>
              <a:rPr lang="ru-RU" sz="1500" dirty="0">
                <a:solidFill>
                  <a:srgbClr val="002060"/>
                </a:solidFill>
              </a:rPr>
              <a:t>о</a:t>
            </a:r>
            <a:r>
              <a:rPr lang="ru-RU" sz="1500" dirty="0" smtClean="0">
                <a:solidFill>
                  <a:srgbClr val="002060"/>
                </a:solidFill>
              </a:rPr>
              <a:t>статки строительных отходов</a:t>
            </a:r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941275" y="4300817"/>
            <a:ext cx="214147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Низкая площадь поперечного сечения</a:t>
            </a:r>
          </a:p>
        </p:txBody>
      </p:sp>
      <p:sp>
        <p:nvSpPr>
          <p:cNvPr id="31" name="Стрелка вправо 30"/>
          <p:cNvSpPr/>
          <p:nvPr/>
        </p:nvSpPr>
        <p:spPr>
          <a:xfrm rot="20307192">
            <a:off x="7988704" y="3225873"/>
            <a:ext cx="617375" cy="259885"/>
          </a:xfrm>
          <a:prstGeom prst="rightArrow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6184846" y="3158489"/>
            <a:ext cx="400511" cy="216086"/>
          </a:xfrm>
          <a:prstGeom prst="rightArrow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5400000">
            <a:off x="6260008" y="4169126"/>
            <a:ext cx="237674" cy="203571"/>
          </a:xfrm>
          <a:prstGeom prst="rightArrow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90" y="1264777"/>
            <a:ext cx="3112662" cy="180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1" y="4960182"/>
            <a:ext cx="2597269" cy="169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Стрелка вправо 42"/>
          <p:cNvSpPr/>
          <p:nvPr/>
        </p:nvSpPr>
        <p:spPr>
          <a:xfrm rot="12809674">
            <a:off x="4117066" y="3272377"/>
            <a:ext cx="617375" cy="259885"/>
          </a:xfrm>
          <a:prstGeom prst="rightArrow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Стрелка вправо 43"/>
          <p:cNvSpPr/>
          <p:nvPr/>
        </p:nvSpPr>
        <p:spPr>
          <a:xfrm rot="9603621">
            <a:off x="4117065" y="4140161"/>
            <a:ext cx="617375" cy="259885"/>
          </a:xfrm>
          <a:prstGeom prst="rightArrow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Стрелка вправо 44"/>
          <p:cNvSpPr/>
          <p:nvPr/>
        </p:nvSpPr>
        <p:spPr>
          <a:xfrm rot="1498516">
            <a:off x="8060359" y="4074358"/>
            <a:ext cx="617375" cy="259885"/>
          </a:xfrm>
          <a:prstGeom prst="rightArrow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231" y="1312010"/>
            <a:ext cx="3073564" cy="175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976" y="4944078"/>
            <a:ext cx="2279453" cy="174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807822" y="3608334"/>
            <a:ext cx="119679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Проблема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620" y="4917724"/>
            <a:ext cx="2707102" cy="1793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Данила\OneDrive\Рабочий стол\сваи АЕ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45" y="4917724"/>
            <a:ext cx="2850880" cy="179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6" y="1196655"/>
            <a:ext cx="2944119" cy="1994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агетная рамка 11"/>
          <p:cNvSpPr/>
          <p:nvPr/>
        </p:nvSpPr>
        <p:spPr>
          <a:xfrm>
            <a:off x="3102123" y="741039"/>
            <a:ext cx="6648628" cy="481010"/>
          </a:xfrm>
          <a:prstGeom prst="bevel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ДЕМОНСТРАЦИЯ РЕШЕНИЯ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84" y="1511329"/>
            <a:ext cx="6043667" cy="436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952" y="1511330"/>
            <a:ext cx="3886155" cy="4368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ашивка 3"/>
          <p:cNvSpPr/>
          <p:nvPr/>
        </p:nvSpPr>
        <p:spPr>
          <a:xfrm>
            <a:off x="7120436" y="3200684"/>
            <a:ext cx="553687" cy="773109"/>
          </a:xfrm>
          <a:prstGeom prst="chevron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6922458" y="3200684"/>
            <a:ext cx="553687" cy="773109"/>
          </a:xfrm>
          <a:prstGeom prst="chevron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6719149" y="3200683"/>
            <a:ext cx="553687" cy="773109"/>
          </a:xfrm>
          <a:prstGeom prst="chevron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3218" y="789578"/>
            <a:ext cx="638411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Создание буронабивных свай с помощью </a:t>
            </a:r>
            <a:r>
              <a:rPr lang="ru-RU" dirty="0" smtClean="0">
                <a:solidFill>
                  <a:srgbClr val="FFFF00"/>
                </a:solidFill>
              </a:rPr>
              <a:t>РИТ технологии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Багетная рамка 26"/>
          <p:cNvSpPr/>
          <p:nvPr/>
        </p:nvSpPr>
        <p:spPr>
          <a:xfrm>
            <a:off x="5021088" y="789771"/>
            <a:ext cx="2371725" cy="490770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Экологичность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39421" y="3031335"/>
            <a:ext cx="3137303" cy="5107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Преимущества РИТ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24002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2" name="5-конечная звезда 11"/>
          <p:cNvSpPr/>
          <p:nvPr/>
        </p:nvSpPr>
        <p:spPr>
          <a:xfrm>
            <a:off x="424196" y="2961921"/>
            <a:ext cx="523406" cy="601736"/>
          </a:xfrm>
          <a:prstGeom prst="star5">
            <a:avLst/>
          </a:prstGeom>
          <a:solidFill>
            <a:srgbClr val="8F00FF"/>
          </a:solidFill>
          <a:ln w="25400" cap="flat">
            <a:solidFill>
              <a:srgbClr val="00206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Стрелка вправо с вырезом 14"/>
          <p:cNvSpPr/>
          <p:nvPr/>
        </p:nvSpPr>
        <p:spPr>
          <a:xfrm rot="19378919">
            <a:off x="4138499" y="1919139"/>
            <a:ext cx="772903" cy="333375"/>
          </a:xfrm>
          <a:prstGeom prst="notchedRightArrow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Стрелка вправо с вырезом 29"/>
          <p:cNvSpPr/>
          <p:nvPr/>
        </p:nvSpPr>
        <p:spPr>
          <a:xfrm rot="20757977">
            <a:off x="4634636" y="2824161"/>
            <a:ext cx="772903" cy="333375"/>
          </a:xfrm>
          <a:prstGeom prst="notchedRightArrow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 rot="2107113">
            <a:off x="4611935" y="3646616"/>
            <a:ext cx="772903" cy="333375"/>
          </a:xfrm>
          <a:prstGeom prst="notchedRightArrow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 rot="2058273">
            <a:off x="3582299" y="4368187"/>
            <a:ext cx="772903" cy="333375"/>
          </a:xfrm>
          <a:prstGeom prst="notchedRightArrow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881" y="216112"/>
            <a:ext cx="2449619" cy="163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074" y="1938399"/>
            <a:ext cx="2503801" cy="171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074" y="3814866"/>
            <a:ext cx="2503801" cy="173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Багетная рамка 36"/>
          <p:cNvSpPr/>
          <p:nvPr/>
        </p:nvSpPr>
        <p:spPr>
          <a:xfrm>
            <a:off x="5686425" y="2550089"/>
            <a:ext cx="2371725" cy="490770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Экономия времени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8" name="Багетная рамка 37"/>
          <p:cNvSpPr/>
          <p:nvPr/>
        </p:nvSpPr>
        <p:spPr>
          <a:xfrm>
            <a:off x="5686424" y="4008919"/>
            <a:ext cx="2371725" cy="858852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Экономия денег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7-10%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241" y="5068791"/>
            <a:ext cx="2602159" cy="158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Багетная рамка 40"/>
          <p:cNvSpPr/>
          <p:nvPr/>
        </p:nvSpPr>
        <p:spPr>
          <a:xfrm>
            <a:off x="2495550" y="5017429"/>
            <a:ext cx="2806347" cy="1226934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Возможность работы в стесненных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условиях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0507085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1486968" y="4503635"/>
            <a:ext cx="8807567" cy="2207864"/>
          </a:xfrm>
          <a:prstGeom prst="ellipse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767517" y="894576"/>
            <a:ext cx="6947983" cy="369328"/>
          </a:xfrm>
          <a:prstGeom prst="flowChartAlternateProcess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777117" y="894576"/>
            <a:ext cx="723365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Оказание услуг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 последующей сдачей в аренду оборудования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71" y="1331340"/>
            <a:ext cx="8033104" cy="304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Блок-схема: альтернативный процесс 18"/>
          <p:cNvSpPr/>
          <p:nvPr/>
        </p:nvSpPr>
        <p:spPr>
          <a:xfrm>
            <a:off x="4565658" y="4599122"/>
            <a:ext cx="2772550" cy="299103"/>
          </a:xfrm>
          <a:prstGeom prst="flowChartAlternateProcess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5658" y="4564009"/>
            <a:ext cx="277255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Потенциальные клиенты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517" y="5187903"/>
            <a:ext cx="953664" cy="72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308" y="5581615"/>
            <a:ext cx="7810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19" y="5187903"/>
            <a:ext cx="1975754" cy="545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99" y="5915953"/>
            <a:ext cx="1424736" cy="50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67" y="5487588"/>
            <a:ext cx="1735383" cy="492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Блок-схема: решение 19"/>
          <p:cNvSpPr/>
          <p:nvPr/>
        </p:nvSpPr>
        <p:spPr>
          <a:xfrm>
            <a:off x="2288320" y="820529"/>
            <a:ext cx="275418" cy="504201"/>
          </a:xfrm>
          <a:prstGeom prst="flowChartDecision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170917" y="1847848"/>
            <a:ext cx="4594284" cy="4664546"/>
          </a:xfrm>
          <a:prstGeom prst="roundRect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92" y="2040725"/>
            <a:ext cx="1596861" cy="919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Блок-схема: подготовка 24"/>
          <p:cNvSpPr/>
          <p:nvPr/>
        </p:nvSpPr>
        <p:spPr>
          <a:xfrm>
            <a:off x="9462843" y="5299614"/>
            <a:ext cx="2710557" cy="1312332"/>
          </a:xfrm>
          <a:prstGeom prst="flowChartPreparation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486684" y="812327"/>
            <a:ext cx="5266416" cy="857312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6988622" y="1074815"/>
            <a:ext cx="2609043" cy="51068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963265" y="1851065"/>
            <a:ext cx="2499578" cy="256882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7307849" y="2488337"/>
            <a:ext cx="1931551" cy="1931551"/>
          </a:xfrm>
          <a:prstGeom prst="ellipse">
            <a:avLst/>
          </a:prstGeom>
          <a:solidFill>
            <a:srgbClr val="00B0F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7563597" y="3160063"/>
            <a:ext cx="1355713" cy="1227800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93541"/>
            <a:ext cx="505205" cy="471826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923233" y="1866776"/>
            <a:ext cx="57964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TAM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45221" y="2621855"/>
            <a:ext cx="59246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53102" y="3250749"/>
            <a:ext cx="61811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06908" y="1153561"/>
            <a:ext cx="260904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70C0"/>
                </a:solidFill>
              </a:rPr>
              <a:t>Строительные проекты</a:t>
            </a:r>
            <a:endParaRPr kumimoji="0" lang="ru-RU" sz="1800" b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Helvetic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557" y="1817030"/>
            <a:ext cx="1821389" cy="1341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914" y="3705536"/>
            <a:ext cx="1683350" cy="128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041" y="4853347"/>
            <a:ext cx="1795165" cy="142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386" y="3705535"/>
            <a:ext cx="1787906" cy="136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501" y="1964289"/>
            <a:ext cx="1922477" cy="122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6285" y="789578"/>
            <a:ext cx="5152116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 состоянию на 01.11.2023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в Красноярске возводится 11 жилых строительных объектов (</a:t>
            </a:r>
            <a:r>
              <a:rPr lang="ru-RU" dirty="0">
                <a:solidFill>
                  <a:srgbClr val="0070C0"/>
                </a:solidFill>
              </a:rPr>
              <a:t>по данным </a:t>
            </a:r>
            <a:r>
              <a:rPr lang="ru-RU" dirty="0" smtClean="0">
                <a:solidFill>
                  <a:srgbClr val="0070C0"/>
                </a:solidFill>
              </a:rPr>
              <a:t>сайта </a:t>
            </a:r>
            <a:r>
              <a:rPr lang="en-US" dirty="0" smtClean="0">
                <a:solidFill>
                  <a:srgbClr val="0070C0"/>
                </a:solidFill>
              </a:rPr>
              <a:t>SIBDOM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en-US" dirty="0" smtClean="0">
                <a:solidFill>
                  <a:srgbClr val="0070C0"/>
                </a:solidFill>
              </a:rPr>
              <a:t>RU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Helvetica"/>
            </a:endParaRPr>
          </a:p>
        </p:txBody>
      </p:sp>
      <p:sp>
        <p:nvSpPr>
          <p:cNvPr id="22" name="Ромб 21"/>
          <p:cNvSpPr/>
          <p:nvPr/>
        </p:nvSpPr>
        <p:spPr>
          <a:xfrm>
            <a:off x="107322" y="894576"/>
            <a:ext cx="318050" cy="718171"/>
          </a:xfrm>
          <a:prstGeom prst="diamond">
            <a:avLst/>
          </a:prstGeom>
          <a:solidFill>
            <a:srgbClr val="FF2F2D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055793" y="5412246"/>
            <a:ext cx="136831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(подъезд)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154478" y="5732492"/>
            <a:ext cx="111825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(город)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693979" y="6041535"/>
            <a:ext cx="2277928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TAM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(Красноярский край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)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13981" y="3620076"/>
            <a:ext cx="1355713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/>
              <a:t>3,5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млн.руб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13981" y="2884315"/>
            <a:ext cx="115832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290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млн.руб.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60528" y="2139270"/>
            <a:ext cx="90505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 млрд.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2" y="3135477"/>
            <a:ext cx="1363015" cy="386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84" y="3596817"/>
            <a:ext cx="16097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8" y="4260310"/>
            <a:ext cx="1090300" cy="73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85" y="5150008"/>
            <a:ext cx="1203687" cy="6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0" y="5901230"/>
            <a:ext cx="1484370" cy="36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Овал 34"/>
          <p:cNvSpPr/>
          <p:nvPr/>
        </p:nvSpPr>
        <p:spPr>
          <a:xfrm>
            <a:off x="647231" y="2666723"/>
            <a:ext cx="1575945" cy="36731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7186" y="2657242"/>
            <a:ext cx="1216034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Конкуренты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108" y="2034473"/>
            <a:ext cx="1348363" cy="97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Овал 49"/>
          <p:cNvSpPr/>
          <p:nvPr/>
        </p:nvSpPr>
        <p:spPr>
          <a:xfrm>
            <a:off x="2555241" y="2654184"/>
            <a:ext cx="1575945" cy="36731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64665" y="2673894"/>
            <a:ext cx="1352289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Потребители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639" y="3158053"/>
            <a:ext cx="953664" cy="72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108" y="3160063"/>
            <a:ext cx="74295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665" y="4010942"/>
            <a:ext cx="1975754" cy="40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117" y="4516896"/>
            <a:ext cx="14668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504" y="5523854"/>
            <a:ext cx="1021108" cy="36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504" y="6012979"/>
            <a:ext cx="1129354" cy="320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7945" y="409627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1248376" y="70418"/>
            <a:ext cx="809002" cy="481696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71077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Таблица 11">
                <a:extLst>
                  <a:ext uri="{FF2B5EF4-FFF2-40B4-BE49-F238E27FC236}">
                    <a16:creationId xmlns="" xmlns:a16="http://schemas.microsoft.com/office/drawing/2014/main" id="{A6164902-E50D-43C9-A3A2-D53EA385DD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9148113"/>
                  </p:ext>
                </p:extLst>
              </p:nvPr>
            </p:nvGraphicFramePr>
            <p:xfrm>
              <a:off x="203841" y="563960"/>
              <a:ext cx="11733895" cy="6268500"/>
            </p:xfrm>
            <a:graphic>
              <a:graphicData uri="http://schemas.openxmlformats.org/drawingml/2006/table">
                <a:tbl>
                  <a:tblPr firstRow="1" bandRow="1">
                    <a:tableStyleId>{BDBED569-4797-4DF1-A0F4-6AAB3CD982D8}</a:tableStyleId>
                  </a:tblPr>
                  <a:tblGrid>
                    <a:gridCol w="2604684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253589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2304865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224589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204256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1060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</a:rPr>
                            <a:t>Параметр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</a:rPr>
                            <a:t>Создаваемый </a:t>
                          </a:r>
                          <a:r>
                            <a:rPr lang="ru-RU" sz="1400" b="1" baseline="0" dirty="0">
                              <a:solidFill>
                                <a:schemeClr val="tx1"/>
                              </a:solidFill>
                            </a:rPr>
                            <a:t>продукт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</a:rPr>
                            <a:t>Основные конкуренты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70934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 b="1" dirty="0">
                              <a:solidFill>
                                <a:srgbClr val="0084B4"/>
                              </a:solidFill>
                            </a:rPr>
                            <a:t>Наименование </a:t>
                          </a:r>
                          <a:endParaRPr lang="ru-RU" sz="1400" b="1" i="0" dirty="0">
                            <a:solidFill>
                              <a:srgbClr val="0084B4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00B050"/>
                              </a:solidFill>
                            </a:rPr>
                            <a:t>        РИТ-</a:t>
                          </a:r>
                          <a:r>
                            <a:rPr lang="ru-RU" sz="1400" b="1" baseline="0" dirty="0" smtClean="0">
                              <a:solidFill>
                                <a:srgbClr val="00B050"/>
                              </a:solidFill>
                            </a:rPr>
                            <a:t>Сваи</a:t>
                          </a:r>
                          <a:endParaRPr lang="ru-RU" sz="14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FF0000"/>
                              </a:solidFill>
                            </a:rPr>
                            <a:t>                РИТА</a:t>
                          </a:r>
                          <a:endParaRPr lang="ru-RU" sz="14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ru-RU" sz="1400" b="1" dirty="0" smtClean="0">
                            <a:solidFill>
                              <a:srgbClr val="FF2F2D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FF2F2D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Забивные</a:t>
                          </a:r>
                          <a:r>
                            <a:rPr lang="ru-RU" sz="1400" b="1" baseline="0" dirty="0" smtClean="0">
                              <a:solidFill>
                                <a:srgbClr val="FF2F2D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сваи</a:t>
                          </a:r>
                          <a:endParaRPr lang="ru-RU" sz="1400" b="1" dirty="0">
                            <a:solidFill>
                              <a:srgbClr val="FF2F2D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ru-RU" sz="1400" b="1" dirty="0" smtClean="0">
                            <a:solidFill>
                              <a:srgbClr val="FF2F2D"/>
                            </a:solidFill>
                            <a:latin typeface="+mn-lt"/>
                            <a:cs typeface="+mn-cs"/>
                          </a:endParaRPr>
                        </a:p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FF2F2D"/>
                              </a:solidFill>
                              <a:latin typeface="+mn-lt"/>
                              <a:cs typeface="+mn-cs"/>
                            </a:rPr>
                            <a:t>Буровые</a:t>
                          </a:r>
                          <a:r>
                            <a:rPr lang="ru-RU" sz="1400" b="1" baseline="0" dirty="0" smtClean="0">
                              <a:solidFill>
                                <a:srgbClr val="FF2F2D"/>
                              </a:solidFill>
                              <a:latin typeface="+mn-lt"/>
                              <a:cs typeface="+mn-cs"/>
                            </a:rPr>
                            <a:t> сваи</a:t>
                          </a:r>
                          <a:endParaRPr lang="ru-RU" sz="1400" b="1" dirty="0">
                            <a:solidFill>
                              <a:srgbClr val="FF2F2D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40398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i="0" kern="120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Несущая способность</a:t>
                          </a:r>
                        </a:p>
                        <a:p>
                          <a:pPr algn="l" rtl="0" fontAlgn="b"/>
                          <a:r>
                            <a:rPr lang="ru-RU" sz="1100" b="0" i="0" kern="120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(при одинаковых</a:t>
                          </a:r>
                          <a:r>
                            <a:rPr lang="ru-RU" sz="1100" b="0" i="0" kern="1200" baseline="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условиях)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тонн, </a:t>
                          </a:r>
                          <a:r>
                            <a:rPr lang="en-US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d=250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тонн, </a:t>
                          </a:r>
                          <a:r>
                            <a:rPr lang="en-US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d=250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1600" b="1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~</m:t>
                              </m:r>
                              <m:r>
                                <a:rPr lang="ru-RU" sz="1600" b="1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𝟔𝟎</m:t>
                              </m:r>
                            </m:oMath>
                          </a14:m>
                          <a:r>
                            <a:rPr lang="ru-RU" sz="1600" b="1" baseline="0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тонн, </a:t>
                          </a:r>
                          <a:r>
                            <a:rPr lang="en-US" sz="1600" b="1" baseline="0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d=250</a:t>
                          </a:r>
                          <a:r>
                            <a:rPr lang="ru-RU" sz="1600" b="1" baseline="0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мм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16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~</m:t>
                              </m:r>
                              <m:r>
                                <a:rPr lang="ru-RU" sz="16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𝟑𝟎</m:t>
                              </m:r>
                            </m:oMath>
                          </a14:m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тонн, </a:t>
                          </a:r>
                          <a:r>
                            <a:rPr lang="en-US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d=250</a:t>
                          </a: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мм</a:t>
                          </a: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417060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Зона уплотнения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1,47-1,7м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1,47-1,7м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07- 09 м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0,15-0,2 м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433101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Уровень образования технологических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отходов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Низкий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Низкий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Низкий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Высокий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384979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Уровень шума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Средний/низкий(45 ДБ) 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Средний/низкий(45 ДБ)</a:t>
                          </a:r>
                          <a:endParaRPr lang="ru-RU" sz="14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Высокий (90</a:t>
                          </a:r>
                          <a:r>
                            <a:rPr lang="ru-RU" sz="16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ДБ)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Высокий (90 ДБ)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512130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i="0" kern="120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Уширение</a:t>
                          </a:r>
                          <a:r>
                            <a:rPr lang="ru-RU" sz="1100" b="0" i="0" kern="1200" baseline="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поперечного сечения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+- (зависимость от установки)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  <a:tr h="5121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Возможность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тесной застройки (жилые здания и памятники)</a:t>
                          </a:r>
                          <a:endParaRPr lang="ru-RU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Есть/нет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</a:tr>
                  <a:tr h="512130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Использование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ru-RU" sz="1100" b="0" baseline="0" dirty="0" err="1" smtClean="0">
                              <a:latin typeface="Arial" pitchFamily="34" charset="0"/>
                              <a:cs typeface="Arial" pitchFamily="34" charset="0"/>
                            </a:rPr>
                            <a:t>гидромолота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/дизельного молота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</a:tr>
                  <a:tr h="47631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Стоимость услуги (на 5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-ти </a:t>
                          </a:r>
                        </a:p>
                        <a:p>
                          <a:pPr algn="l" rtl="0" fontAlgn="b"/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подъездный дом 150 свай 1 секция)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1600" b="1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17 млн.руб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1600" b="1" i="1" smtClean="0">
                                  <a:solidFill>
                                    <a:srgbClr val="FCAF17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ru-RU" sz="1600" b="1" dirty="0" smtClean="0">
                              <a:solidFill>
                                <a:srgbClr val="FCAF17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 </a:t>
                          </a:r>
                          <a:r>
                            <a:rPr lang="ru-RU" sz="1600" b="1" dirty="0" err="1" smtClean="0">
                              <a:solidFill>
                                <a:srgbClr val="FCAF17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млн.руб</a:t>
                          </a:r>
                          <a:endParaRPr lang="ru-RU" sz="1600" b="1" dirty="0">
                            <a:solidFill>
                              <a:srgbClr val="FCAF17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1600" b="1" i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  <a:cs typeface="Arial" panose="020B0604020202020204" pitchFamily="34" charset="0"/>
                                  </a:rPr>
                                  <m:t>~</m:t>
                                </m:r>
                                <m:r>
                                  <a:rPr lang="ru-RU" sz="1600" b="1" i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  <a:cs typeface="Arial" panose="020B0604020202020204" pitchFamily="34" charset="0"/>
                                  </a:rPr>
                                  <m:t>𝟑𝟎</m:t>
                                </m:r>
                                <m:r>
                                  <a:rPr lang="ru-RU" sz="1600" b="1" i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  <a:cs typeface="Arial" panose="020B0604020202020204" pitchFamily="34" charset="0"/>
                                  </a:rPr>
                                  <m:t> млн.рублей</m:t>
                                </m:r>
                              </m:oMath>
                            </m:oMathPara>
                          </a14:m>
                          <a:endParaRPr lang="ru-RU" sz="1600" b="1" i="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1600" b="1" i="0" smtClean="0">
                                    <a:solidFill>
                                      <a:srgbClr val="FFC000"/>
                                    </a:solidFill>
                                    <a:latin typeface="Cambria Math"/>
                                    <a:ea typeface="Cambria Math"/>
                                    <a:cs typeface="Arial" panose="020B0604020202020204" pitchFamily="34" charset="0"/>
                                  </a:rPr>
                                  <m:t>~</m:t>
                                </m:r>
                                <m:r>
                                  <a:rPr lang="ru-RU" sz="1600" b="1" i="0" smtClean="0">
                                    <a:solidFill>
                                      <a:srgbClr val="FFC000"/>
                                    </a:solidFill>
                                    <a:latin typeface="Cambria Math"/>
                                    <a:ea typeface="Cambria Math"/>
                                    <a:cs typeface="Arial" panose="020B0604020202020204" pitchFamily="34" charset="0"/>
                                  </a:rPr>
                                  <m:t>𝟐𝟏</m:t>
                                </m:r>
                                <m:r>
                                  <a:rPr lang="ru-RU" sz="1600" b="1" i="0" smtClean="0">
                                    <a:solidFill>
                                      <a:srgbClr val="FFC000"/>
                                    </a:solidFill>
                                    <a:latin typeface="Cambria Math"/>
                                    <a:ea typeface="Cambria Math"/>
                                    <a:cs typeface="Arial" panose="020B0604020202020204" pitchFamily="34" charset="0"/>
                                  </a:rPr>
                                  <m:t> млн.руб</m:t>
                                </m:r>
                              </m:oMath>
                            </m:oMathPara>
                          </a14:m>
                          <a:endParaRPr lang="ru-RU" sz="1600" b="1" i="0" dirty="0">
                            <a:solidFill>
                              <a:srgbClr val="FFC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7"/>
                      </a:ext>
                    </a:extLst>
                  </a:tr>
                  <a:tr h="47631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Массогабаритный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состав (ГИТ)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600кг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</a:rPr>
                            <a:t>2300кг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ru-RU" sz="1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≪</m:t>
                              </m:r>
                            </m:oMath>
                          </a14:m>
                          <a:r>
                            <a:rPr lang="ru-RU" sz="14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(без</a:t>
                          </a:r>
                          <a:r>
                            <a:rPr lang="ru-RU" sz="14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ГИТ)</a:t>
                          </a:r>
                          <a:endParaRPr lang="ru-RU" sz="14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ru-RU" sz="1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≪</m:t>
                              </m:r>
                            </m:oMath>
                          </a14:m>
                          <a:r>
                            <a:rPr lang="ru-RU" sz="14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(без</a:t>
                          </a:r>
                          <a:r>
                            <a:rPr lang="ru-RU" sz="14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ГИТ)</a:t>
                          </a:r>
                          <a:endParaRPr lang="ru-RU" sz="14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</a:tr>
                  <a:tr h="47631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Срок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службы ГИТ (наработка на отказ)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15 лет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</a:rPr>
                            <a:t>8 лет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ru-RU" sz="1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≫</m:t>
                              </m:r>
                            </m:oMath>
                          </a14:m>
                          <a:r>
                            <a:rPr lang="ru-RU" sz="14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(без</a:t>
                          </a:r>
                          <a:r>
                            <a:rPr lang="ru-RU" sz="14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ГИТ)</a:t>
                          </a:r>
                          <a:endParaRPr lang="ru-RU" sz="14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ru-RU" sz="1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≫</m:t>
                              </m:r>
                            </m:oMath>
                          </a14:m>
                          <a:r>
                            <a:rPr lang="ru-RU" sz="14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(без</a:t>
                          </a:r>
                          <a:r>
                            <a:rPr lang="ru-RU" sz="14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ГИТ)</a:t>
                          </a:r>
                          <a:endParaRPr lang="ru-RU" sz="14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</a:tr>
                  <a:tr h="402033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Страна-производитель ГИТ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Таблица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6164902-E50D-43C9-A3A2-D53EA385DD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9148113"/>
                  </p:ext>
                </p:extLst>
              </p:nvPr>
            </p:nvGraphicFramePr>
            <p:xfrm>
              <a:off x="203841" y="563960"/>
              <a:ext cx="11733895" cy="6268500"/>
            </p:xfrm>
            <a:graphic>
              <a:graphicData uri="http://schemas.openxmlformats.org/drawingml/2006/table">
                <a:tbl>
                  <a:tblPr firstRow="1" bandRow="1">
                    <a:tableStyleId>{BDBED569-4797-4DF1-A0F4-6AAB3CD982D8}</a:tableStyleId>
                  </a:tblPr>
                  <a:tblGrid>
                    <a:gridCol w="260468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253589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230486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224589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204256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1060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</a:rPr>
                            <a:t>Параметр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</a:rPr>
                            <a:t>Создаваемый </a:t>
                          </a:r>
                          <a:r>
                            <a:rPr lang="ru-RU" sz="1400" b="1" baseline="0" dirty="0">
                              <a:solidFill>
                                <a:schemeClr val="tx1"/>
                              </a:solidFill>
                            </a:rPr>
                            <a:t>продукт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>
                              <a:solidFill>
                                <a:schemeClr val="tx1"/>
                              </a:solidFill>
                            </a:rPr>
                            <a:t>Основные конкуренты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70934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 b="1" dirty="0">
                              <a:solidFill>
                                <a:srgbClr val="0084B4"/>
                              </a:solidFill>
                            </a:rPr>
                            <a:t>Наименование </a:t>
                          </a:r>
                          <a:endParaRPr lang="ru-RU" sz="1400" b="1" i="0" dirty="0">
                            <a:solidFill>
                              <a:srgbClr val="0084B4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l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00B050"/>
                              </a:solidFill>
                            </a:rPr>
                            <a:t>        РИТ-</a:t>
                          </a:r>
                          <a:r>
                            <a:rPr lang="ru-RU" sz="1400" b="1" baseline="0" dirty="0" smtClean="0">
                              <a:solidFill>
                                <a:srgbClr val="00B050"/>
                              </a:solidFill>
                            </a:rPr>
                            <a:t>Сваи</a:t>
                          </a:r>
                          <a:endParaRPr lang="ru-RU" sz="14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FF0000"/>
                              </a:solidFill>
                            </a:rPr>
                            <a:t>                РИТА</a:t>
                          </a:r>
                          <a:endParaRPr lang="ru-RU" sz="14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ru-RU" sz="1400" b="1" dirty="0" smtClean="0">
                            <a:solidFill>
                              <a:srgbClr val="FF2F2D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FF2F2D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Забивные</a:t>
                          </a:r>
                          <a:r>
                            <a:rPr lang="ru-RU" sz="1400" b="1" baseline="0" dirty="0" smtClean="0">
                              <a:solidFill>
                                <a:srgbClr val="FF2F2D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сваи</a:t>
                          </a:r>
                          <a:endParaRPr lang="ru-RU" sz="1400" b="1" dirty="0">
                            <a:solidFill>
                              <a:srgbClr val="FF2F2D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ru-RU" sz="1400" b="1" dirty="0" smtClean="0">
                            <a:solidFill>
                              <a:srgbClr val="FF2F2D"/>
                            </a:solidFill>
                            <a:latin typeface="+mn-lt"/>
                            <a:cs typeface="+mn-cs"/>
                          </a:endParaRPr>
                        </a:p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FF2F2D"/>
                              </a:solidFill>
                              <a:latin typeface="+mn-lt"/>
                              <a:cs typeface="+mn-cs"/>
                            </a:rPr>
                            <a:t>Буровые</a:t>
                          </a:r>
                          <a:r>
                            <a:rPr lang="ru-RU" sz="1400" b="1" baseline="0" dirty="0" smtClean="0">
                              <a:solidFill>
                                <a:srgbClr val="FF2F2D"/>
                              </a:solidFill>
                              <a:latin typeface="+mn-lt"/>
                              <a:cs typeface="+mn-cs"/>
                            </a:rPr>
                            <a:t> сваи</a:t>
                          </a:r>
                          <a:endParaRPr lang="ru-RU" sz="1400" b="1" dirty="0">
                            <a:solidFill>
                              <a:srgbClr val="FF2F2D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7908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i="0" kern="120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Несущая способность</a:t>
                          </a:r>
                        </a:p>
                        <a:p>
                          <a:pPr algn="l" rtl="0" fontAlgn="b"/>
                          <a:r>
                            <a:rPr lang="ru-RU" sz="1100" b="0" i="0" kern="120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(при одинаковых</a:t>
                          </a:r>
                          <a:r>
                            <a:rPr lang="ru-RU" sz="1100" b="0" i="0" kern="1200" baseline="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условиях)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тонн, </a:t>
                          </a:r>
                          <a:r>
                            <a:rPr lang="en-US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d=250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тонн, </a:t>
                          </a:r>
                          <a:r>
                            <a:rPr lang="en-US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d=250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мм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330894" t="-176842" r="-91057" b="-813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474627" t="-176842" r="-299" b="-8136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417060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Зона уплотнения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1,47-1,7м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1,47-1,7м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07- 09 м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0,3х0,3</a:t>
                          </a:r>
                          <a:r>
                            <a:rPr lang="ru-RU" sz="16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0,15-0,2 м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433101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Уровень образования технологических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отходов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Низкий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Низкий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Низкий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Высокий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384979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Уровень шума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Средний/низкий(45 ДБ) 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4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Средний/низкий(45 ДБ)</a:t>
                          </a:r>
                          <a:endParaRPr lang="ru-RU" sz="14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Высокий (90</a:t>
                          </a:r>
                          <a:r>
                            <a:rPr lang="ru-RU" sz="1600" b="1" baseline="0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ДБ)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Высокий (90 ДБ)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57908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i="0" kern="120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Уширение</a:t>
                          </a:r>
                          <a:r>
                            <a:rPr lang="ru-RU" sz="1100" b="0" i="0" kern="1200" baseline="0" dirty="0" smtClean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поперечного сечения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+- (зависимость от установки)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  <a:tr h="5121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Возможность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тесной застройки (жилые здания и памятники)</a:t>
                          </a:r>
                          <a:endParaRPr lang="ru-RU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Есть/нет</a:t>
                          </a:r>
                          <a:endParaRPr lang="ru-RU" sz="1600" b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</a:tr>
                  <a:tr h="512130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Использование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ru-RU" sz="1100" b="0" baseline="0" dirty="0" err="1" smtClean="0">
                              <a:latin typeface="Arial" pitchFamily="34" charset="0"/>
                              <a:cs typeface="Arial" pitchFamily="34" charset="0"/>
                            </a:rPr>
                            <a:t>гидромолота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/дизельного молота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Есть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Нет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</a:tr>
                  <a:tr h="47631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Стоимость услуги (на 5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-ти </a:t>
                          </a:r>
                        </a:p>
                        <a:p>
                          <a:pPr algn="l" rtl="0" fontAlgn="b"/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подъездный дом 150 свай 1 секция)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102644" t="-934615" r="-260337" b="-293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223016" t="-934615" r="-186508" b="-293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330894" t="-934615" r="-91057" b="-293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474627" t="-934615" r="-299" b="-293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7"/>
                      </a:ext>
                    </a:extLst>
                  </a:tr>
                  <a:tr h="47631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Массогабаритный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состав (ГИТ)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600кг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</a:rPr>
                            <a:t>2300кг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330894" t="-1034615" r="-91057" b="-193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474627" t="-1034615" r="-299" b="-193590"/>
                          </a:stretch>
                        </a:blipFill>
                      </a:tcPr>
                    </a:tc>
                  </a:tr>
                  <a:tr h="476316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Срок</a:t>
                          </a:r>
                          <a:r>
                            <a:rPr lang="ru-RU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службы ГИТ (наработка на отказ)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15 лет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FF0000"/>
                              </a:solidFill>
                            </a:rPr>
                            <a:t>8 лет</a:t>
                          </a:r>
                          <a:endParaRPr lang="ru-RU" sz="1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330894" t="-1134615" r="-91057" b="-93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8" marR="91438" marT="45703" marB="45703" anchor="ctr">
                        <a:blipFill rotWithShape="1">
                          <a:blip r:embed="rId4"/>
                          <a:stretch>
                            <a:fillRect l="-474627" t="-1134615" r="-299" b="-93590"/>
                          </a:stretch>
                        </a:blipFill>
                      </a:tcPr>
                    </a:tc>
                  </a:tr>
                  <a:tr h="402033"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ru-RU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Страна-производитель ГИТ</a:t>
                          </a:r>
                          <a:endParaRPr lang="ru-RU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ru-RU" sz="1600" b="1" dirty="0" smtClean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Россия</a:t>
                          </a:r>
                          <a:endParaRPr lang="ru-RU" sz="1600" b="1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1438" marR="91438" marT="45703" marB="45703"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3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0" y="6512394"/>
            <a:ext cx="238670" cy="352973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525" y="895943"/>
            <a:ext cx="1543049" cy="421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922876"/>
            <a:ext cx="1442077" cy="39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175" y="922876"/>
            <a:ext cx="9586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 descr="C:\Users\Данила\OneDrive\Рабочий стол\лого новая версия 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913" y="922876"/>
            <a:ext cx="808877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Скругленный прямоугольник 81"/>
          <p:cNvSpPr/>
          <p:nvPr/>
        </p:nvSpPr>
        <p:spPr>
          <a:xfrm>
            <a:off x="9848850" y="3618229"/>
            <a:ext cx="2343149" cy="250766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9916241" y="4184103"/>
            <a:ext cx="2204515" cy="94516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35705" y="3594527"/>
            <a:ext cx="2668778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5509208" y="4086481"/>
            <a:ext cx="2487685" cy="89884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2814593" y="3566500"/>
            <a:ext cx="2621112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856829" y="4142416"/>
            <a:ext cx="2487685" cy="89884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3481" y="990406"/>
            <a:ext cx="2621112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2607" y="1825304"/>
            <a:ext cx="1919821" cy="89884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655422" y="991137"/>
            <a:ext cx="3248950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435704" y="1005151"/>
            <a:ext cx="3219717" cy="256134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14593" y="977124"/>
            <a:ext cx="2621112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944704" y="1089949"/>
            <a:ext cx="2360889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6972" y="1089950"/>
            <a:ext cx="2360889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7" y="1042444"/>
            <a:ext cx="484833" cy="4848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740" y="1146363"/>
            <a:ext cx="193030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Сегменты</a:t>
            </a:r>
            <a:r>
              <a:rPr kumimoji="0" lang="ru-RU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потребителей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414" y="1594542"/>
            <a:ext cx="517123" cy="34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26" y="2801970"/>
            <a:ext cx="942844" cy="57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509" y="2801970"/>
            <a:ext cx="1074663" cy="577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26" y="1089950"/>
            <a:ext cx="539330" cy="3428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30111" y="1127255"/>
            <a:ext cx="1775482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ценности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690" y="2633460"/>
            <a:ext cx="1117273" cy="74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587" y="2633460"/>
            <a:ext cx="1120006" cy="79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5565816" y="1086230"/>
            <a:ext cx="2930853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326" y="1113084"/>
            <a:ext cx="310328" cy="31032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764645" y="1089950"/>
            <a:ext cx="77841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Каналы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24" y="2678059"/>
            <a:ext cx="1437128" cy="65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691" y="2665548"/>
            <a:ext cx="947484" cy="65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Скругленный прямоугольник 44"/>
          <p:cNvSpPr/>
          <p:nvPr/>
        </p:nvSpPr>
        <p:spPr>
          <a:xfrm>
            <a:off x="8811419" y="1081429"/>
            <a:ext cx="2956913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71" y="1118734"/>
            <a:ext cx="507777" cy="31710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281813" y="1106864"/>
            <a:ext cx="261545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Взаимодействия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 клиентами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548" y="2708467"/>
            <a:ext cx="1201222" cy="73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218" y="2668767"/>
            <a:ext cx="772412" cy="70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Скругленный прямоугольник 51"/>
          <p:cNvSpPr/>
          <p:nvPr/>
        </p:nvSpPr>
        <p:spPr>
          <a:xfrm>
            <a:off x="173797" y="3566500"/>
            <a:ext cx="2621112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16972" y="3671225"/>
            <a:ext cx="2360889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14" name="Picture 18" descr="C:\Users\Данила\Downloads\pngwing.com (3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39" y="3749067"/>
            <a:ext cx="262516" cy="23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698312" y="3712249"/>
            <a:ext cx="147411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Потоки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доходов</a:t>
            </a: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098064" y="4259154"/>
            <a:ext cx="811945" cy="369328"/>
          </a:xfrm>
          <a:prstGeom prst="ellipse">
            <a:avLst/>
          </a:prstGeom>
          <a:solidFill>
            <a:srgbClr val="00B0F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67618" y="4268679"/>
            <a:ext cx="52527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B2B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44" y="4714208"/>
            <a:ext cx="2097464" cy="135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Скругленный прямоугольник 62"/>
          <p:cNvSpPr/>
          <p:nvPr/>
        </p:nvSpPr>
        <p:spPr>
          <a:xfrm>
            <a:off x="2944704" y="3661976"/>
            <a:ext cx="2360889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5572607" y="3650809"/>
            <a:ext cx="2360889" cy="389822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26" y="3687118"/>
            <a:ext cx="317204" cy="317204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3376340" y="3703000"/>
            <a:ext cx="170014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ресурсы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19" name="Picture 23" descr="C:\Users\Данила\Downloads\pngwing.com (4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739" y="3671225"/>
            <a:ext cx="404812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6000344" y="3703000"/>
            <a:ext cx="1773880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действия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3" y="5062781"/>
            <a:ext cx="750839" cy="52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89" y="5644535"/>
            <a:ext cx="730897" cy="48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2" name="Picture 26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562" y="5170138"/>
            <a:ext cx="799961" cy="62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Скругленный прямоугольник 74"/>
          <p:cNvSpPr/>
          <p:nvPr/>
        </p:nvSpPr>
        <p:spPr>
          <a:xfrm>
            <a:off x="8104483" y="3618229"/>
            <a:ext cx="1744367" cy="25893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257072" y="3691056"/>
            <a:ext cx="1421362" cy="586163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23" name="Picture 27" descr="C:\Users\Данила\Downloads\pngwing.com (5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9175" y="3703000"/>
            <a:ext cx="434989" cy="32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77"/>
          <p:cNvSpPr txBox="1"/>
          <p:nvPr/>
        </p:nvSpPr>
        <p:spPr>
          <a:xfrm>
            <a:off x="8730090" y="3722466"/>
            <a:ext cx="123306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партнеры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533" y="5099587"/>
            <a:ext cx="1574266" cy="44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669" y="4392638"/>
            <a:ext cx="990405" cy="57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1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213" y="5647971"/>
            <a:ext cx="1421363" cy="35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Скругленный прямоугольник 82"/>
          <p:cNvSpPr/>
          <p:nvPr/>
        </p:nvSpPr>
        <p:spPr>
          <a:xfrm>
            <a:off x="9886949" y="3823492"/>
            <a:ext cx="2266950" cy="319425"/>
          </a:xfrm>
          <a:prstGeom prst="roundRect">
            <a:avLst/>
          </a:prstGeom>
          <a:solidFill>
            <a:srgbClr val="92D05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4" name="Block Arc 11">
            <a:extLst>
              <a:ext uri="{FF2B5EF4-FFF2-40B4-BE49-F238E27FC236}">
                <a16:creationId xmlns:a16="http://schemas.microsoft.com/office/drawing/2014/main" xmlns="" id="{40929412-1B24-44E6-B4E7-C380C218D2CD}"/>
              </a:ext>
            </a:extLst>
          </p:cNvPr>
          <p:cNvSpPr/>
          <p:nvPr/>
        </p:nvSpPr>
        <p:spPr>
          <a:xfrm rot="10800000">
            <a:off x="9953910" y="3873631"/>
            <a:ext cx="162612" cy="241748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135410" y="3835144"/>
            <a:ext cx="1769070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Структура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расходов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341" y="5341265"/>
            <a:ext cx="1166376" cy="718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1449" y="1821808"/>
            <a:ext cx="23331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РЖД</a:t>
            </a:r>
          </a:p>
          <a:p>
            <a:r>
              <a:rPr lang="ru-RU" sz="1600" dirty="0" smtClean="0"/>
              <a:t>    Красфундамент</a:t>
            </a:r>
          </a:p>
          <a:p>
            <a:r>
              <a:rPr lang="ru-RU" sz="1600" dirty="0" smtClean="0"/>
              <a:t>     Комбинат </a:t>
            </a:r>
            <a:r>
              <a:rPr lang="ru-RU" sz="1600" dirty="0"/>
              <a:t>ЖБИ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2996127" y="1571119"/>
            <a:ext cx="2361556" cy="89884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0386" y="1676052"/>
            <a:ext cx="2317297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100" dirty="0" smtClean="0"/>
              <a:t>   Современная электронная база</a:t>
            </a: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30" name="Блок-схема: решение 29"/>
          <p:cNvSpPr/>
          <p:nvPr/>
        </p:nvSpPr>
        <p:spPr>
          <a:xfrm>
            <a:off x="3043665" y="1715683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8" name="Блок-схема: решение 87"/>
          <p:cNvSpPr/>
          <p:nvPr/>
        </p:nvSpPr>
        <p:spPr>
          <a:xfrm>
            <a:off x="3053482" y="1930675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09013" y="1882043"/>
            <a:ext cx="207258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Увеличение несущей способности свайного фундамента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9" name="Блок-схема: решение 88"/>
          <p:cNvSpPr/>
          <p:nvPr/>
        </p:nvSpPr>
        <p:spPr>
          <a:xfrm>
            <a:off x="439439" y="1876599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0" name="Блок-схема: решение 89"/>
          <p:cNvSpPr/>
          <p:nvPr/>
        </p:nvSpPr>
        <p:spPr>
          <a:xfrm>
            <a:off x="391039" y="2115732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1" name="Блок-схема: решение 90"/>
          <p:cNvSpPr/>
          <p:nvPr/>
        </p:nvSpPr>
        <p:spPr>
          <a:xfrm>
            <a:off x="431152" y="2391433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91489" y="1625726"/>
            <a:ext cx="2487685" cy="89884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3" name="Блок-схема: решение 92"/>
          <p:cNvSpPr/>
          <p:nvPr/>
        </p:nvSpPr>
        <p:spPr>
          <a:xfrm>
            <a:off x="5859312" y="1785142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4" name="Блок-схема: решение 93"/>
          <p:cNvSpPr/>
          <p:nvPr/>
        </p:nvSpPr>
        <p:spPr>
          <a:xfrm>
            <a:off x="5859312" y="2066196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22026" y="1696868"/>
            <a:ext cx="87619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КрИЖТ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69751" y="2020542"/>
            <a:ext cx="222913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Участие в конференциях,</a:t>
            </a:r>
            <a:b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выставках</a:t>
            </a:r>
            <a:r>
              <a:rPr lang="ru-RU" sz="1400" dirty="0" smtClean="0"/>
              <a:t>, конкурсах</a:t>
            </a:r>
            <a:r>
              <a:rPr kumimoji="0" lang="ru-RU" sz="1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8976666" y="1571118"/>
            <a:ext cx="2688077" cy="89884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8" name="Блок-схема: решение 97"/>
          <p:cNvSpPr/>
          <p:nvPr/>
        </p:nvSpPr>
        <p:spPr>
          <a:xfrm>
            <a:off x="9046327" y="1676052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9" name="Блок-схема: решение 98"/>
          <p:cNvSpPr/>
          <p:nvPr/>
        </p:nvSpPr>
        <p:spPr>
          <a:xfrm>
            <a:off x="9046326" y="2082891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91430" y="1653678"/>
            <a:ext cx="2418287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Коммуникация</a:t>
            </a:r>
            <a:r>
              <a:rPr kumimoji="0" lang="ru-RU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 застройщиками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82101" y="2053492"/>
            <a:ext cx="2522481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Гибкая система ценообразования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55876" y="4203988"/>
            <a:ext cx="144205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Финансовые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612509" y="4606381"/>
            <a:ext cx="102527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Людские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4" name="Блок-схема: решение 103"/>
          <p:cNvSpPr/>
          <p:nvPr/>
        </p:nvSpPr>
        <p:spPr>
          <a:xfrm>
            <a:off x="2988133" y="4326185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5" name="Блок-схема: решение 104"/>
          <p:cNvSpPr/>
          <p:nvPr/>
        </p:nvSpPr>
        <p:spPr>
          <a:xfrm>
            <a:off x="2997950" y="4684120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51" y="5137577"/>
            <a:ext cx="1125574" cy="80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633" y="5129263"/>
            <a:ext cx="1065263" cy="81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791489" y="4086481"/>
            <a:ext cx="1737010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Зарекомендовать</a:t>
            </a:r>
            <a:r>
              <a:rPr kumimoji="0" lang="ru-RU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себя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9" name="Блок-схема: решение 108"/>
          <p:cNvSpPr/>
          <p:nvPr/>
        </p:nvSpPr>
        <p:spPr>
          <a:xfrm>
            <a:off x="5580794" y="4144233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0" name="Блок-схема: решение 109"/>
          <p:cNvSpPr/>
          <p:nvPr/>
        </p:nvSpPr>
        <p:spPr>
          <a:xfrm>
            <a:off x="5580794" y="4363476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91490" y="4314844"/>
            <a:ext cx="1467705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Сделать</a:t>
            </a:r>
            <a:r>
              <a:rPr kumimoji="0" lang="ru-RU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генератор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91489" y="4561086"/>
            <a:ext cx="2092877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Привлечь единомышленников</a:t>
            </a: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3" name="Блок-схема: решение 112"/>
          <p:cNvSpPr/>
          <p:nvPr/>
        </p:nvSpPr>
        <p:spPr>
          <a:xfrm>
            <a:off x="5580794" y="4602023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060651" y="4376401"/>
            <a:ext cx="2131349" cy="430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/>
              <a:t>7 млн. на создание генератора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+6,5 млн заработные платы</a:t>
            </a: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18" name="Блок-схема: решение 117"/>
          <p:cNvSpPr/>
          <p:nvPr/>
        </p:nvSpPr>
        <p:spPr>
          <a:xfrm>
            <a:off x="9953910" y="4417337"/>
            <a:ext cx="111063" cy="179733"/>
          </a:xfrm>
          <a:prstGeom prst="flowChartDecision">
            <a:avLst/>
          </a:prstGeom>
          <a:solidFill>
            <a:srgbClr val="FFFFFF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Скругленный прямоугольник 61"/>
          <p:cNvSpPr/>
          <p:nvPr/>
        </p:nvSpPr>
        <p:spPr>
          <a:xfrm>
            <a:off x="3371004" y="764820"/>
            <a:ext cx="3965624" cy="277848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689360" y="1028112"/>
            <a:ext cx="4063934" cy="346569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111537" y="152494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71765" y="1163184"/>
            <a:ext cx="3138646" cy="146422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sz="1600" dirty="0" smtClean="0">
                <a:latin typeface="Bahnschrift Light" panose="020B0502040204020203" pitchFamily="34" charset="0"/>
              </a:rPr>
              <a:t>     Неделя/месяц/полгода/год</a:t>
            </a:r>
          </a:p>
          <a:p>
            <a:r>
              <a:rPr lang="ru-RU" sz="1600" dirty="0" smtClean="0">
                <a:latin typeface="Bahnschrift Light" panose="020B0502040204020203" pitchFamily="34" charset="0"/>
              </a:rPr>
              <a:t> 200 </a:t>
            </a:r>
            <a:r>
              <a:rPr lang="ru-RU" sz="1600" dirty="0">
                <a:latin typeface="Bahnschrift Light" panose="020B0502040204020203" pitchFamily="34" charset="0"/>
              </a:rPr>
              <a:t>тыс. </a:t>
            </a:r>
            <a:r>
              <a:rPr lang="ru-RU" sz="1600" dirty="0" err="1" smtClean="0">
                <a:latin typeface="Bahnschrift Light" panose="020B0502040204020203" pitchFamily="34" charset="0"/>
              </a:rPr>
              <a:t>руб</a:t>
            </a:r>
            <a:r>
              <a:rPr lang="ru-RU" sz="1600" dirty="0" smtClean="0">
                <a:latin typeface="Bahnschrift Light" panose="020B0502040204020203" pitchFamily="34" charset="0"/>
              </a:rPr>
              <a:t> </a:t>
            </a:r>
          </a:p>
          <a:p>
            <a:r>
              <a:rPr lang="ru-RU" sz="1600" dirty="0" smtClean="0">
                <a:latin typeface="Bahnschrift Light" panose="020B0502040204020203" pitchFamily="34" charset="0"/>
              </a:rPr>
              <a:t> 750тыс</a:t>
            </a:r>
            <a:r>
              <a:rPr lang="ru-RU" sz="1600" dirty="0">
                <a:latin typeface="Bahnschrift Light" panose="020B0502040204020203" pitchFamily="34" charset="0"/>
              </a:rPr>
              <a:t>. </a:t>
            </a:r>
            <a:r>
              <a:rPr lang="ru-RU" sz="1600" dirty="0" err="1" smtClean="0">
                <a:latin typeface="Bahnschrift Light" panose="020B0502040204020203" pitchFamily="34" charset="0"/>
              </a:rPr>
              <a:t>руб</a:t>
            </a:r>
            <a:r>
              <a:rPr lang="ru-RU" sz="1600" dirty="0" smtClean="0">
                <a:latin typeface="Bahnschrift Light" panose="020B0502040204020203" pitchFamily="34" charset="0"/>
              </a:rPr>
              <a:t> </a:t>
            </a:r>
          </a:p>
          <a:p>
            <a:r>
              <a:rPr lang="ru-RU" sz="1600" dirty="0" smtClean="0">
                <a:latin typeface="Bahnschrift Light" panose="020B0502040204020203" pitchFamily="34" charset="0"/>
              </a:rPr>
              <a:t> 4,4 млн.руб</a:t>
            </a:r>
          </a:p>
          <a:p>
            <a:r>
              <a:rPr lang="ru-RU" sz="1600" dirty="0" smtClean="0">
                <a:latin typeface="Bahnschrift Light" panose="020B0502040204020203" pitchFamily="34" charset="0"/>
              </a:rPr>
              <a:t> 8,3 </a:t>
            </a:r>
            <a:r>
              <a:rPr lang="ru-RU" sz="1600" dirty="0">
                <a:latin typeface="Bahnschrift Light" panose="020B0502040204020203" pitchFamily="34" charset="0"/>
              </a:rPr>
              <a:t>млн.руб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hnschrift Light" panose="020B0502040204020203" pitchFamily="34" charset="0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7852" y="796342"/>
            <a:ext cx="89383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Аренда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Блок-схема: решение 20"/>
          <p:cNvSpPr/>
          <p:nvPr/>
        </p:nvSpPr>
        <p:spPr>
          <a:xfrm>
            <a:off x="844173" y="836301"/>
            <a:ext cx="206490" cy="272858"/>
          </a:xfrm>
          <a:prstGeom prst="flowChartDecision">
            <a:avLst/>
          </a:prstGeom>
          <a:solidFill>
            <a:srgbClr val="7030A0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235935" y="1333595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337" y="1669809"/>
            <a:ext cx="1069965" cy="887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Блок-схема: решение 24"/>
          <p:cNvSpPr/>
          <p:nvPr/>
        </p:nvSpPr>
        <p:spPr>
          <a:xfrm>
            <a:off x="3394732" y="372772"/>
            <a:ext cx="206490" cy="272858"/>
          </a:xfrm>
          <a:prstGeom prst="flowChartDecision">
            <a:avLst/>
          </a:prstGeom>
          <a:solidFill>
            <a:srgbClr val="7030A0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04356" y="324537"/>
            <a:ext cx="323100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Услуга РИТ (обработка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сваи)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704356" y="1015664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902002" y="894576"/>
                <a:ext cx="3173594" cy="14773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r>
                  <a:rPr lang="ru-RU" dirty="0" smtClean="0">
                    <a:latin typeface="Bahnschrift Light" panose="020B0502040204020203" pitchFamily="34" charset="0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1500 руб. (1 буровая свая)</a:t>
                </a:r>
              </a:p>
              <a:p>
                <a14:m>
                  <m:oMath xmlns:m="http://schemas.openxmlformats.org/officeDocument/2006/math">
                    <m:r>
                      <a:rPr lang="ru-RU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dirty="0">
                    <a:latin typeface="Bahnschrift Light" panose="020B0502040204020203" pitchFamily="34" charset="0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6-8 свай в день (15 метров в радиусе) за </a:t>
                </a:r>
                <a:r>
                  <a:rPr lang="ru-RU" dirty="0">
                    <a:latin typeface="Bahnschrift Light" panose="020B0502040204020203" pitchFamily="34" charset="0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8</a:t>
                </a:r>
                <a:r>
                  <a:rPr lang="ru-RU" dirty="0" smtClean="0">
                    <a:latin typeface="Bahnschrift Light" panose="020B0502040204020203" pitchFamily="34" charset="0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 </a:t>
                </a:r>
                <a:r>
                  <a:rPr lang="ru-RU" dirty="0">
                    <a:latin typeface="Bahnschrift Light" panose="020B0502040204020203" pitchFamily="34" charset="0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часовую смену </a:t>
                </a:r>
                <a:endParaRPr lang="ru-RU" dirty="0" smtClean="0">
                  <a:latin typeface="Bahnschrift Light" panose="020B0502040204020203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  <a:p>
                <a14:m>
                  <m:oMath xmlns:m="http://schemas.openxmlformats.org/officeDocument/2006/math">
                    <m:r>
                      <a:rPr lang="ru-RU" i="1" dirty="0">
                        <a:latin typeface="Cambria Math"/>
                        <a:ea typeface="Cambria Math"/>
                      </a:rPr>
                      <m:t>≈</m:t>
                    </m:r>
                    <m:r>
                      <a:rPr lang="ru-RU" b="0" i="1" dirty="0" smtClean="0">
                        <a:latin typeface="Cambria Math"/>
                        <a:ea typeface="Cambria Math"/>
                      </a:rPr>
                      <m:t>12</m:t>
                    </m:r>
                  </m:oMath>
                </a14:m>
                <a:r>
                  <a:rPr lang="ru-RU" dirty="0">
                    <a:latin typeface="Bahnschrift Light" panose="020B0502040204020203" pitchFamily="34" charset="0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 тыс. рублей. 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002" y="894576"/>
                <a:ext cx="3173594" cy="1477323"/>
              </a:xfrm>
              <a:prstGeom prst="rect">
                <a:avLst/>
              </a:prstGeom>
              <a:blipFill rotWithShape="1">
                <a:blip r:embed="rId5"/>
                <a:stretch>
                  <a:fillRect l="-3071" t="-2066" r="-479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015" y="2451063"/>
            <a:ext cx="1449602" cy="92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812240" y="369337"/>
            <a:ext cx="314701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Оплата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труда для создания генератора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7823266" y="1262717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7972692" y="1113842"/>
                <a:ext cx="3731116" cy="28623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ru-RU" dirty="0">
                    <a:latin typeface="Bahnschrift Light" panose="020B0502040204020203" pitchFamily="34" charset="0"/>
                  </a:rPr>
                  <a:t> </a:t>
                </a:r>
                <a:r>
                  <a:rPr lang="ru-RU" dirty="0" smtClean="0">
                    <a:latin typeface="Bahnschrift Light" panose="020B0502040204020203" pitchFamily="34" charset="0"/>
                  </a:rPr>
                  <a:t>6,5 </a:t>
                </a:r>
                <a:r>
                  <a:rPr lang="ru-RU" dirty="0">
                    <a:latin typeface="Bahnschrift Light" panose="020B0502040204020203" pitchFamily="34" charset="0"/>
                  </a:rPr>
                  <a:t>млн. рублей  (7 человек с учетом пенсионного фонда</a:t>
                </a:r>
                <a:r>
                  <a:rPr lang="ru-RU" dirty="0" smtClean="0">
                    <a:latin typeface="Bahnschrift Light" panose="020B0502040204020203" pitchFamily="34" charset="0"/>
                  </a:rPr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>
                    <a:latin typeface="Bahnschrift Light" panose="020B0502040204020203" pitchFamily="34" charset="0"/>
                  </a:rPr>
                  <a:t>3 инженера (3,6 млн. руб.)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>
                    <a:latin typeface="Bahnschrift Light" panose="020B0502040204020203" pitchFamily="34" charset="0"/>
                  </a:rPr>
                  <a:t>Конструктор</a:t>
                </a:r>
                <a:r>
                  <a:rPr lang="ru-RU" dirty="0" smtClean="0">
                    <a:latin typeface="Bahnschrift Light" panose="020B0502040204020203" pitchFamily="34" charset="0"/>
                  </a:rPr>
                  <a:t>; экономист; технолог (2,1 </a:t>
                </a:r>
                <a:r>
                  <a:rPr lang="ru-RU" dirty="0" smtClean="0">
                    <a:latin typeface="Bahnschrift Light" panose="020B0502040204020203" pitchFamily="34" charset="0"/>
                  </a:rPr>
                  <a:t>млн. руб.)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>
                    <a:latin typeface="Bahnschrift Light" panose="020B0502040204020203" pitchFamily="34" charset="0"/>
                  </a:rPr>
                  <a:t>Начальник по </a:t>
                </a:r>
                <a:r>
                  <a:rPr lang="ru-RU" dirty="0" smtClean="0">
                    <a:latin typeface="Bahnschrift Light" panose="020B0502040204020203" pitchFamily="34" charset="0"/>
                  </a:rPr>
                  <a:t>работе 900 тыс. руб.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>
                  <a:latin typeface="Bahnschrift Light" panose="020B0502040204020203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>
                  <a:latin typeface="Bahnschrift Light" panose="020B0502040204020203" pitchFamily="34" charset="0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692" y="1113842"/>
                <a:ext cx="3731116" cy="2862318"/>
              </a:xfrm>
              <a:prstGeom prst="rect">
                <a:avLst/>
              </a:prstGeom>
              <a:blipFill rotWithShape="1">
                <a:blip r:embed="rId7"/>
                <a:stretch>
                  <a:fillRect l="-2614" t="-1066" r="-32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Скругленный прямоугольник 36"/>
          <p:cNvSpPr/>
          <p:nvPr/>
        </p:nvSpPr>
        <p:spPr>
          <a:xfrm>
            <a:off x="163510" y="3377325"/>
            <a:ext cx="2899763" cy="255388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 smtClean="0"/>
              <a:t>      </a:t>
            </a:r>
            <a:r>
              <a:rPr lang="ru-RU" dirty="0" smtClean="0">
                <a:latin typeface="Bahnschrift Light" panose="020B0502040204020203" pitchFamily="34" charset="0"/>
              </a:rPr>
              <a:t>7 </a:t>
            </a:r>
            <a:r>
              <a:rPr lang="ru-RU" dirty="0">
                <a:latin typeface="Bahnschrift Light" panose="020B0502040204020203" pitchFamily="34" charset="0"/>
              </a:rPr>
              <a:t>млн. </a:t>
            </a:r>
            <a:r>
              <a:rPr lang="ru-RU" dirty="0" smtClean="0">
                <a:latin typeface="Bahnschrift Light" panose="020B0502040204020203" pitchFamily="34" charset="0"/>
              </a:rPr>
              <a:t>рублей + оплата труда 6,5 млн. </a:t>
            </a:r>
            <a:r>
              <a:rPr lang="ru-RU" dirty="0" err="1" smtClean="0">
                <a:latin typeface="Bahnschrift Light" panose="020B0502040204020203" pitchFamily="34" charset="0"/>
              </a:rPr>
              <a:t>руб</a:t>
            </a:r>
            <a:r>
              <a:rPr lang="ru-RU" dirty="0" smtClean="0">
                <a:latin typeface="Bahnschrift Light" panose="020B0502040204020203" pitchFamily="34" charset="0"/>
              </a:rPr>
              <a:t> = 13,6 млн.руб</a:t>
            </a:r>
          </a:p>
          <a:p>
            <a:endParaRPr lang="ru-RU" dirty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lang="ru-RU" dirty="0">
              <a:latin typeface="Bahnschrift Light" panose="020B0502040204020203" pitchFamily="34" charset="0"/>
            </a:endParaRP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hnschrift Light" panose="020B0502040204020203" pitchFamily="34" charset="0"/>
              <a:sym typeface="Helvetica"/>
            </a:endParaRPr>
          </a:p>
        </p:txBody>
      </p:sp>
      <p:sp>
        <p:nvSpPr>
          <p:cNvPr id="41" name="Блок-схема: решение 40"/>
          <p:cNvSpPr/>
          <p:nvPr/>
        </p:nvSpPr>
        <p:spPr>
          <a:xfrm>
            <a:off x="200210" y="2969475"/>
            <a:ext cx="206490" cy="272858"/>
          </a:xfrm>
          <a:prstGeom prst="flowChartDecision">
            <a:avLst/>
          </a:prstGeom>
          <a:solidFill>
            <a:srgbClr val="7030A0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6684" y="2760961"/>
            <a:ext cx="271141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Стоимость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dirty="0" smtClean="0"/>
              <a:t>с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оздания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  генератора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434806" y="3614831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02002" y="3691031"/>
            <a:ext cx="260583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Экономия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предприятий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Скругленный прямоугольник 41"/>
              <p:cNvSpPr/>
              <p:nvPr/>
            </p:nvSpPr>
            <p:spPr>
              <a:xfrm>
                <a:off x="3600711" y="4148612"/>
                <a:ext cx="3259467" cy="2009056"/>
              </a:xfrm>
              <a:prstGeom prst="roundRect">
                <a:avLst/>
              </a:prstGeom>
              <a:solidFill>
                <a:srgbClr val="FFFFFF"/>
              </a:solidFill>
              <a:ln w="25400" cap="flat">
                <a:solidFill>
                  <a:srgbClr val="8F00FF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r>
                  <a:rPr lang="ru-RU" sz="1600" dirty="0" smtClean="0">
                    <a:latin typeface="Bahnschrift Light" panose="020B0502040204020203" pitchFamily="34" charset="0"/>
                  </a:rPr>
                  <a:t>      Подконтрольный </a:t>
                </a:r>
                <a:r>
                  <a:rPr lang="ru-RU" sz="1600" dirty="0">
                    <a:latin typeface="Bahnschrift Light" panose="020B0502040204020203" pitchFamily="34" charset="0"/>
                  </a:rPr>
                  <a:t>расход бетона, небольшая бригада специалистов, </a:t>
                </a:r>
                <a:r>
                  <a:rPr lang="ru-RU" sz="1600" dirty="0" smtClean="0">
                    <a:latin typeface="Bahnschrift Light" panose="020B0502040204020203" pitchFamily="34" charset="0"/>
                  </a:rPr>
                  <a:t>минимизация </a:t>
                </a:r>
                <a:r>
                  <a:rPr lang="ru-RU" sz="1600" dirty="0" smtClean="0">
                    <a:latin typeface="Bahnschrift Light" panose="020B0502040204020203" pitchFamily="34" charset="0"/>
                  </a:rPr>
                  <a:t>спецтехники </a:t>
                </a:r>
                <a14:m>
                  <m:oMath xmlns:m="http://schemas.openxmlformats.org/officeDocument/2006/math">
                    <m:r>
                      <a:rPr lang="ru-RU" sz="1600" i="1">
                        <a:latin typeface="Cambria Math"/>
                        <a:ea typeface="Cambria Math"/>
                      </a:rPr>
                      <m:t>≈ </m:t>
                    </m:r>
                  </m:oMath>
                </a14:m>
                <a:r>
                  <a:rPr lang="ru-RU" sz="1600" dirty="0">
                    <a:latin typeface="Bahnschrift Light" panose="020B0502040204020203" pitchFamily="34" charset="0"/>
                  </a:rPr>
                  <a:t>7-10% без </a:t>
                </a:r>
                <a:r>
                  <a:rPr lang="ru-RU" sz="1600" dirty="0" smtClean="0">
                    <a:latin typeface="Bahnschrift Light" panose="020B0502040204020203" pitchFamily="34" charset="0"/>
                  </a:rPr>
                  <a:t>РИТ</a:t>
                </a:r>
              </a:p>
              <a:p>
                <a:endParaRPr kumimoji="0" lang="ru-RU" sz="16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Bahnschrift Light" panose="020B0502040204020203" pitchFamily="34" charset="0"/>
                  <a:sym typeface="Helvetica"/>
                </a:endParaRPr>
              </a:p>
              <a:p>
                <a:endParaRPr kumimoji="0" lang="ru-RU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Bahnschrift Light" panose="020B0502040204020203" pitchFamily="34" charset="0"/>
                  <a:sym typeface="Helvetica"/>
                </a:endParaRPr>
              </a:p>
              <a:p>
                <a:endParaRPr kumimoji="0" lang="ru-RU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Bahnschrift Light" panose="020B0502040204020203" pitchFamily="34" charset="0"/>
                  <a:sym typeface="Helvetica"/>
                </a:endParaRPr>
              </a:p>
            </p:txBody>
          </p:sp>
        </mc:Choice>
        <mc:Fallback>
          <p:sp>
            <p:nvSpPr>
              <p:cNvPr id="42" name="Скругленный 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711" y="4148612"/>
                <a:ext cx="3259467" cy="2009056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25400" cap="flat">
                <a:solidFill>
                  <a:srgbClr val="8F00FF"/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Блок-схема: решение 47"/>
          <p:cNvSpPr/>
          <p:nvPr/>
        </p:nvSpPr>
        <p:spPr>
          <a:xfrm>
            <a:off x="7075596" y="4702503"/>
            <a:ext cx="206490" cy="272858"/>
          </a:xfrm>
          <a:prstGeom prst="flowChartDecision">
            <a:avLst/>
          </a:prstGeom>
          <a:solidFill>
            <a:srgbClr val="7030A0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613781" y="5153141"/>
            <a:ext cx="3645391" cy="85481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7897979" y="5330900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36628" y="4654268"/>
            <a:ext cx="40982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Окупаемость создания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генератора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4" name="Блок-схема: решение 53"/>
          <p:cNvSpPr/>
          <p:nvPr/>
        </p:nvSpPr>
        <p:spPr>
          <a:xfrm>
            <a:off x="7549078" y="642716"/>
            <a:ext cx="206490" cy="272858"/>
          </a:xfrm>
          <a:prstGeom prst="flowChartDecision">
            <a:avLst/>
          </a:prstGeom>
          <a:solidFill>
            <a:srgbClr val="7030A0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126161" y="5222436"/>
            <a:ext cx="89383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ahnschrift Light" panose="020B0502040204020203" pitchFamily="34" charset="0"/>
                <a:sym typeface="Helvetica"/>
              </a:rPr>
              <a:t>Аренда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hnschrift Light" panose="020B0502040204020203" pitchFamily="34" charset="0"/>
              <a:sym typeface="Helvetica"/>
            </a:endParaRPr>
          </a:p>
        </p:txBody>
      </p:sp>
      <p:sp>
        <p:nvSpPr>
          <p:cNvPr id="55" name="Нашивка 54"/>
          <p:cNvSpPr/>
          <p:nvPr/>
        </p:nvSpPr>
        <p:spPr>
          <a:xfrm>
            <a:off x="9019991" y="5330900"/>
            <a:ext cx="143658" cy="152400"/>
          </a:xfrm>
          <a:prstGeom prst="chevron">
            <a:avLst/>
          </a:prstGeom>
          <a:solidFill>
            <a:srgbClr val="FFFFFF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46562" y="5222436"/>
            <a:ext cx="7671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Bahnschrift Light" panose="020B0502040204020203" pitchFamily="34" charset="0"/>
              </a:rPr>
              <a:t>2</a:t>
            </a:r>
            <a:r>
              <a:rPr lang="ru-RU" dirty="0" smtClean="0">
                <a:latin typeface="Bahnschrift Light" panose="020B0502040204020203" pitchFamily="34" charset="0"/>
              </a:rPr>
              <a:t> года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hnschrift Light" panose="020B0502040204020203" pitchFamily="34" charset="0"/>
              <a:sym typeface="Helvetica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7910146" y="5635835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126161" y="5527371"/>
            <a:ext cx="135549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ahnschrift Light" panose="020B0502040204020203" pitchFamily="34" charset="0"/>
                <a:sym typeface="Helvetica"/>
              </a:rPr>
              <a:t>Услуга РИТ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hnschrift Light" panose="020B0502040204020203" pitchFamily="34" charset="0"/>
              <a:sym typeface="Helvetica"/>
            </a:endParaRPr>
          </a:p>
        </p:txBody>
      </p:sp>
      <p:sp>
        <p:nvSpPr>
          <p:cNvPr id="61" name="Нашивка 60"/>
          <p:cNvSpPr/>
          <p:nvPr/>
        </p:nvSpPr>
        <p:spPr>
          <a:xfrm>
            <a:off x="9409827" y="5635700"/>
            <a:ext cx="143658" cy="152400"/>
          </a:xfrm>
          <a:prstGeom prst="chevron">
            <a:avLst/>
          </a:prstGeom>
          <a:solidFill>
            <a:srgbClr val="FFFFFF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26953" y="5527371"/>
            <a:ext cx="95314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ahnschrift Light" panose="020B0502040204020203" pitchFamily="34" charset="0"/>
                <a:sym typeface="Helvetica"/>
              </a:rPr>
              <a:t>4,5 года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hnschrift Light" panose="020B0502040204020203" pitchFamily="34" charset="0"/>
              <a:sym typeface="Helvetica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73" y="4579539"/>
            <a:ext cx="1864757" cy="134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477" y="3194243"/>
            <a:ext cx="1522773" cy="114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403" y="5407100"/>
            <a:ext cx="795337" cy="707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Блок-схема: решение 67"/>
          <p:cNvSpPr/>
          <p:nvPr/>
        </p:nvSpPr>
        <p:spPr>
          <a:xfrm>
            <a:off x="3675824" y="3739266"/>
            <a:ext cx="206490" cy="272858"/>
          </a:xfrm>
          <a:prstGeom prst="flowChartDecision">
            <a:avLst/>
          </a:prstGeom>
          <a:solidFill>
            <a:srgbClr val="7030A0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3816590" y="4335931"/>
            <a:ext cx="149426" cy="152400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Задел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84" y="1798888"/>
            <a:ext cx="2983542" cy="34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635" y="1798887"/>
            <a:ext cx="2841389" cy="346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138" y="397675"/>
            <a:ext cx="5563312" cy="436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650" y="4692868"/>
            <a:ext cx="4494287" cy="201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Багетная рамка 23"/>
          <p:cNvSpPr/>
          <p:nvPr/>
        </p:nvSpPr>
        <p:spPr>
          <a:xfrm>
            <a:off x="29722" y="4618446"/>
            <a:ext cx="5790053" cy="1571625"/>
          </a:xfrm>
          <a:prstGeom prst="bevel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Багетная рамка 21"/>
          <p:cNvSpPr/>
          <p:nvPr/>
        </p:nvSpPr>
        <p:spPr>
          <a:xfrm>
            <a:off x="18533" y="3219864"/>
            <a:ext cx="9186993" cy="1228311"/>
          </a:xfrm>
          <a:prstGeom prst="bevel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Багетная рамка 33"/>
          <p:cNvSpPr/>
          <p:nvPr/>
        </p:nvSpPr>
        <p:spPr>
          <a:xfrm>
            <a:off x="29722" y="2154744"/>
            <a:ext cx="6228762" cy="950134"/>
          </a:xfrm>
          <a:prstGeom prst="bevel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Багетная рамка 20"/>
          <p:cNvSpPr/>
          <p:nvPr/>
        </p:nvSpPr>
        <p:spPr>
          <a:xfrm>
            <a:off x="29722" y="894576"/>
            <a:ext cx="6171507" cy="950134"/>
          </a:xfrm>
          <a:prstGeom prst="bevel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73" y="1081208"/>
            <a:ext cx="264450" cy="488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</p:pic>
      <p:sp>
        <p:nvSpPr>
          <p:cNvPr id="5" name="Овал 4"/>
          <p:cNvSpPr/>
          <p:nvPr/>
        </p:nvSpPr>
        <p:spPr>
          <a:xfrm>
            <a:off x="447299" y="1425327"/>
            <a:ext cx="71751" cy="66675"/>
          </a:xfrm>
          <a:prstGeom prst="ellipse">
            <a:avLst/>
          </a:prstGeom>
          <a:solidFill>
            <a:schemeClr val="tx1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4816" y="1155416"/>
            <a:ext cx="54591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Получение гранта на создание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генератора (1 год)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86" y="2323266"/>
            <a:ext cx="256913" cy="44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/>
          <p:cNvSpPr/>
          <p:nvPr/>
        </p:nvSpPr>
        <p:spPr>
          <a:xfrm>
            <a:off x="506042" y="2699000"/>
            <a:ext cx="56892" cy="51147"/>
          </a:xfrm>
          <a:prstGeom prst="ellipse">
            <a:avLst/>
          </a:prstGeom>
          <a:solidFill>
            <a:schemeClr val="tx1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4112" y="2340425"/>
            <a:ext cx="563711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Создание генератора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импульсных токов (прототип)</a:t>
            </a:r>
            <a:b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(2 год)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23" y="3510087"/>
            <a:ext cx="264089" cy="53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Овал 22"/>
          <p:cNvSpPr/>
          <p:nvPr/>
        </p:nvSpPr>
        <p:spPr>
          <a:xfrm>
            <a:off x="561421" y="3987175"/>
            <a:ext cx="56892" cy="51147"/>
          </a:xfrm>
          <a:prstGeom prst="ellipse">
            <a:avLst/>
          </a:prstGeom>
          <a:solidFill>
            <a:schemeClr val="tx1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4250" y="3499890"/>
            <a:ext cx="832271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Первичные испытания генератора и его оптимизация,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дальнейшие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участия в научных и предпринимательских конференциях (3 год)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8" y="4869117"/>
            <a:ext cx="316755" cy="62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Овал 25"/>
          <p:cNvSpPr/>
          <p:nvPr/>
        </p:nvSpPr>
        <p:spPr>
          <a:xfrm>
            <a:off x="681800" y="5421765"/>
            <a:ext cx="56892" cy="51147"/>
          </a:xfrm>
          <a:prstGeom prst="ellipse">
            <a:avLst/>
          </a:prstGeom>
          <a:solidFill>
            <a:schemeClr val="tx1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3857" y="4812925"/>
            <a:ext cx="4711618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Выход на строительный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рынок через субподрядчиков и </a:t>
            </a:r>
            <a:r>
              <a:rPr lang="ru-RU" dirty="0"/>
              <a:t>предоставление </a:t>
            </a:r>
            <a:r>
              <a:rPr lang="ru-RU" dirty="0" smtClean="0"/>
              <a:t>услуги </a:t>
            </a:r>
            <a:r>
              <a:rPr lang="ru-RU" dirty="0"/>
              <a:t>по обработке РИТ свай 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или</a:t>
            </a:r>
            <a:r>
              <a:rPr lang="ru-RU" dirty="0"/>
              <a:t> </a:t>
            </a:r>
            <a:r>
              <a:rPr lang="ru-RU" dirty="0" smtClean="0"/>
              <a:t>сдача генератора </a:t>
            </a:r>
            <a:r>
              <a:rPr lang="ru-RU" dirty="0"/>
              <a:t>в </a:t>
            </a:r>
            <a:r>
              <a:rPr lang="ru-RU" dirty="0" smtClean="0"/>
              <a:t>аренду (3.5 год)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517" y="499970"/>
            <a:ext cx="2350009" cy="1250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516" y="1815082"/>
            <a:ext cx="2311447" cy="133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013" y="3153769"/>
            <a:ext cx="2231768" cy="146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405" y="4618446"/>
            <a:ext cx="2628342" cy="1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52609" y="1085850"/>
            <a:ext cx="11367891" cy="52726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16" name="Text Placeholder 17"/>
          <p:cNvSpPr txBox="1">
            <a:spLocks/>
          </p:cNvSpPr>
          <p:nvPr/>
        </p:nvSpPr>
        <p:spPr>
          <a:xfrm>
            <a:off x="983813" y="1404350"/>
            <a:ext cx="1641089" cy="779290"/>
          </a:xfrm>
          <a:prstGeom prst="rect">
            <a:avLst/>
          </a:prstGeom>
          <a:solidFill>
            <a:srgbClr val="00B050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21917" tIns="60958" rIns="121917" bIns="60958"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900" b="1" dirty="0" smtClean="0">
                <a:solidFill>
                  <a:schemeClr val="bg1"/>
                </a:solidFill>
                <a:cs typeface="Arial" pitchFamily="34" charset="0"/>
              </a:rPr>
              <a:t>Пирогов </a:t>
            </a:r>
          </a:p>
          <a:p>
            <a:pPr marL="0" indent="0" algn="ctr">
              <a:buNone/>
            </a:pPr>
            <a:r>
              <a:rPr lang="ru-RU" sz="1900" b="1" dirty="0" smtClean="0">
                <a:solidFill>
                  <a:schemeClr val="bg1"/>
                </a:solidFill>
                <a:cs typeface="Arial" pitchFamily="34" charset="0"/>
              </a:rPr>
              <a:t>Данил</a:t>
            </a:r>
            <a:endParaRPr lang="en-U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Parallelogram 15">
            <a:extLst>
              <a:ext uri="{FF2B5EF4-FFF2-40B4-BE49-F238E27FC236}">
                <a16:creationId xmlns="" xmlns:a16="http://schemas.microsoft.com/office/drawing/2014/main" id="{44CCA0B7-DC24-490E-B206-367E0094E123}"/>
              </a:ext>
            </a:extLst>
          </p:cNvPr>
          <p:cNvSpPr/>
          <p:nvPr/>
        </p:nvSpPr>
        <p:spPr>
          <a:xfrm rot="16200000">
            <a:off x="2906562" y="1377847"/>
            <a:ext cx="458089" cy="832294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72" y="2588601"/>
            <a:ext cx="1880686" cy="218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56312" y="4748563"/>
            <a:ext cx="2579294" cy="141576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 anchor="ctr">
            <a:spAutoFit/>
          </a:bodyPr>
          <a:lstStyle/>
          <a:p>
            <a:pPr algn="ctr"/>
            <a:r>
              <a:rPr lang="ru-RU" altLang="ko-KR" sz="2800" dirty="0" smtClean="0">
                <a:cs typeface="Arial" pitchFamily="34" charset="0"/>
              </a:rPr>
              <a:t>Руководитель проекта, конструктор</a:t>
            </a:r>
            <a:endParaRPr lang="ru-RU" altLang="ko-KR" sz="2800" dirty="0">
              <a:cs typeface="Arial" pitchFamily="34" charset="0"/>
            </a:endParaRPr>
          </a:p>
        </p:txBody>
      </p:sp>
      <p:sp>
        <p:nvSpPr>
          <p:cNvPr id="20" name="Text Placeholder 17"/>
          <p:cNvSpPr txBox="1">
            <a:spLocks/>
          </p:cNvSpPr>
          <p:nvPr/>
        </p:nvSpPr>
        <p:spPr>
          <a:xfrm>
            <a:off x="4688104" y="1433438"/>
            <a:ext cx="2033669" cy="826084"/>
          </a:xfrm>
          <a:prstGeom prst="rect">
            <a:avLst/>
          </a:prstGeom>
          <a:solidFill>
            <a:srgbClr val="00B050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21917" tIns="60958" rIns="121917" bIns="60958"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900" b="1" dirty="0" smtClean="0">
                <a:solidFill>
                  <a:schemeClr val="bg1"/>
                </a:solidFill>
                <a:cs typeface="Arial" pitchFamily="34" charset="0"/>
              </a:rPr>
              <a:t>Аймалетдинов</a:t>
            </a:r>
          </a:p>
          <a:p>
            <a:pPr marL="0" indent="0" algn="ctr">
              <a:buNone/>
            </a:pPr>
            <a:r>
              <a:rPr lang="ru-RU" sz="1900" b="1" dirty="0" smtClean="0">
                <a:solidFill>
                  <a:schemeClr val="bg1"/>
                </a:solidFill>
                <a:cs typeface="Arial" pitchFamily="34" charset="0"/>
              </a:rPr>
              <a:t>Рустам</a:t>
            </a:r>
            <a:endParaRPr lang="en-US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="" xmlns:a16="http://schemas.microsoft.com/office/drawing/2014/main" id="{235942B6-8C1A-42EB-9F51-07336F375144}"/>
              </a:ext>
            </a:extLst>
          </p:cNvPr>
          <p:cNvSpPr/>
          <p:nvPr/>
        </p:nvSpPr>
        <p:spPr>
          <a:xfrm>
            <a:off x="6855517" y="1564949"/>
            <a:ext cx="684464" cy="45515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04" y="2588601"/>
            <a:ext cx="2033669" cy="218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360788" y="4726501"/>
            <a:ext cx="2688299" cy="141576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 anchor="ctr">
            <a:spAutoFit/>
          </a:bodyPr>
          <a:lstStyle/>
          <a:p>
            <a:pPr algn="ctr"/>
            <a:r>
              <a:rPr lang="ru-RU" sz="2800" dirty="0" smtClean="0"/>
              <a:t>Экономист,</a:t>
            </a:r>
            <a:br>
              <a:rPr lang="ru-RU" sz="2800" dirty="0" smtClean="0"/>
            </a:br>
            <a:r>
              <a:rPr lang="ru-RU" sz="2800" dirty="0" smtClean="0"/>
              <a:t>сметчик,</a:t>
            </a:r>
            <a:br>
              <a:rPr lang="ru-RU" sz="2800" dirty="0" smtClean="0"/>
            </a:br>
            <a:r>
              <a:rPr lang="ru-RU" sz="2800" dirty="0" smtClean="0"/>
              <a:t>менеджер</a:t>
            </a:r>
            <a:endParaRPr lang="ru-RU" sz="2800" dirty="0"/>
          </a:p>
        </p:txBody>
      </p:sp>
      <p:sp>
        <p:nvSpPr>
          <p:cNvPr id="24" name="Text Placeholder 17"/>
          <p:cNvSpPr txBox="1">
            <a:spLocks/>
          </p:cNvSpPr>
          <p:nvPr/>
        </p:nvSpPr>
        <p:spPr>
          <a:xfrm>
            <a:off x="8901315" y="1491186"/>
            <a:ext cx="1520646" cy="826084"/>
          </a:xfrm>
          <a:prstGeom prst="rect">
            <a:avLst/>
          </a:prstGeom>
          <a:solidFill>
            <a:srgbClr val="00B050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21917" tIns="60958" rIns="121917" bIns="60958"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900" b="1" dirty="0" smtClean="0">
                <a:solidFill>
                  <a:schemeClr val="bg1"/>
                </a:solidFill>
                <a:cs typeface="Arial" pitchFamily="34" charset="0"/>
              </a:rPr>
              <a:t>Шорохов </a:t>
            </a:r>
          </a:p>
          <a:p>
            <a:pPr marL="0" indent="0" algn="ctr">
              <a:buNone/>
            </a:pPr>
            <a:r>
              <a:rPr lang="ru-RU" sz="1900" b="1" dirty="0" smtClean="0">
                <a:solidFill>
                  <a:schemeClr val="bg1"/>
                </a:solidFill>
                <a:cs typeface="Arial" pitchFamily="34" charset="0"/>
              </a:rPr>
              <a:t>Артем</a:t>
            </a:r>
            <a:endParaRPr lang="ru-RU" sz="19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Rectangle 9">
            <a:extLst>
              <a:ext uri="{FF2B5EF4-FFF2-40B4-BE49-F238E27FC236}">
                <a16:creationId xmlns="" xmlns:a16="http://schemas.microsoft.com/office/drawing/2014/main" id="{235942B6-8C1A-42EB-9F51-07336F375144}"/>
              </a:ext>
            </a:extLst>
          </p:cNvPr>
          <p:cNvSpPr/>
          <p:nvPr/>
        </p:nvSpPr>
        <p:spPr>
          <a:xfrm>
            <a:off x="10572947" y="1567882"/>
            <a:ext cx="684464" cy="45515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225" y="2588601"/>
            <a:ext cx="1986124" cy="213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317486" y="4726501"/>
            <a:ext cx="2688299" cy="141576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 anchor="ctr">
            <a:spAutoFit/>
          </a:bodyPr>
          <a:lstStyle/>
          <a:p>
            <a:pPr algn="ctr"/>
            <a:r>
              <a:rPr lang="ru-RU" sz="2800" dirty="0" smtClean="0"/>
              <a:t>Инженер,</a:t>
            </a:r>
            <a:br>
              <a:rPr lang="ru-RU" sz="2800" dirty="0" smtClean="0"/>
            </a:br>
            <a:r>
              <a:rPr lang="ru-RU" sz="2800" dirty="0" smtClean="0"/>
              <a:t>технолог, испытатель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23740" y="1971675"/>
            <a:ext cx="6553335" cy="91440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=""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err="1" smtClean="0">
                <a:solidFill>
                  <a:schemeClr val="tx1"/>
                </a:solidFill>
              </a:rPr>
              <a:t>ФиНАЛЬНЫЙ</a:t>
            </a:r>
            <a:r>
              <a:rPr lang="ru-RU" sz="1600" cap="all" dirty="0" smtClean="0">
                <a:solidFill>
                  <a:schemeClr val="tx1"/>
                </a:solidFill>
              </a:rPr>
              <a:t> СЛАЙД-</a:t>
            </a:r>
            <a:r>
              <a:rPr lang="ru-RU" sz="1600" cap="all" dirty="0" err="1" smtClean="0">
                <a:solidFill>
                  <a:schemeClr val="tx1"/>
                </a:solidFill>
              </a:rPr>
              <a:t>вИЗИТКА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=""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=""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=""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86684" y="3603513"/>
            <a:ext cx="5330943" cy="175432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Капитан команды: Пирогов Данил Вячеславович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8-913-564-87-60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danil</a:t>
            </a:r>
            <a:r>
              <a:rPr lang="ru-RU" dirty="0" smtClean="0"/>
              <a:t>.</a:t>
            </a:r>
            <a:r>
              <a:rPr lang="en-US" dirty="0" smtClean="0"/>
              <a:t>pirogov</a:t>
            </a:r>
            <a:r>
              <a:rPr lang="ru-RU" dirty="0" smtClean="0"/>
              <a:t>.1998</a:t>
            </a:r>
            <a:r>
              <a:rPr lang="en-US" dirty="0" smtClean="0"/>
              <a:t>@mail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/>
            </a:r>
            <a:br>
              <a:rPr lang="ru-RU" dirty="0" smtClean="0"/>
            </a:b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3740" y="1971675"/>
            <a:ext cx="65237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chemeClr val="accent1"/>
                </a:solidFill>
                <a:sym typeface="Gilroy-Light"/>
              </a:rPr>
              <a:t>Оборудование для РИТ свай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6" name="Picture 3" descr="C:\Users\Данила\OneDrive\Рабочий стол\лого новая версия 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1389712"/>
            <a:ext cx="5762915" cy="44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75586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4112</TotalTime>
  <Words>652</Words>
  <Application>Microsoft Office PowerPoint</Application>
  <PresentationFormat>Произвольный</PresentationFormat>
  <Paragraphs>207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Данила</cp:lastModifiedBy>
  <cp:revision>92</cp:revision>
  <dcterms:modified xsi:type="dcterms:W3CDTF">2023-11-28T14:18:24Z</dcterms:modified>
</cp:coreProperties>
</file>