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4" r:id="rId6"/>
    <p:sldId id="261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BA919"/>
    <a:srgbClr val="FBA612"/>
    <a:srgbClr val="C2E9F0"/>
    <a:srgbClr val="FFBBCA"/>
    <a:srgbClr val="FBA815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-126" y="-7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46E6227-5F19-49CF-9C2B-3AC81E9DD3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601776A9-B392-451C-BA3E-9BA48ECDF5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798838BD-F42D-4BB9-8B63-A4BA064E3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30.01.2024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83DE0AA7-C72A-4915-A40F-B4FCF9257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91995AAB-6D92-4C65-9688-BE77B9AA9D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45599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A7D0507-3CE2-45C7-8746-83EBCC461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ADF15C3F-B725-4727-A6B1-0034C80D4B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20898CDE-ABAB-4C3E-8136-96BA03890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30.01.2024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E92DB3D-ED8B-404E-A9EC-B0CCE41624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9B5EAAEB-9071-4BA4-9B3C-B45BD747F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304739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6C515FA-8BA4-4C41-B9FC-F58BBC6A83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C6F94C53-855B-49FA-A413-552C2E6787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DFFC11A9-4083-428A-B4B0-E93A464307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30.01.2024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E19E1879-58DD-4A5C-8F86-64A7AC227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1F401BFE-3768-470B-BDDA-DB0E22736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81571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B11A64D-C7A2-4906-B1C7-F5CF52691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3A8B9AF2-2AAD-4490-82A0-8D6839BBE3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1F34F2F6-3ADB-492E-B740-032A318CEF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A4D3A316-1A47-48B7-A181-5717DEDEE0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30.01.2024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CCFFCA31-D1B9-4ABF-A904-58173644B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592EF9CC-E480-4C57-A913-34731B3F5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96372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6F7BD07-44CE-488F-AFC9-25E997400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97A12D62-274A-4EFF-8D4B-8D977A3B2A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3760C5F0-7B2B-4096-A882-5EA97CFA5B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CCC250C6-620B-4DA5-87E8-E3F98E4BB5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5A84A89B-48D2-4D8C-A133-52CF40ACC5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A9F8A54E-8AAA-40DE-A139-5E98FCA2DC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30.01.2024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B6F99650-CCA5-44C6-B87A-7265C984D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71F83780-97BD-4FEE-81AF-71FAB4709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107798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819D2DF-A046-426C-88EB-44A5E1FF9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7A672F3C-505A-4607-A506-0398F255B4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30.01.2024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97F5A792-B24C-48F8-8EF0-0DCB56780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65261BB1-309C-4630-AEFC-F0BAC6C1F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83461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C0D4707A-1BAB-4814-A20A-743BBE3AAD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30.01.2024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7C8A1048-C740-4886-BCDC-658360F22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8B428A52-86B4-49E1-A91F-7A533EC5A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81030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92BBEC4-B78E-4510-9A5B-87C83FCD9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88BB0C58-E4D1-4E4D-B4A1-71A50509FF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A3EB7AC4-31A6-48E5-BE9C-FDEC677A78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B289A8FD-187A-4898-BD40-C688AFF21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30.01.2024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91765B41-4754-4962-A1E7-3DD1A8C17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BF1D8E7A-6367-4184-A818-68613F65F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36923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5F78B44-BB9C-4DF5-BDCA-8B4929788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DF8C6CBC-78E9-4264-8D0F-95A0B89C8E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65EB8AA0-9B89-47F3-85A6-438C5AA9B5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26B9CE29-A0D9-4D3E-834F-C0022D284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30.01.2024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781D99CE-2F0A-4C28-8509-8AA332B41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83216C0D-27F3-4E48-97FE-5D975FA35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82508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745BB23-CA74-476B-8D6A-C140EF693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F04B699F-6CC5-4596-83F6-B04CE8BEC3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C162167-14CD-4D8F-BAA4-563C1D016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30.01.2024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2DD52F95-F552-4B59-B65E-D7A1D82BC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0D19D52E-50D1-46A1-96A9-2AF1C33E7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323285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3061D493-C06A-4E40-99E9-83ECEB8275B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4905860D-4084-4474-A034-1DC60C034D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49C59D0-9288-4B67-BE2C-15717D1EC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30.01.2024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988155DC-9688-44AB-800F-7C32AD227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FF07FA75-A6B5-4DDB-90AA-C94D3A9C4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19605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9DE1F1B-9429-4EE6-88D4-91F3C3E36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D8562A48-65A2-4C72-A604-72CE2CB996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4245FAAC-148A-4FFF-B1BE-6B62CF9C5F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19E8FC-189E-4963-A33C-721CC7963D36}" type="datetimeFigureOut">
              <a:rPr lang="ru-RU" smtClean="0"/>
              <a:pPr/>
              <a:t>30.01.2024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B6EA84EF-E2E0-4A10-9833-FD6BE09628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1E5C6EC1-9AC9-495F-887C-44FBBA594A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96752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D5FB2601-FF2E-47C0-BAE3-5744473B06A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CBA0BD4C-5991-474B-AA25-DFF9E577208C}"/>
              </a:ext>
            </a:extLst>
          </p:cNvPr>
          <p:cNvSpPr txBox="1"/>
          <p:nvPr/>
        </p:nvSpPr>
        <p:spPr>
          <a:xfrm>
            <a:off x="582705" y="1577702"/>
            <a:ext cx="45080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/>
              <a:t>Команда</a:t>
            </a:r>
            <a:r>
              <a:rPr lang="ru-RU" sz="3200" dirty="0" smtClean="0"/>
              <a:t>:</a:t>
            </a:r>
            <a:endParaRPr lang="ru-RU" sz="3200" b="1" dirty="0"/>
          </a:p>
          <a:p>
            <a:r>
              <a:rPr lang="ru-RU" sz="3200" dirty="0"/>
              <a:t>Проект: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82705" y="2654920"/>
            <a:ext cx="682920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latin typeface="Roboto Condensed"/>
              </a:rPr>
              <a:t>Разработка конструкции датчика давления для систем контроля и управления энергетических систем</a:t>
            </a:r>
            <a:endParaRPr lang="ru-RU" sz="2400" b="1" i="0" dirty="0">
              <a:effectLst/>
              <a:latin typeface="Roboto Condensed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8362BB77-C456-4E58-BC49-461F893135B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5315" y="99576"/>
            <a:ext cx="2430449" cy="159587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975393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B39D8851-9B64-430C-A9CC-E5B8342DAC03}"/>
              </a:ext>
            </a:extLst>
          </p:cNvPr>
          <p:cNvSpPr txBox="1"/>
          <p:nvPr/>
        </p:nvSpPr>
        <p:spPr>
          <a:xfrm>
            <a:off x="0" y="301080"/>
            <a:ext cx="121919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/>
              <a:t>ПРОБЛЕМА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="" xmlns:a16="http://schemas.microsoft.com/office/drawing/2014/main" id="{F3C6AB55-C8E1-424A-B2B4-4A9D23768471}"/>
              </a:ext>
            </a:extLst>
          </p:cNvPr>
          <p:cNvSpPr/>
          <p:nvPr/>
        </p:nvSpPr>
        <p:spPr>
          <a:xfrm>
            <a:off x="412976" y="1411105"/>
            <a:ext cx="4425724" cy="4875394"/>
          </a:xfrm>
          <a:prstGeom prst="roundRect">
            <a:avLst/>
          </a:prstGeom>
          <a:noFill/>
          <a:ln w="38100">
            <a:solidFill>
              <a:srgbClr val="FBA6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514315" y="1669083"/>
            <a:ext cx="406721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450000"/>
            <a:r>
              <a:rPr lang="ru-RU" sz="2000" dirty="0"/>
              <a:t>	В системах подачи воздуха и вентиляции для обеспечения экономичности, поддержания микроклимата внутри помещений необходимы датчики давления воздуха, с помощью которых косвенно определяется расход и, таким образом, регулируется работа этих систем. Технические характеристики представленных на рынке моделей датчиков не вполне удовлетворяют потребителей данного вида продуктов.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D3E4410D-9567-0266-09B1-2914AE2A0EC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8499" y="1411105"/>
            <a:ext cx="6500525" cy="487539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6635428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1BE91884-38B8-4CC8-B249-2030E7BD1E79}"/>
              </a:ext>
            </a:extLst>
          </p:cNvPr>
          <p:cNvSpPr/>
          <p:nvPr/>
        </p:nvSpPr>
        <p:spPr>
          <a:xfrm>
            <a:off x="-1" y="0"/>
            <a:ext cx="12191999" cy="6858000"/>
          </a:xfrm>
          <a:prstGeom prst="rect">
            <a:avLst/>
          </a:prstGeom>
          <a:solidFill>
            <a:srgbClr val="FFBB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="" xmlns:a16="http://schemas.microsoft.com/office/drawing/2014/main" id="{45BF660A-9A33-428D-8D5A-4C6517A28F86}"/>
              </a:ext>
            </a:extLst>
          </p:cNvPr>
          <p:cNvSpPr/>
          <p:nvPr/>
        </p:nvSpPr>
        <p:spPr>
          <a:xfrm>
            <a:off x="869577" y="3587745"/>
            <a:ext cx="10461812" cy="258893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ЦЕННОСТНОЕ ПРЕДЛОЖЕНИЕ</a:t>
            </a:r>
          </a:p>
          <a:p>
            <a:pPr algn="just" defTabSz="450000"/>
            <a:endParaRPr lang="ru-RU" dirty="0">
              <a:solidFill>
                <a:schemeClr val="tx1"/>
              </a:solidFill>
            </a:endParaRPr>
          </a:p>
          <a:p>
            <a:pPr algn="just" defTabSz="450000"/>
            <a:r>
              <a:rPr lang="ru-RU" sz="1800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	В отличие от предложений конкурентов, предлагаемый продукт имеет большее количество каналов измерения давления и передачи данных, что позволит снизить себестоимость систем подачи воздуха и сделать применение прибора более универсальным.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B4301269-D04E-4D39-8A7A-7ABE850E342A}"/>
              </a:ext>
            </a:extLst>
          </p:cNvPr>
          <p:cNvSpPr txBox="1"/>
          <p:nvPr/>
        </p:nvSpPr>
        <p:spPr>
          <a:xfrm>
            <a:off x="4706471" y="215153"/>
            <a:ext cx="3352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/>
              <a:t>ПРОДУКТ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="" xmlns:a16="http://schemas.microsoft.com/office/drawing/2014/main" id="{0557C32A-9D29-4B46-A81D-CEAA98499B30}"/>
              </a:ext>
            </a:extLst>
          </p:cNvPr>
          <p:cNvSpPr/>
          <p:nvPr/>
        </p:nvSpPr>
        <p:spPr>
          <a:xfrm>
            <a:off x="869576" y="984594"/>
            <a:ext cx="10461812" cy="131899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450000"/>
            <a:r>
              <a:rPr lang="ru-RU" dirty="0">
                <a:solidFill>
                  <a:schemeClr val="tx1"/>
                </a:solidFill>
              </a:rPr>
              <a:t>	Продукт предназначен для измерения расхода косвенным методом (измерение давления) в системах подачи воздуха и вентиляции. Продукт встраивается в систему с помощью соответствующих интерфейсов. 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="" xmlns:a16="http://schemas.microsoft.com/office/drawing/2014/main" id="{F958D4B8-EA3A-4197-BB22-A2AFF8356943}"/>
              </a:ext>
            </a:extLst>
          </p:cNvPr>
          <p:cNvSpPr/>
          <p:nvPr/>
        </p:nvSpPr>
        <p:spPr>
          <a:xfrm>
            <a:off x="869576" y="2400680"/>
            <a:ext cx="3514167" cy="86957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Экология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="" xmlns:a16="http://schemas.microsoft.com/office/drawing/2014/main" id="{16413506-2E5F-4E34-BEE6-85B8F921B1E5}"/>
              </a:ext>
            </a:extLst>
          </p:cNvPr>
          <p:cNvSpPr/>
          <p:nvPr/>
        </p:nvSpPr>
        <p:spPr>
          <a:xfrm>
            <a:off x="4764739" y="2395717"/>
            <a:ext cx="2662518" cy="86957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Экономия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="" xmlns:a16="http://schemas.microsoft.com/office/drawing/2014/main" id="{2ECFDCBA-D462-443E-98BB-7D268F6118E3}"/>
              </a:ext>
            </a:extLst>
          </p:cNvPr>
          <p:cNvSpPr/>
          <p:nvPr/>
        </p:nvSpPr>
        <p:spPr>
          <a:xfrm>
            <a:off x="7808252" y="2395716"/>
            <a:ext cx="3445901" cy="86957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Встраиваемость</a:t>
            </a:r>
          </a:p>
        </p:txBody>
      </p:sp>
    </p:spTree>
    <p:extLst>
      <p:ext uri="{BB962C8B-B14F-4D97-AF65-F5344CB8AC3E}">
        <p14:creationId xmlns="" xmlns:p14="http://schemas.microsoft.com/office/powerpoint/2010/main" val="14940744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32ADDDB5-717B-4DDA-8914-90090578701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2E9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E0E27502-ED1B-412E-9CAD-05D773FF8BF3}"/>
              </a:ext>
            </a:extLst>
          </p:cNvPr>
          <p:cNvSpPr txBox="1"/>
          <p:nvPr/>
        </p:nvSpPr>
        <p:spPr>
          <a:xfrm>
            <a:off x="609601" y="385483"/>
            <a:ext cx="72255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/>
              <a:t>РЫНОК</a:t>
            </a:r>
          </a:p>
        </p:txBody>
      </p:sp>
      <p:sp>
        <p:nvSpPr>
          <p:cNvPr id="6" name="Прямоугольник: скругленные углы 6">
            <a:extLst>
              <a:ext uri="{FF2B5EF4-FFF2-40B4-BE49-F238E27FC236}">
                <a16:creationId xmlns="" xmlns:a16="http://schemas.microsoft.com/office/drawing/2014/main" id="{0557C32A-9D29-4B46-A81D-CEAA98499B30}"/>
              </a:ext>
            </a:extLst>
          </p:cNvPr>
          <p:cNvSpPr/>
          <p:nvPr/>
        </p:nvSpPr>
        <p:spPr>
          <a:xfrm>
            <a:off x="609601" y="1328457"/>
            <a:ext cx="3159499" cy="504376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Стоимость датчиков в общей стоимости энергетической установки составляет до 10</a:t>
            </a:r>
            <a:r>
              <a:rPr lang="en-US" dirty="0">
                <a:solidFill>
                  <a:schemeClr val="tx1"/>
                </a:solidFill>
              </a:rPr>
              <a:t>%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Рынок датчиков для энергетических систем в РФ составляет 1 млрд. рублей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A675D4F2-8802-408D-839E-B65A1A17BB90}"/>
              </a:ext>
            </a:extLst>
          </p:cNvPr>
          <p:cNvSpPr txBox="1"/>
          <p:nvPr/>
        </p:nvSpPr>
        <p:spPr>
          <a:xfrm>
            <a:off x="1292949" y="1563756"/>
            <a:ext cx="17928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Объем рынка</a:t>
            </a:r>
          </a:p>
        </p:txBody>
      </p:sp>
      <p:sp>
        <p:nvSpPr>
          <p:cNvPr id="9" name="Прямоугольник: скругленные углы 6">
            <a:extLst>
              <a:ext uri="{FF2B5EF4-FFF2-40B4-BE49-F238E27FC236}">
                <a16:creationId xmlns="" xmlns:a16="http://schemas.microsoft.com/office/drawing/2014/main" id="{0557C32A-9D29-4B46-A81D-CEAA98499B30}"/>
              </a:ext>
            </a:extLst>
          </p:cNvPr>
          <p:cNvSpPr/>
          <p:nvPr/>
        </p:nvSpPr>
        <p:spPr>
          <a:xfrm>
            <a:off x="4048126" y="1328457"/>
            <a:ext cx="3159499" cy="504376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ctr">
              <a:buFontTx/>
              <a:buChar char="-"/>
            </a:pPr>
            <a:r>
              <a:rPr lang="ru-RU" sz="2800" dirty="0">
                <a:solidFill>
                  <a:schemeClr val="tx1"/>
                </a:solidFill>
              </a:rPr>
              <a:t>ОВЕН</a:t>
            </a:r>
          </a:p>
          <a:p>
            <a:pPr marL="457200" indent="-457200" algn="ctr">
              <a:buFontTx/>
              <a:buChar char="-"/>
            </a:pPr>
            <a:r>
              <a:rPr lang="ru-RU" sz="2800" dirty="0" err="1">
                <a:solidFill>
                  <a:schemeClr val="tx1"/>
                </a:solidFill>
              </a:rPr>
              <a:t>Вентикс</a:t>
            </a:r>
            <a:endParaRPr lang="ru-RU" sz="2800" dirty="0">
              <a:solidFill>
                <a:schemeClr val="tx1"/>
              </a:solidFill>
            </a:endParaRPr>
          </a:p>
          <a:p>
            <a:pPr marL="457200" indent="-457200" algn="ctr">
              <a:buFontTx/>
              <a:buChar char="-"/>
            </a:pPr>
            <a:r>
              <a:rPr lang="ru-RU" sz="2800" dirty="0">
                <a:solidFill>
                  <a:schemeClr val="tx1"/>
                </a:solidFill>
              </a:rPr>
              <a:t>Ровен</a:t>
            </a:r>
          </a:p>
          <a:p>
            <a:pPr marL="457200" indent="-457200" algn="ctr">
              <a:buFontTx/>
              <a:buChar char="-"/>
            </a:pPr>
            <a:r>
              <a:rPr lang="en-US" sz="2800" dirty="0">
                <a:solidFill>
                  <a:schemeClr val="tx1"/>
                </a:solidFill>
              </a:rPr>
              <a:t>HK instruments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A675D4F2-8802-408D-839E-B65A1A17BB90}"/>
              </a:ext>
            </a:extLst>
          </p:cNvPr>
          <p:cNvSpPr txBox="1"/>
          <p:nvPr/>
        </p:nvSpPr>
        <p:spPr>
          <a:xfrm>
            <a:off x="4731474" y="1580223"/>
            <a:ext cx="17928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Конкуренты</a:t>
            </a:r>
          </a:p>
        </p:txBody>
      </p:sp>
      <p:sp>
        <p:nvSpPr>
          <p:cNvPr id="11" name="Прямоугольник: скругленные углы 6">
            <a:extLst>
              <a:ext uri="{FF2B5EF4-FFF2-40B4-BE49-F238E27FC236}">
                <a16:creationId xmlns="" xmlns:a16="http://schemas.microsoft.com/office/drawing/2014/main" id="{0557C32A-9D29-4B46-A81D-CEAA98499B30}"/>
              </a:ext>
            </a:extLst>
          </p:cNvPr>
          <p:cNvSpPr/>
          <p:nvPr/>
        </p:nvSpPr>
        <p:spPr>
          <a:xfrm>
            <a:off x="7486651" y="1328457"/>
            <a:ext cx="4100512" cy="504376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tx1"/>
                </a:solidFill>
              </a:rPr>
              <a:t>Большее количество каналов измерения расхода</a:t>
            </a: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tx1"/>
                </a:solidFill>
              </a:rPr>
              <a:t>Большее количество и разнообразие интерфейсов связи</a:t>
            </a: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tx1"/>
                </a:solidFill>
              </a:rPr>
              <a:t>Ниже себестоимость при прочих равных условиях</a:t>
            </a:r>
          </a:p>
          <a:p>
            <a:pPr marL="285750" indent="-285750">
              <a:buFontTx/>
              <a:buChar char="-"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A675D4F2-8802-408D-839E-B65A1A17BB90}"/>
              </a:ext>
            </a:extLst>
          </p:cNvPr>
          <p:cNvSpPr txBox="1"/>
          <p:nvPr/>
        </p:nvSpPr>
        <p:spPr>
          <a:xfrm>
            <a:off x="7835153" y="1566399"/>
            <a:ext cx="35840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Конкурентные преимущества</a:t>
            </a:r>
          </a:p>
        </p:txBody>
      </p:sp>
    </p:spTree>
    <p:extLst>
      <p:ext uri="{BB962C8B-B14F-4D97-AF65-F5344CB8AC3E}">
        <p14:creationId xmlns="" xmlns:p14="http://schemas.microsoft.com/office/powerpoint/2010/main" val="22066649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1BE91884-38B8-4CC8-B249-2030E7BD1E79}"/>
              </a:ext>
            </a:extLst>
          </p:cNvPr>
          <p:cNvSpPr/>
          <p:nvPr/>
        </p:nvSpPr>
        <p:spPr>
          <a:xfrm>
            <a:off x="32236" y="0"/>
            <a:ext cx="12191999" cy="6858000"/>
          </a:xfrm>
          <a:prstGeom prst="rect">
            <a:avLst/>
          </a:prstGeom>
          <a:solidFill>
            <a:srgbClr val="FFBB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B4301269-D04E-4D39-8A7A-7ABE850E342A}"/>
              </a:ext>
            </a:extLst>
          </p:cNvPr>
          <p:cNvSpPr txBox="1"/>
          <p:nvPr/>
        </p:nvSpPr>
        <p:spPr>
          <a:xfrm>
            <a:off x="3212864" y="258016"/>
            <a:ext cx="57662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/>
              <a:t>ТЕКУЩИЕ РЕЗУЛЬТАТЫ</a:t>
            </a:r>
          </a:p>
        </p:txBody>
      </p:sp>
      <p:sp>
        <p:nvSpPr>
          <p:cNvPr id="16" name="Прямоугольник: скругленные углы 10">
            <a:extLst>
              <a:ext uri="{FF2B5EF4-FFF2-40B4-BE49-F238E27FC236}">
                <a16:creationId xmlns="" xmlns:a16="http://schemas.microsoft.com/office/drawing/2014/main" id="{45BF660A-9A33-428D-8D5A-4C6517A28F86}"/>
              </a:ext>
            </a:extLst>
          </p:cNvPr>
          <p:cNvSpPr/>
          <p:nvPr/>
        </p:nvSpPr>
        <p:spPr>
          <a:xfrm>
            <a:off x="619115" y="1824288"/>
            <a:ext cx="10640287" cy="291001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Была разработана техническая документация, были закуплены необходимые комплектующие для изготовления опытного образца. Также был разработан цифровой макет платы датчика, по которой будет изготовлен опытный образец</a:t>
            </a:r>
            <a:endParaRPr lang="ru-RU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39873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01F63164-5827-4750-A1D1-34DDD2308259}"/>
              </a:ext>
            </a:extLst>
          </p:cNvPr>
          <p:cNvSpPr/>
          <p:nvPr/>
        </p:nvSpPr>
        <p:spPr>
          <a:xfrm>
            <a:off x="-1" y="0"/>
            <a:ext cx="12191999" cy="6858000"/>
          </a:xfrm>
          <a:prstGeom prst="rect">
            <a:avLst/>
          </a:prstGeom>
          <a:solidFill>
            <a:srgbClr val="FFBB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="" xmlns:a16="http://schemas.microsoft.com/office/drawing/2014/main" id="{CAF449EB-E608-41C1-97B3-0B0C16E8080E}"/>
              </a:ext>
            </a:extLst>
          </p:cNvPr>
          <p:cNvSpPr/>
          <p:nvPr/>
        </p:nvSpPr>
        <p:spPr>
          <a:xfrm>
            <a:off x="618564" y="1952444"/>
            <a:ext cx="3621742" cy="183962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="" xmlns:a16="http://schemas.microsoft.com/office/drawing/2014/main" id="{56DABB0B-EE05-4A4B-B9BB-79DDAB28001A}"/>
              </a:ext>
            </a:extLst>
          </p:cNvPr>
          <p:cNvSpPr/>
          <p:nvPr/>
        </p:nvSpPr>
        <p:spPr>
          <a:xfrm>
            <a:off x="5047128" y="795997"/>
            <a:ext cx="6338048" cy="105969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="" xmlns:a16="http://schemas.microsoft.com/office/drawing/2014/main" id="{C1425B4F-959C-4E58-94A9-6F230B0A6084}"/>
              </a:ext>
            </a:extLst>
          </p:cNvPr>
          <p:cNvSpPr/>
          <p:nvPr/>
        </p:nvSpPr>
        <p:spPr>
          <a:xfrm>
            <a:off x="5047128" y="2732374"/>
            <a:ext cx="6338048" cy="105969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="" xmlns:a16="http://schemas.microsoft.com/office/drawing/2014/main" id="{7A2B840F-2EC2-4578-80BF-B0E39CC09E0B}"/>
              </a:ext>
            </a:extLst>
          </p:cNvPr>
          <p:cNvSpPr/>
          <p:nvPr/>
        </p:nvSpPr>
        <p:spPr>
          <a:xfrm>
            <a:off x="618564" y="4658855"/>
            <a:ext cx="11030511" cy="167919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="" xmlns:a16="http://schemas.microsoft.com/office/drawing/2014/main" id="{E19E0C65-A915-4AE8-8B0B-77B736BFDC90}"/>
              </a:ext>
            </a:extLst>
          </p:cNvPr>
          <p:cNvCxnSpPr/>
          <p:nvPr/>
        </p:nvCxnSpPr>
        <p:spPr>
          <a:xfrm>
            <a:off x="4634753" y="591671"/>
            <a:ext cx="0" cy="3657600"/>
          </a:xfrm>
          <a:prstGeom prst="line">
            <a:avLst/>
          </a:prstGeom>
          <a:ln w="28575"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="" xmlns:a16="http://schemas.microsoft.com/office/drawing/2014/main" id="{DCB136F2-ED81-4B8D-B81C-A772186050DB}"/>
              </a:ext>
            </a:extLst>
          </p:cNvPr>
          <p:cNvCxnSpPr>
            <a:cxnSpLocks/>
          </p:cNvCxnSpPr>
          <p:nvPr/>
        </p:nvCxnSpPr>
        <p:spPr>
          <a:xfrm>
            <a:off x="618564" y="4249271"/>
            <a:ext cx="10838330" cy="0"/>
          </a:xfrm>
          <a:prstGeom prst="line">
            <a:avLst/>
          </a:prstGeom>
          <a:ln w="28575"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>
            <a:extLst>
              <a:ext uri="{FF2B5EF4-FFF2-40B4-BE49-F238E27FC236}">
                <a16:creationId xmlns="" xmlns:a16="http://schemas.microsoft.com/office/drawing/2014/main" id="{3C7AA0D2-F970-4D42-8CAD-1697C497FAC6}"/>
              </a:ext>
            </a:extLst>
          </p:cNvPr>
          <p:cNvCxnSpPr>
            <a:cxnSpLocks/>
          </p:cNvCxnSpPr>
          <p:nvPr/>
        </p:nvCxnSpPr>
        <p:spPr>
          <a:xfrm>
            <a:off x="4634753" y="2348753"/>
            <a:ext cx="6750423" cy="0"/>
          </a:xfrm>
          <a:prstGeom prst="line">
            <a:avLst/>
          </a:prstGeom>
          <a:ln w="28575"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D44D3815-7C26-42BF-87AA-B01D69E70747}"/>
              </a:ext>
            </a:extLst>
          </p:cNvPr>
          <p:cNvSpPr txBox="1"/>
          <p:nvPr/>
        </p:nvSpPr>
        <p:spPr>
          <a:xfrm>
            <a:off x="627530" y="277294"/>
            <a:ext cx="722555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/>
              <a:t>БИЗНЕС-</a:t>
            </a:r>
            <a:br>
              <a:rPr lang="ru-RU" sz="4400" b="1" dirty="0"/>
            </a:br>
            <a:r>
              <a:rPr lang="ru-RU" sz="4400" b="1" dirty="0"/>
              <a:t>МОДЕЛЬ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626960" y="2020679"/>
            <a:ext cx="3808561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/>
              <a:t>Канал сбыта: участие в профильных выставках, прямые продажи, продажи через фирмы, занимающиеся поставкой оборудования</a:t>
            </a:r>
            <a:endParaRPr lang="ru-RU" sz="2000" b="1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5098308" y="974863"/>
            <a:ext cx="523309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/>
              <a:t>Машиностроение, строительство, энергетика</a:t>
            </a:r>
            <a:endParaRPr lang="ru-RU" sz="2000" b="1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5602943" y="2880187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/>
              <a:t>Основные доходы: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/>
              <a:t>Реализация продукта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-1" y="5313785"/>
            <a:ext cx="1219200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Компании, занимающиеся разработкой и монтажом систем подачи воздуха, вентиляции.</a:t>
            </a:r>
          </a:p>
        </p:txBody>
      </p:sp>
    </p:spTree>
    <p:extLst>
      <p:ext uri="{BB962C8B-B14F-4D97-AF65-F5344CB8AC3E}">
        <p14:creationId xmlns="" xmlns:p14="http://schemas.microsoft.com/office/powerpoint/2010/main" val="353052519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296</TotalTime>
  <Words>144</Words>
  <Application>Microsoft Office PowerPoint</Application>
  <PresentationFormat>Произвольный</PresentationFormat>
  <Paragraphs>35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йцукен</cp:lastModifiedBy>
  <cp:revision>58</cp:revision>
  <dcterms:created xsi:type="dcterms:W3CDTF">2023-09-06T12:36:24Z</dcterms:created>
  <dcterms:modified xsi:type="dcterms:W3CDTF">2024-01-30T16:11:20Z</dcterms:modified>
</cp:coreProperties>
</file>