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6" r:id="rId3"/>
    <p:sldId id="257" r:id="rId4"/>
    <p:sldId id="258" r:id="rId5"/>
    <p:sldId id="259" r:id="rId6"/>
    <p:sldId id="260" r:id="rId7"/>
    <p:sldId id="265" r:id="rId8"/>
    <p:sldId id="261" r:id="rId9"/>
    <p:sldId id="262" r:id="rId10"/>
    <p:sldId id="263" r:id="rId11"/>
    <p:sldId id="264" r:id="rId12"/>
  </p:sldIdLst>
  <p:sldSz cx="14630400" cy="8229600"/>
  <p:notesSz cx="8229600" cy="14630400"/>
  <p:embeddedFontLst>
    <p:embeddedFont>
      <p:font typeface="DM Sans" panose="020B0604020202020204" charset="0"/>
      <p:regular r:id="rId14"/>
    </p:embeddedFont>
    <p:embeddedFont>
      <p:font typeface="Libre Baskerville" panose="020B0604020202020204" charset="0"/>
      <p:regular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6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4204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AD2CF-81A7-713E-2E1F-F55552451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459B53-F06F-7900-4A29-53EB6DB7FC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DA053A-2EC9-D290-0A2A-DCBC00A2E1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B6E01-0AAC-CD47-C2F9-3E86D18CB8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64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agansky.social.mos.ru/" TargetMode="External"/><Relationship Id="rId2" Type="http://schemas.openxmlformats.org/officeDocument/2006/relationships/hyperlink" Target="https://utv.spb.ru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ncoa.org/article/find-a-senior-center" TargetMode="External"/><Relationship Id="rId5" Type="http://schemas.openxmlformats.org/officeDocument/2006/relationships/hyperlink" Target="https://trudvsem.ru/information/pages/50plus" TargetMode="External"/><Relationship Id="rId4" Type="http://schemas.openxmlformats.org/officeDocument/2006/relationships/hyperlink" Target="https://starikam.org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6553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SfeduNet</a:t>
            </a:r>
            <a:r>
              <a:rPr lang="en-US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11 </a:t>
            </a:r>
            <a:r>
              <a:rPr lang="ru-RU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И3 «Счастливые Долгожители»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12325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Современные вызовы требуют новых решений для пожилых людей. Мы предлагаем комплексный подход для повышения качества жизни пенсионеров и их интеграции в общество.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548401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7B3B3-B66B-AF35-1E83-CF7ECB40E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FD80B79-5929-4E7A-6A26-A365F488E179}"/>
              </a:ext>
            </a:extLst>
          </p:cNvPr>
          <p:cNvSpPr/>
          <p:nvPr/>
        </p:nvSpPr>
        <p:spPr>
          <a:xfrm>
            <a:off x="1501361" y="904008"/>
            <a:ext cx="804564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Цель:</a:t>
            </a:r>
            <a:endParaRPr lang="en-US" sz="44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453CE6A-0B83-FF59-9FED-2C93215351BE}"/>
              </a:ext>
            </a:extLst>
          </p:cNvPr>
          <p:cNvSpPr/>
          <p:nvPr/>
        </p:nvSpPr>
        <p:spPr>
          <a:xfrm>
            <a:off x="663161" y="199470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2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повышение качества жизни пенсионеров, их социальной активности и интеграции в общество</a:t>
            </a:r>
            <a:endParaRPr lang="en-US" sz="22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CAC5A67-F1BF-1D01-25AA-945B2B8B6015}"/>
              </a:ext>
            </a:extLst>
          </p:cNvPr>
          <p:cNvSpPr/>
          <p:nvPr/>
        </p:nvSpPr>
        <p:spPr>
          <a:xfrm>
            <a:off x="12159343" y="7685315"/>
            <a:ext cx="2471057" cy="424542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 0">
            <a:extLst>
              <a:ext uri="{FF2B5EF4-FFF2-40B4-BE49-F238E27FC236}">
                <a16:creationId xmlns:a16="http://schemas.microsoft.com/office/drawing/2014/main" id="{5589B268-6AEA-D796-B222-F23381AEC46E}"/>
              </a:ext>
            </a:extLst>
          </p:cNvPr>
          <p:cNvSpPr/>
          <p:nvPr/>
        </p:nvSpPr>
        <p:spPr>
          <a:xfrm>
            <a:off x="1501361" y="3469761"/>
            <a:ext cx="804564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Целевая аудитория:</a:t>
            </a:r>
            <a:endParaRPr lang="en-US" sz="4450" dirty="0"/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9911A24A-F873-781E-24D7-73134AEA04E5}"/>
              </a:ext>
            </a:extLst>
          </p:cNvPr>
          <p:cNvSpPr/>
          <p:nvPr/>
        </p:nvSpPr>
        <p:spPr>
          <a:xfrm>
            <a:off x="663161" y="4566436"/>
            <a:ext cx="3408096" cy="1314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2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пенсионеры и предпенсионеры Донского края, а также семьи, ухаживающие за 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ru-RU" sz="22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пожилыми родственниками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511564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69568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Пользователи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1744623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2538413"/>
            <a:ext cx="22919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Соц. защита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280190" y="3028831"/>
            <a:ext cx="22919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Органы социальной поддержки граждан.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2304" y="1744623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912304" y="2538413"/>
            <a:ext cx="229207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Опекуны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8912304" y="3028831"/>
            <a:ext cx="229207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Помогают пожилым в быту и оформлении льгот.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44538" y="1744623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44538" y="2538413"/>
            <a:ext cx="22919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Волонтеры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1544538" y="3028831"/>
            <a:ext cx="229195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Организации и частные лица, оказывающие помощь.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0190" y="5160883"/>
            <a:ext cx="566976" cy="5669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80190" y="5954673"/>
            <a:ext cx="22919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Госструктуры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6280190" y="6445091"/>
            <a:ext cx="22919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Администрация, пенсионный фонд и другие службы.</a:t>
            </a:r>
            <a:endParaRPr lang="en-US" sz="175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77FF7D3-46F7-E8C4-1EED-B83FBE76F204}"/>
              </a:ext>
            </a:extLst>
          </p:cNvPr>
          <p:cNvSpPr/>
          <p:nvPr/>
        </p:nvSpPr>
        <p:spPr>
          <a:xfrm>
            <a:off x="12159343" y="7685315"/>
            <a:ext cx="2471057" cy="424542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186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4229" y="571857"/>
            <a:ext cx="7688342" cy="1299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Основные проблемы пенсионеров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6214229" y="2183368"/>
            <a:ext cx="7688342" cy="1213247"/>
          </a:xfrm>
          <a:prstGeom prst="roundRect">
            <a:avLst>
              <a:gd name="adj" fmla="val 719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6429732" y="2398871"/>
            <a:ext cx="2599372" cy="324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Недостаток льгот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429732" y="2848332"/>
            <a:ext cx="7257336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Льготы недоступны или недостаточны.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214229" y="3604498"/>
            <a:ext cx="7688342" cy="1213247"/>
          </a:xfrm>
          <a:prstGeom prst="roundRect">
            <a:avLst>
              <a:gd name="adj" fmla="val 719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6429732" y="3820001"/>
            <a:ext cx="3083957" cy="324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Сложности оформления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429732" y="4269462"/>
            <a:ext cx="7257336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Трудные требования, мало информации.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214229" y="5025628"/>
            <a:ext cx="7688342" cy="1213247"/>
          </a:xfrm>
          <a:prstGeom prst="roundRect">
            <a:avLst>
              <a:gd name="adj" fmla="val 719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6429732" y="5241131"/>
            <a:ext cx="2599372" cy="324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Рост цен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429732" y="5690592"/>
            <a:ext cx="7257336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Индексация не поспевает за инфляцией.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214229" y="6446758"/>
            <a:ext cx="7688342" cy="1213247"/>
          </a:xfrm>
          <a:prstGeom prst="roundRect">
            <a:avLst>
              <a:gd name="adj" fmla="val 719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6429732" y="6662261"/>
            <a:ext cx="2599372" cy="324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Изоляция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6429732" y="7111722"/>
            <a:ext cx="7257336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Недостаток общения и досуга.</a:t>
            </a:r>
            <a:endParaRPr lang="en-US" sz="160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D2B66FB-67EF-2103-D6A2-5F1E5CD1718D}"/>
              </a:ext>
            </a:extLst>
          </p:cNvPr>
          <p:cNvSpPr/>
          <p:nvPr/>
        </p:nvSpPr>
        <p:spPr>
          <a:xfrm>
            <a:off x="12159343" y="7784664"/>
            <a:ext cx="2471057" cy="424542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60665"/>
            <a:ext cx="804564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Проблемы информирования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7364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Незнание прав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1756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Многие не знают о доступных программах и льготах.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88453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Недостаток информации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32673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Сложные инструкции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99521" y="37364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Мошенничество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99521" y="431756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Пенсионеры часто становятся жертвами обмана.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488453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Нет программ по предупреждению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532673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Слабая защита</a:t>
            </a:r>
            <a:endParaRPr lang="en-US" sz="175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418CA99-F132-C361-F67E-216C2AA7BFF7}"/>
              </a:ext>
            </a:extLst>
          </p:cNvPr>
          <p:cNvSpPr/>
          <p:nvPr/>
        </p:nvSpPr>
        <p:spPr>
          <a:xfrm>
            <a:off x="12159343" y="7685315"/>
            <a:ext cx="2471057" cy="424542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5930" y="609600"/>
            <a:ext cx="7208758" cy="692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Конкуренты и их решения</a:t>
            </a:r>
            <a:endParaRPr lang="en-US" sz="4350" dirty="0"/>
          </a:p>
        </p:txBody>
      </p:sp>
      <p:sp>
        <p:nvSpPr>
          <p:cNvPr id="3" name="Shape 1"/>
          <p:cNvSpPr/>
          <p:nvPr/>
        </p:nvSpPr>
        <p:spPr>
          <a:xfrm>
            <a:off x="7299960" y="1745694"/>
            <a:ext cx="30480" cy="5874901"/>
          </a:xfrm>
          <a:prstGeom prst="roundRect">
            <a:avLst>
              <a:gd name="adj" fmla="val 305487"/>
            </a:avLst>
          </a:prstGeom>
          <a:solidFill>
            <a:srgbClr val="DDD3B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6431220" y="2229088"/>
            <a:ext cx="665083" cy="30480"/>
          </a:xfrm>
          <a:prstGeom prst="roundRect">
            <a:avLst>
              <a:gd name="adj" fmla="val 305487"/>
            </a:avLst>
          </a:prstGeom>
          <a:solidFill>
            <a:srgbClr val="DDD3B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7065824" y="1995011"/>
            <a:ext cx="498753" cy="498753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7148870" y="2036505"/>
            <a:ext cx="332542" cy="41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1711523" y="1967389"/>
            <a:ext cx="4495205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1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Университеты третьего возраста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775930" y="2446853"/>
            <a:ext cx="5430798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17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Образование и социализация, но мало филиалов.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534096" y="3337560"/>
            <a:ext cx="665083" cy="30480"/>
          </a:xfrm>
          <a:prstGeom prst="roundRect">
            <a:avLst>
              <a:gd name="adj" fmla="val 305487"/>
            </a:avLst>
          </a:prstGeom>
          <a:solidFill>
            <a:srgbClr val="DDD3B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8"/>
          <p:cNvSpPr/>
          <p:nvPr/>
        </p:nvSpPr>
        <p:spPr>
          <a:xfrm>
            <a:off x="7065824" y="3103483"/>
            <a:ext cx="498753" cy="498753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7148870" y="3144976"/>
            <a:ext cx="332542" cy="41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8423672" y="3075861"/>
            <a:ext cx="27711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ТЦСОН</a:t>
            </a:r>
            <a:endParaRPr lang="en-US" sz="2150" dirty="0"/>
          </a:p>
        </p:txBody>
      </p:sp>
      <p:sp>
        <p:nvSpPr>
          <p:cNvPr id="13" name="Text 11"/>
          <p:cNvSpPr/>
          <p:nvPr/>
        </p:nvSpPr>
        <p:spPr>
          <a:xfrm>
            <a:off x="8423672" y="3555325"/>
            <a:ext cx="5430798" cy="709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Соцуслуги, но формальный подход и мало активности.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431220" y="4335185"/>
            <a:ext cx="665083" cy="30480"/>
          </a:xfrm>
          <a:prstGeom prst="roundRect">
            <a:avLst>
              <a:gd name="adj" fmla="val 305487"/>
            </a:avLst>
          </a:prstGeom>
          <a:solidFill>
            <a:srgbClr val="DDD3B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3"/>
          <p:cNvSpPr/>
          <p:nvPr/>
        </p:nvSpPr>
        <p:spPr>
          <a:xfrm>
            <a:off x="7065824" y="4101108"/>
            <a:ext cx="498753" cy="498753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7148870" y="4142601"/>
            <a:ext cx="332542" cy="41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3435548" y="4073485"/>
            <a:ext cx="27711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1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НКО</a:t>
            </a:r>
            <a:endParaRPr lang="en-US" sz="2150" dirty="0"/>
          </a:p>
        </p:txBody>
      </p:sp>
      <p:sp>
        <p:nvSpPr>
          <p:cNvPr id="18" name="Text 16"/>
          <p:cNvSpPr/>
          <p:nvPr/>
        </p:nvSpPr>
        <p:spPr>
          <a:xfrm>
            <a:off x="775930" y="4552950"/>
            <a:ext cx="5430798" cy="709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17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Материальная помощь, но зависимость от пожертвований.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7534096" y="5332809"/>
            <a:ext cx="665083" cy="30480"/>
          </a:xfrm>
          <a:prstGeom prst="roundRect">
            <a:avLst>
              <a:gd name="adj" fmla="val 305487"/>
            </a:avLst>
          </a:prstGeom>
          <a:solidFill>
            <a:srgbClr val="DDD3B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Shape 18"/>
          <p:cNvSpPr/>
          <p:nvPr/>
        </p:nvSpPr>
        <p:spPr>
          <a:xfrm>
            <a:off x="7065824" y="5098733"/>
            <a:ext cx="498753" cy="498753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1" name="Text 19"/>
          <p:cNvSpPr/>
          <p:nvPr/>
        </p:nvSpPr>
        <p:spPr>
          <a:xfrm>
            <a:off x="7148870" y="5140226"/>
            <a:ext cx="332542" cy="41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4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8423672" y="5071110"/>
            <a:ext cx="389132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Программы переподготовки</a:t>
            </a:r>
            <a:endParaRPr lang="en-US" sz="2150" dirty="0"/>
          </a:p>
        </p:txBody>
      </p:sp>
      <p:sp>
        <p:nvSpPr>
          <p:cNvPr id="23" name="Text 21"/>
          <p:cNvSpPr/>
          <p:nvPr/>
        </p:nvSpPr>
        <p:spPr>
          <a:xfrm>
            <a:off x="8423672" y="5550575"/>
            <a:ext cx="5430798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Новые профессии, но не всегда востребованы.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6431220" y="6330434"/>
            <a:ext cx="665083" cy="30480"/>
          </a:xfrm>
          <a:prstGeom prst="roundRect">
            <a:avLst>
              <a:gd name="adj" fmla="val 305487"/>
            </a:avLst>
          </a:prstGeom>
          <a:solidFill>
            <a:srgbClr val="DDD3B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" name="Shape 23"/>
          <p:cNvSpPr/>
          <p:nvPr/>
        </p:nvSpPr>
        <p:spPr>
          <a:xfrm>
            <a:off x="7065824" y="6096357"/>
            <a:ext cx="498753" cy="498753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6" name="Text 24"/>
          <p:cNvSpPr/>
          <p:nvPr/>
        </p:nvSpPr>
        <p:spPr>
          <a:xfrm>
            <a:off x="7148870" y="6137850"/>
            <a:ext cx="332542" cy="41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5</a:t>
            </a:r>
            <a:endParaRPr lang="en-US" sz="2600" dirty="0"/>
          </a:p>
        </p:txBody>
      </p:sp>
      <p:sp>
        <p:nvSpPr>
          <p:cNvPr id="27" name="Text 25"/>
          <p:cNvSpPr/>
          <p:nvPr/>
        </p:nvSpPr>
        <p:spPr>
          <a:xfrm>
            <a:off x="3435548" y="6068735"/>
            <a:ext cx="27711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1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Зарубежный опыт</a:t>
            </a:r>
            <a:endParaRPr lang="en-US" sz="2150" dirty="0"/>
          </a:p>
        </p:txBody>
      </p:sp>
      <p:sp>
        <p:nvSpPr>
          <p:cNvPr id="28" name="Text 26"/>
          <p:cNvSpPr/>
          <p:nvPr/>
        </p:nvSpPr>
        <p:spPr>
          <a:xfrm>
            <a:off x="775930" y="6548199"/>
            <a:ext cx="5430798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17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Широкий спектр услуг, но высокая стоимость.</a:t>
            </a:r>
            <a:endParaRPr lang="en-US" sz="1700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0E74F0F5-685C-6257-B978-3351B009FA4B}"/>
              </a:ext>
            </a:extLst>
          </p:cNvPr>
          <p:cNvSpPr/>
          <p:nvPr/>
        </p:nvSpPr>
        <p:spPr>
          <a:xfrm>
            <a:off x="12159343" y="7685315"/>
            <a:ext cx="2471057" cy="424542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2866504-6B6E-B198-33F1-1BB5119EDC41}"/>
              </a:ext>
            </a:extLst>
          </p:cNvPr>
          <p:cNvSpPr/>
          <p:nvPr/>
        </p:nvSpPr>
        <p:spPr>
          <a:xfrm>
            <a:off x="12159343" y="7685315"/>
            <a:ext cx="2471057" cy="424542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4911C29-102A-B585-BEC3-57EBDB4854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80862"/>
              </p:ext>
            </p:extLst>
          </p:nvPr>
        </p:nvGraphicFramePr>
        <p:xfrm>
          <a:off x="228600" y="228019"/>
          <a:ext cx="14173199" cy="776557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233299">
                  <a:extLst>
                    <a:ext uri="{9D8B030D-6E8A-4147-A177-3AD203B41FA5}">
                      <a16:colId xmlns:a16="http://schemas.microsoft.com/office/drawing/2014/main" val="906772380"/>
                    </a:ext>
                  </a:extLst>
                </a:gridCol>
                <a:gridCol w="2233299">
                  <a:extLst>
                    <a:ext uri="{9D8B030D-6E8A-4147-A177-3AD203B41FA5}">
                      <a16:colId xmlns:a16="http://schemas.microsoft.com/office/drawing/2014/main" val="2668693010"/>
                    </a:ext>
                  </a:extLst>
                </a:gridCol>
                <a:gridCol w="2233299">
                  <a:extLst>
                    <a:ext uri="{9D8B030D-6E8A-4147-A177-3AD203B41FA5}">
                      <a16:colId xmlns:a16="http://schemas.microsoft.com/office/drawing/2014/main" val="1641342525"/>
                    </a:ext>
                  </a:extLst>
                </a:gridCol>
                <a:gridCol w="2233299">
                  <a:extLst>
                    <a:ext uri="{9D8B030D-6E8A-4147-A177-3AD203B41FA5}">
                      <a16:colId xmlns:a16="http://schemas.microsoft.com/office/drawing/2014/main" val="2600209945"/>
                    </a:ext>
                  </a:extLst>
                </a:gridCol>
                <a:gridCol w="2233299">
                  <a:extLst>
                    <a:ext uri="{9D8B030D-6E8A-4147-A177-3AD203B41FA5}">
                      <a16:colId xmlns:a16="http://schemas.microsoft.com/office/drawing/2014/main" val="2742175314"/>
                    </a:ext>
                  </a:extLst>
                </a:gridCol>
                <a:gridCol w="3006704">
                  <a:extLst>
                    <a:ext uri="{9D8B030D-6E8A-4147-A177-3AD203B41FA5}">
                      <a16:colId xmlns:a16="http://schemas.microsoft.com/office/drawing/2014/main" val="419802480"/>
                    </a:ext>
                  </a:extLst>
                </a:gridCol>
              </a:tblGrid>
              <a:tr h="437648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 (название)</a:t>
                      </a:r>
                      <a:endParaRPr lang="ru-RU" sz="1050" b="1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  <a:endParaRPr lang="ru-RU" sz="1050" b="1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Преимущество Почему это важно для потребителя?</a:t>
                      </a:r>
                      <a:endParaRPr lang="ru-RU" sz="1050" b="1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  <a:endParaRPr lang="ru-RU" sz="1050" b="1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Недостаток Почему это важно для потребителя?</a:t>
                      </a:r>
                      <a:endParaRPr lang="ru-RU" sz="1050" b="1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вывод</a:t>
                      </a:r>
                      <a:endParaRPr lang="ru-RU" sz="1050" b="1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3911377"/>
                  </a:ext>
                </a:extLst>
              </a:tr>
              <a:tr h="1794229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Университеты третьего возраста (в России) </a:t>
                      </a:r>
                      <a:r>
                        <a:rPr lang="ru-RU" sz="1050" u="sng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Пример: Университет третьего возраста в Санкт-Петербурге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Доступное образование, широкий выбор учебных программ, социализация, возможность получить новые знания и навыки.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Позволяет пенсионерам оставаться активными, развиваться, чувствовать себя нужными, расширять круг общения, повышает самооценку и помогает адаптироваться к современному миру.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всегда удобное расположение филиалов, ограниченное количество мест, не всегда учитываются индивидуальные потребности и интересы пожилых людей, не всегда можно включить взаимодействие с детьми и внуками. Использовать цифровые форматы для обучения.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всегда удобное расположение филиалов, ограниченное количество мест, не всегда индивидуальный подход, сложность в укреплении связей между поколениями — всё это снижает эффективность и привлекательность программ для пожилых людей.</a:t>
                      </a: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проект должен быть сосредоточен на: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Создании более гибкой и доступной инфраструктуры (цифровые форматы, мобильные центры).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Индивидуальном подходе к обучению и досугу (с учетом интересов и потребностей).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Обеспечении взаимодействия между поколениями (совместные занятия с детьми и внуками, наставничество).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Предоставлении широкого спектра альтернативных мер поддержки</a:t>
                      </a: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9892576"/>
                  </a:ext>
                </a:extLst>
              </a:tr>
              <a:tr h="1309735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Территориальные центры социального обслуживания населения (ТЦСОН) (в России) </a:t>
                      </a:r>
                      <a:r>
                        <a:rPr lang="ru-RU" sz="1050" u="sng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Пример: сайт ТЦСОН “Таганский” г. Москвы</a:t>
                      </a:r>
                      <a:endParaRPr lang="ru-RU" sz="1050" kern="10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социальных услуг на дому, организация досуга, юридическая и психологическая помощь, низкая стоимость или бесплатное обслуживание.</a:t>
                      </a:r>
                      <a:endParaRPr lang="ru-RU" sz="1050" kern="10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Обеспечивает необходимую поддержку в повседневной жизни, помогает решать проблемы, снижает социальную изоляцию.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Ограниченный спектр услуг, часто формальный подход, не всегда учитываются потребности активных и здоровых пенсионеров, не всегда используются современные и интересные формы работы.</a:t>
                      </a:r>
                      <a:endParaRPr lang="ru-RU" sz="1050" kern="10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Ощущение беспомощности, недостаток интересных занятий, отсутствие возможности активно участвовать в жизни общества, нехватка квалифицированных сотрудников.</a:t>
                      </a:r>
                      <a:endParaRPr lang="ru-RU" sz="1050" kern="10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проект может предложить более широкий выбор занятий и мероприятий, ориентированных на активное долголетие, создать более комфортные условия для общения и досуга, использовать инновационные технологии. Сделать акцент на взаимодействии между поколениями.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919072"/>
                  </a:ext>
                </a:extLst>
              </a:tr>
              <a:tr h="1309735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Некоммерческие организации (НКО), оказывающие помощь пожилым людям </a:t>
                      </a:r>
                      <a:r>
                        <a:rPr lang="ru-RU" sz="1050" u="sng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Пример: Благотворительный фонд «Старость в радость»</a:t>
                      </a:r>
                      <a:endParaRPr lang="ru-RU" sz="1050" kern="10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Оказание материальной помощи, организация досуга, волонтерская деятельность, сбор средств для поддержки пожилых людей.</a:t>
                      </a:r>
                      <a:endParaRPr lang="ru-RU" sz="1050" kern="10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Помогает нуждающимся пенсионерам, вовлекает их в общественную жизнь, даёт возможность почувствовать себя полезными, привлекает внимание к проблемам пожилых людей.</a:t>
                      </a:r>
                      <a:endParaRPr lang="ru-RU" sz="1050" kern="10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Зависимость от пожертвований, ограниченные ресурсы, не всегда системный подход, возможные проблемы с управлением и прозрачностью, перекладывание ответственности на благотворительность.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Неуверенность в завтрашнем дне, ощущение незащищённости, разочарование в системе социальной поддержки, зависимость от других.</a:t>
                      </a:r>
                      <a:endParaRPr lang="ru-RU" sz="1050" kern="10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проект может обеспечить более стабильное финансирование и системный подход к решению проблем пожилых людей, создать устойчивую инфраструктуру для оказания помощи и поддержки, объединить усилия государства и общественных организаций. Дополнить и развить их деятельность.</a:t>
                      </a:r>
                      <a:endParaRPr lang="ru-RU" sz="1050" kern="10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1206889"/>
                  </a:ext>
                </a:extLst>
              </a:tr>
              <a:tr h="121283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Программы профессиональной переподготовки для пожилых людей (государственные и коммерческие) </a:t>
                      </a:r>
                      <a:r>
                        <a:rPr lang="ru-RU" sz="1050" u="sng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Пример: программа «50+» в центрах занятости населения</a:t>
                      </a:r>
                      <a:endParaRPr lang="ru-RU" sz="1050" kern="10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 получить новую профессию или повысить квалификацию, найти работу после выхода на пенсию.</a:t>
                      </a:r>
                      <a:endParaRPr lang="ru-RU" sz="1050" kern="10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Обеспечивает финансовую независимость, повышает самооценку, дает возможность оставаться востребованным на рынке труда, осваивать новые технологии.</a:t>
                      </a:r>
                      <a:endParaRPr lang="ru-RU" sz="1050" kern="10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всегда востребованные профессии, сложность обучения в пожилом возрасте, дискриминация при приёме на работу, не всегда учитываются потребности и интересы пожилых людей.</a:t>
                      </a:r>
                      <a:endParaRPr lang="ru-RU" sz="1050" kern="10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Ощущение невостребованности, низкая самооценка, финансовые трудности, страх перед новыми технологиями, невозможность реализовать свой потенциал.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проект может предложить более широкий выбор программ переподготовки, учитывающих потребности регионального рынка труда и интересы пожилых людей, организовать стажировки и практические занятия, оказать помощь в трудоустройстве, преодолеть дискриминацию.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4026931"/>
                  </a:ext>
                </a:extLst>
              </a:tr>
              <a:tr h="169733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Зарубежные центры активного долголетия (например, в странах Европы и Японии)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u="sng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Пример: “</a:t>
                      </a:r>
                      <a:r>
                        <a:rPr lang="ru-RU" sz="1050" u="sng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Senior</a:t>
                      </a:r>
                      <a:r>
                        <a:rPr lang="ru-RU" sz="1050" u="sng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 </a:t>
                      </a:r>
                      <a:r>
                        <a:rPr lang="ru-RU" sz="1050" u="sng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Centers</a:t>
                      </a:r>
                      <a:r>
                        <a:rPr lang="ru-RU" sz="1050" u="sng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” в США (общий концепт)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Широкий спектр услуг, комфортные условия, современные технологии, ориентация на активный образ жизни, мощная государственная поддержка, интеграция с другими сферами жизни (здравоохранением, культурой, образованием).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Позволяет пожилым людям жить полноценной жизнью, чувствовать себя здоровыми, активными и счастливыми, адаптироваться к новым условиям, использовать свой опыт и знания.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стоимость, необходимость адаптации к местным условиям, поиск оптимального соотношения между стоимостью и качеством услуг. Обеспечить преемственность поколений.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проект должен стремиться к сочетанию лучших практик зарубежных центров с учетом местных экономических реалий. Необходимо обеспечить доступность услуг для широкого круга пенсионеров, используя государственные и частные источники финансирования, а также добровольческую помощь.</a:t>
                      </a:r>
                    </a:p>
                  </a:txBody>
                  <a:tcPr marL="41243" marR="41243" marT="19035" marB="1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763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3104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140869" y="916543"/>
            <a:ext cx="5265896" cy="658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5150"/>
              </a:lnSpc>
              <a:buNone/>
            </a:pPr>
            <a:r>
              <a:rPr lang="en-US" sz="41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Наши решения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7932896" y="2127528"/>
            <a:ext cx="473869" cy="473869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3786307" y="2127528"/>
            <a:ext cx="3935968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550"/>
              </a:lnSpc>
              <a:buNone/>
            </a:pPr>
            <a:r>
              <a:rPr lang="en-US" sz="20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Центры активного долголетия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737235" y="2582823"/>
            <a:ext cx="6985040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650"/>
              </a:lnSpc>
              <a:buNone/>
            </a:pPr>
            <a:r>
              <a:rPr lang="en-US" sz="16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Современные занятия, инклюзивная среда, межпоколенческое общение.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7932896" y="3704273"/>
            <a:ext cx="473869" cy="473869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4942403" y="3704273"/>
            <a:ext cx="2779871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550"/>
              </a:lnSpc>
              <a:buNone/>
            </a:pPr>
            <a:r>
              <a:rPr lang="en-US" sz="20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Профпереподготовка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737235" y="4159568"/>
            <a:ext cx="6985040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650"/>
              </a:lnSpc>
              <a:buNone/>
            </a:pPr>
            <a:r>
              <a:rPr lang="en-US" sz="16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Актуальные программы, стажировки, помощь в трудоустройстве.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7932896" y="4944070"/>
            <a:ext cx="473869" cy="473869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4118848" y="4944070"/>
            <a:ext cx="3603427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550"/>
              </a:lnSpc>
              <a:buNone/>
            </a:pPr>
            <a:r>
              <a:rPr lang="en-US" sz="20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Альтернативная поддержка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737235" y="5399365"/>
            <a:ext cx="6985040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650"/>
              </a:lnSpc>
              <a:buNone/>
            </a:pPr>
            <a:r>
              <a:rPr lang="en-US" sz="16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Социальные ярмарки, бесплатные товары, электронные сертификаты.</a:t>
            </a:r>
            <a:endParaRPr lang="en-US" sz="1650" dirty="0"/>
          </a:p>
        </p:txBody>
      </p:sp>
      <p:sp>
        <p:nvSpPr>
          <p:cNvPr id="13" name="Shape 10"/>
          <p:cNvSpPr/>
          <p:nvPr/>
        </p:nvSpPr>
        <p:spPr>
          <a:xfrm>
            <a:off x="7932896" y="6520815"/>
            <a:ext cx="473869" cy="473869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5089327" y="6520815"/>
            <a:ext cx="2632948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550"/>
              </a:lnSpc>
              <a:buNone/>
            </a:pPr>
            <a:r>
              <a:rPr lang="en-US" sz="20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ГСДУ</a:t>
            </a:r>
            <a:endParaRPr lang="en-US" sz="2050" dirty="0"/>
          </a:p>
        </p:txBody>
      </p:sp>
      <p:sp>
        <p:nvSpPr>
          <p:cNvPr id="15" name="Text 12"/>
          <p:cNvSpPr/>
          <p:nvPr/>
        </p:nvSpPr>
        <p:spPr>
          <a:xfrm>
            <a:off x="737235" y="6976110"/>
            <a:ext cx="6985040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650"/>
              </a:lnSpc>
              <a:buNone/>
            </a:pPr>
            <a:r>
              <a:rPr lang="en-US" sz="16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Комплексный уход, индивидуальный подход, поддержка семей.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772310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Межпоколенческие центры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43789" y="40878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Образование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578310"/>
            <a:ext cx="3785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Совместные обучающие программы для детей и пожилых.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547717" y="4483775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9937790" y="28615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Творчество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37790" y="3351967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Мастер-классы и праздники для всех возрастов.</a:t>
            </a: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944326" y="3100149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7"/>
          <p:cNvSpPr/>
          <p:nvPr/>
        </p:nvSpPr>
        <p:spPr>
          <a:xfrm>
            <a:off x="9937790" y="53141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Общение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937790" y="5804535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Взаимная поддержка и обмен опытом.</a:t>
            </a:r>
            <a:endParaRPr lang="en-US" sz="1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944326" y="5867400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9E1F85D-04FC-4874-A629-1DD6834332C6}"/>
              </a:ext>
            </a:extLst>
          </p:cNvPr>
          <p:cNvSpPr/>
          <p:nvPr/>
        </p:nvSpPr>
        <p:spPr>
          <a:xfrm>
            <a:off x="12159343" y="7685315"/>
            <a:ext cx="2471057" cy="424542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55959"/>
            <a:ext cx="949475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Повышение уважения к пожилым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3118366"/>
            <a:ext cx="2152055" cy="80795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894892" y="3410188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25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357217" y="3345180"/>
            <a:ext cx="403562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Информационные кампании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187077" y="3939421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DDD3BA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381" y="3982998"/>
            <a:ext cx="4304109" cy="80795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894892" y="4187666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25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500" dirty="0"/>
          </a:p>
        </p:txBody>
      </p:sp>
      <p:sp>
        <p:nvSpPr>
          <p:cNvPr id="9" name="Text 5"/>
          <p:cNvSpPr/>
          <p:nvPr/>
        </p:nvSpPr>
        <p:spPr>
          <a:xfrm>
            <a:off x="6433304" y="4209812"/>
            <a:ext cx="421255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Образовательные программы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6263164" y="4804053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DDD3BA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94" y="4847630"/>
            <a:ext cx="6456164" cy="80795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894773" y="5052298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25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500" dirty="0"/>
          </a:p>
        </p:txBody>
      </p:sp>
      <p:sp>
        <p:nvSpPr>
          <p:cNvPr id="13" name="Text 8"/>
          <p:cNvSpPr/>
          <p:nvPr/>
        </p:nvSpPr>
        <p:spPr>
          <a:xfrm>
            <a:off x="7509272" y="5074444"/>
            <a:ext cx="378261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Волонтерские инициативы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793790" y="591073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Системная работа помогает формировать позитивный образ старшего поколения и менять отношение общества.</a:t>
            </a:r>
            <a:endParaRPr lang="en-US" sz="175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49AC78E-F6E2-517B-DE54-A841369B176F}"/>
              </a:ext>
            </a:extLst>
          </p:cNvPr>
          <p:cNvSpPr/>
          <p:nvPr/>
        </p:nvSpPr>
        <p:spPr>
          <a:xfrm>
            <a:off x="12159343" y="7685315"/>
            <a:ext cx="2471057" cy="424542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4048" y="359415"/>
            <a:ext cx="755415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Команда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45285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Тыщенко Екатерина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89" y="4905115"/>
            <a:ext cx="41207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Руководитель проекта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5221425" y="44527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Гунько Данил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21425" y="4905115"/>
            <a:ext cx="412087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Координатор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9179" y="1487032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49179" y="455078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Унанян Роберт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649178" y="4905115"/>
            <a:ext cx="41207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Аналитик</a:t>
            </a:r>
            <a:endParaRPr lang="en-US" sz="175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17075BD-C612-420B-80A7-D11C18A07B21}"/>
              </a:ext>
            </a:extLst>
          </p:cNvPr>
          <p:cNvSpPr/>
          <p:nvPr/>
        </p:nvSpPr>
        <p:spPr>
          <a:xfrm>
            <a:off x="12159343" y="7685315"/>
            <a:ext cx="2471057" cy="424542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E23395-F95C-6ABB-A902-546178F1B5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" t="16406" r="32403" b="41817"/>
          <a:stretch/>
        </p:blipFill>
        <p:spPr>
          <a:xfrm>
            <a:off x="793790" y="1487031"/>
            <a:ext cx="4120753" cy="254674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3F7AAEC-15F7-37A7-E382-399362E02F4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73" t="16025" r="128" b="27837"/>
          <a:stretch/>
        </p:blipFill>
        <p:spPr>
          <a:xfrm>
            <a:off x="5221425" y="1487033"/>
            <a:ext cx="4120753" cy="254674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4521ADA-2E11-BC5E-5460-2A7A22A6BB4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842" t="12965" r="14526" b="45258"/>
          <a:stretch/>
        </p:blipFill>
        <p:spPr>
          <a:xfrm>
            <a:off x="3800571" y="5469194"/>
            <a:ext cx="4427635" cy="2546746"/>
          </a:xfrm>
          <a:prstGeom prst="rect">
            <a:avLst/>
          </a:prstGeom>
        </p:spPr>
      </p:pic>
      <p:sp>
        <p:nvSpPr>
          <p:cNvPr id="17" name="Text 3">
            <a:extLst>
              <a:ext uri="{FF2B5EF4-FFF2-40B4-BE49-F238E27FC236}">
                <a16:creationId xmlns:a16="http://schemas.microsoft.com/office/drawing/2014/main" id="{C6EDFD5C-57C3-20F6-51E0-3BBA663CD17C}"/>
              </a:ext>
            </a:extLst>
          </p:cNvPr>
          <p:cNvSpPr/>
          <p:nvPr/>
        </p:nvSpPr>
        <p:spPr>
          <a:xfrm>
            <a:off x="8582486" y="64062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Шевченко Людмила Михайловна</a:t>
            </a:r>
            <a:endParaRPr lang="en-US" sz="2200" dirty="0"/>
          </a:p>
        </p:txBody>
      </p:sp>
      <p:sp>
        <p:nvSpPr>
          <p:cNvPr id="18" name="Text 4">
            <a:extLst>
              <a:ext uri="{FF2B5EF4-FFF2-40B4-BE49-F238E27FC236}">
                <a16:creationId xmlns:a16="http://schemas.microsoft.com/office/drawing/2014/main" id="{1BB06AAB-C260-568F-4653-FA6B1309B942}"/>
              </a:ext>
            </a:extLst>
          </p:cNvPr>
          <p:cNvSpPr/>
          <p:nvPr/>
        </p:nvSpPr>
        <p:spPr>
          <a:xfrm>
            <a:off x="8582486" y="6900163"/>
            <a:ext cx="412087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Наставник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1113</Words>
  <Application>Microsoft Office PowerPoint</Application>
  <PresentationFormat>Произвольный</PresentationFormat>
  <Paragraphs>136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Libre Baskerville</vt:lpstr>
      <vt:lpstr>Arial</vt:lpstr>
      <vt:lpstr>DM Sans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Лемешко Ольга Викторовна</cp:lastModifiedBy>
  <cp:revision>4</cp:revision>
  <dcterms:created xsi:type="dcterms:W3CDTF">2025-04-18T17:17:15Z</dcterms:created>
  <dcterms:modified xsi:type="dcterms:W3CDTF">2025-04-18T18:23:04Z</dcterms:modified>
</cp:coreProperties>
</file>