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6" r:id="rId8"/>
    <p:sldId id="264" r:id="rId9"/>
    <p:sldId id="263" r:id="rId10"/>
    <p:sldId id="267" r:id="rId11"/>
    <p:sldId id="265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Roboto" panose="020B0604020202020204" charset="0"/>
      <p:regular r:id="rId18"/>
      <p:bold r:id="rId19"/>
      <p:italic r:id="rId20"/>
      <p:boldItalic r:id="rId21"/>
    </p:embeddedFont>
    <p:embeddedFont>
      <p:font typeface="Roboto Black" panose="020B0604020202020204" charset="0"/>
      <p:bold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000000"/>
          </p15:clr>
        </p15:guide>
        <p15:guide id="2" orient="horz" pos="1077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i4q026gHjQpDXAKUSEG0xgtE9u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B54654-33BD-468D-A293-360721370151}">
  <a:tblStyle styleId="{6CB54654-33BD-468D-A293-36072137015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>
        <p:guide pos="2880"/>
        <p:guide orient="horz" pos="10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8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48d42dd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g1948d42dd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id="{3453B0B5-1AEB-200E-49C0-E078187E4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:notes">
            <a:extLst>
              <a:ext uri="{FF2B5EF4-FFF2-40B4-BE49-F238E27FC236}">
                <a16:creationId xmlns:a16="http://schemas.microsoft.com/office/drawing/2014/main" id="{BD960593-DC75-D2B5-E7BB-2624E0AB1F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17:notes">
            <a:extLst>
              <a:ext uri="{FF2B5EF4-FFF2-40B4-BE49-F238E27FC236}">
                <a16:creationId xmlns:a16="http://schemas.microsoft.com/office/drawing/2014/main" id="{9207AB69-E578-9999-FA1F-F3C09B8999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1560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6CDE7E9D-9693-8B2B-349F-FD2401C42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:notes">
            <a:extLst>
              <a:ext uri="{FF2B5EF4-FFF2-40B4-BE49-F238E27FC236}">
                <a16:creationId xmlns:a16="http://schemas.microsoft.com/office/drawing/2014/main" id="{7E18D940-CFEF-0084-8EC5-F6B0F4AF52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20:notes">
            <a:extLst>
              <a:ext uri="{FF2B5EF4-FFF2-40B4-BE49-F238E27FC236}">
                <a16:creationId xmlns:a16="http://schemas.microsoft.com/office/drawing/2014/main" id="{9634F8E1-F406-DFE3-3C50-FA2909AE06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2797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 rot="5400000">
            <a:off x="2309100" y="-251700"/>
            <a:ext cx="45258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2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t="109" b="109"/>
          <a:stretch/>
        </p:blipFill>
        <p:spPr>
          <a:xfrm>
            <a:off x="1015495" y="962825"/>
            <a:ext cx="8128505" cy="589495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429700" y="1507763"/>
            <a:ext cx="5752800" cy="3831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АКСЕЛЕРАТОР</a:t>
            </a:r>
            <a:endParaRPr sz="3700" i="0" u="none" strike="noStrike" cap="none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70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ПЕРМСКОГО ПОЛИТЕХА</a:t>
            </a:r>
            <a:endParaRPr sz="1600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1" i="0" u="none" strike="noStrike" cap="none" dirty="0">
              <a:solidFill>
                <a:srgbClr val="2A4BA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E14D3C"/>
                </a:solidFill>
                <a:latin typeface="Roboto"/>
                <a:ea typeface="Roboto"/>
                <a:cs typeface="Roboto"/>
                <a:sym typeface="Roboto"/>
              </a:rPr>
              <a:t>PartyPal</a:t>
            </a:r>
            <a:endParaRPr dirty="0">
              <a:solidFill>
                <a:srgbClr val="E14D3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err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Шамгунов</a:t>
            </a: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Сергей</a:t>
            </a:r>
            <a:endParaRPr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+79197006504</a:t>
            </a:r>
            <a:endParaRPr lang="en-US" sz="16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bas922998@gmail.com</a:t>
            </a:r>
            <a:endParaRPr sz="1600" b="1" i="0" u="none" strike="noStrike" cap="none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г. </a:t>
            </a:r>
            <a:r>
              <a:rPr lang="ru-RU" sz="1600" b="1" i="0" u="none" strike="noStrike" cap="none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Пермь</a:t>
            </a:r>
            <a:endParaRPr dirty="0">
              <a:solidFill>
                <a:srgbClr val="434343"/>
              </a:solidFill>
            </a:endParaRPr>
          </a:p>
        </p:txBody>
      </p:sp>
      <p:pic>
        <p:nvPicPr>
          <p:cNvPr id="89" name="Google Shape;8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48d42ddd2_0_5"/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ПРОБЛЕМА</a:t>
            </a:r>
            <a:endParaRPr sz="3500" b="1" i="0" u="none" strike="noStrike" cap="none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g1948d42ddd2_0_5"/>
          <p:cNvSpPr txBox="1"/>
          <p:nvPr/>
        </p:nvSpPr>
        <p:spPr>
          <a:xfrm>
            <a:off x="429698" y="2299794"/>
            <a:ext cx="8364600" cy="292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1) </a:t>
            </a: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Увеличивается объем </a:t>
            </a:r>
            <a:r>
              <a:rPr lang="ru-RU" sz="20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прводимых</a:t>
            </a: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мероприятий;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i="0" u="none" strike="noStrike" dirty="0">
                <a:solidFill>
                  <a:srgbClr val="2D2D2D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	</a:t>
            </a:r>
            <a:r>
              <a:rPr lang="en-US" sz="16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- </a:t>
            </a:r>
            <a:r>
              <a:rPr lang="ru-RU" sz="16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за 2024 год в праздничные агентства поступило на  45% больше запросов на организацию корпоративов чем в предыдущем году, почти </a:t>
            </a:r>
            <a:r>
              <a:rPr lang="en-US" sz="16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	</a:t>
            </a:r>
            <a:r>
              <a:rPr lang="ru-RU" sz="16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треть компаний (29%) увеличили расходы на корпоративы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Roboto Black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2) </a:t>
            </a: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Непонимание клиентов как проводить мероприятие;</a:t>
            </a:r>
            <a:endParaRPr lang="en-US" sz="20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0" i="0" u="none" strike="noStrike" dirty="0">
                <a:solidFill>
                  <a:srgbClr val="2D2D2D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	</a:t>
            </a:r>
            <a:r>
              <a:rPr lang="en-US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- </a:t>
            </a:r>
            <a:r>
              <a:rPr lang="ru-RU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по данным Яндекс </a:t>
            </a:r>
            <a:r>
              <a:rPr lang="ru-RU" sz="1600" b="0" i="0" u="none" strike="noStrike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Вордстат</a:t>
            </a:r>
            <a:r>
              <a:rPr lang="ru-RU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число запросов по типу “как организовать мероприятие” с 2022 года в среднем увеличилось на 10%</a:t>
            </a:r>
            <a:endParaRPr lang="ru-RU" sz="16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Roboto Black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3) </a:t>
            </a: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Отсутствие открытой и проверенной информации</a:t>
            </a:r>
            <a:endParaRPr lang="en-US" sz="20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	</a:t>
            </a:r>
            <a:r>
              <a:rPr lang="en-US" sz="20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Roboto Black"/>
                <a:ea typeface="Roboto Black"/>
                <a:cs typeface="Roboto Black"/>
                <a:sym typeface="Roboto Black"/>
              </a:rPr>
              <a:t>- </a:t>
            </a:r>
            <a:r>
              <a:rPr lang="ru-RU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отсутствие открытой и проверенной информации о  квалификации и опыте самозанятых работников сферы развлечений</a:t>
            </a:r>
            <a:endParaRPr sz="16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Roboto Black"/>
            </a:endParaRPr>
          </a:p>
        </p:txBody>
      </p:sp>
      <p:pic>
        <p:nvPicPr>
          <p:cNvPr id="97" name="Google Shape;97;g1948d42ddd2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1948d42ddd2_0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1948d42ddd2_0_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 b="0" i="0" u="none" strike="noStrike" cap="none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РЕШЕНИЕ ПРОБЛЕМЫ</a:t>
            </a:r>
            <a:endParaRPr sz="3700" b="0" i="0" u="none" strike="noStrike" cap="none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421747" y="2315696"/>
            <a:ext cx="8714302" cy="323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Par</a:t>
            </a:r>
            <a:r>
              <a:rPr lang="en-US" sz="20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t</a:t>
            </a:r>
            <a:r>
              <a:rPr lang="en-US" sz="2000" b="0" i="0" u="none" strike="noStrike" cap="none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yPal</a:t>
            </a:r>
            <a:r>
              <a:rPr lang="en-US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– </a:t>
            </a: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сайт для организации мероприятий.</a:t>
            </a:r>
            <a:endParaRPr sz="2000"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Наш проект позволяет лицам, заинтересованным в подборе персонала для проведения отдельных мероприятий, решить данную задачу, благодаря  онлайн- платформе по поиску и подбору нужного персонала</a:t>
            </a:r>
            <a:endParaRPr sz="18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Ключевые особенности продукта</a:t>
            </a:r>
            <a:r>
              <a:rPr lang="en-US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Roboto Black" panose="020B0604020202020204" charset="0"/>
                <a:ea typeface="Roboto Black" panose="020B0604020202020204" charset="0"/>
              </a:rPr>
              <a:t>возможность выбора персонала из имеющейся базы данных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Roboto Black" panose="020B0604020202020204" charset="0"/>
                <a:ea typeface="Roboto Black" panose="020B0604020202020204" charset="0"/>
              </a:rPr>
              <a:t>согласование с претендентом условий работы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Roboto Black" panose="020B0604020202020204" charset="0"/>
                <a:ea typeface="Roboto Black" panose="020B0604020202020204" charset="0"/>
              </a:rPr>
              <a:t>умные подсказки, помогающие с выбором работников (рекомендуется только персонал, подходящий для каждого конкретного ивента)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434343"/>
              </a:solidFill>
            </a:endParaRPr>
          </a:p>
        </p:txBody>
      </p:sp>
      <p:pic>
        <p:nvPicPr>
          <p:cNvPr id="107" name="Google Shape;10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 b="0" i="0" u="none" strike="noStrike" cap="none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ТЕХНОЛОГИЯ</a:t>
            </a:r>
            <a:endParaRPr sz="3500" b="1" i="0" u="none" strike="noStrike" cap="none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429698" y="2299794"/>
            <a:ext cx="83646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1800" dirty="0">
                <a:latin typeface="Roboto Black" panose="020B0604020202020204" charset="0"/>
                <a:ea typeface="Roboto Black" panose="020B0604020202020204" charset="0"/>
              </a:rPr>
              <a:t>Проектируемое решение  представляет собой веб-сайт, разработанный на языках программирования </a:t>
            </a:r>
            <a:r>
              <a:rPr lang="ru-RU" sz="1800" dirty="0" err="1">
                <a:latin typeface="Roboto Black" panose="020B0604020202020204" charset="0"/>
                <a:ea typeface="Roboto Black" panose="020B0604020202020204" charset="0"/>
              </a:rPr>
              <a:t>Python</a:t>
            </a:r>
            <a:r>
              <a:rPr lang="ru-RU" sz="1800" dirty="0">
                <a:latin typeface="Roboto Black" panose="020B0604020202020204" charset="0"/>
                <a:ea typeface="Roboto Black" panose="020B0604020202020204" charset="0"/>
              </a:rPr>
              <a:t> и </a:t>
            </a:r>
            <a:r>
              <a:rPr lang="ru-RU" sz="1800" dirty="0" err="1">
                <a:latin typeface="Roboto Black" panose="020B0604020202020204" charset="0"/>
                <a:ea typeface="Roboto Black" panose="020B0604020202020204" charset="0"/>
              </a:rPr>
              <a:t>JavaScript</a:t>
            </a:r>
            <a:r>
              <a:rPr lang="ru-RU" sz="1800" dirty="0">
                <a:latin typeface="Roboto Black" panose="020B0604020202020204" charset="0"/>
                <a:ea typeface="Roboto Black" panose="020B0604020202020204" charset="0"/>
              </a:rPr>
              <a:t>. Сайт функционирует как цифровая платформа, объединяющая тех, кто запрашивает услуги, и тех, кто их предлагает. Система обеспечивает удобное взаимодействие между пользователями, предлагая эффективный поиск, фильтрацию и рекомендации на основе пользовательских запросов</a:t>
            </a:r>
            <a:endParaRPr sz="1800" dirty="0">
              <a:solidFill>
                <a:srgbClr val="434343"/>
              </a:solidFill>
              <a:latin typeface="Roboto Black" panose="020B0604020202020204" charset="0"/>
              <a:ea typeface="Roboto Black" panose="020B0604020202020204" charset="0"/>
            </a:endParaRPr>
          </a:p>
        </p:txBody>
      </p:sp>
      <p:pic>
        <p:nvPicPr>
          <p:cNvPr id="116" name="Google Shape;11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ПОТРЕБИТЕЛИ</a:t>
            </a:r>
            <a:endParaRPr sz="3500" b="1" i="0" u="none" strike="noStrike" cap="none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429698" y="2299794"/>
            <a:ext cx="8364600" cy="2554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20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Целевой рынок  - рынок В2С</a:t>
            </a:r>
            <a:endParaRPr lang="ru-RU" sz="20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Сегменты: “Молодожены”, “Именинники”, “Выпускники”  </a:t>
            </a:r>
          </a:p>
          <a:p>
            <a:br>
              <a:rPr lang="ru-RU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br>
              <a:rPr lang="ru-RU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ru-RU" sz="20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Потенциальный рынок - рынок В2В </a:t>
            </a:r>
            <a:endParaRPr lang="ru-RU" sz="20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Сегменты: “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Event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-компании”, “Владельцы малого бизнеса”</a:t>
            </a:r>
          </a:p>
          <a:p>
            <a:br>
              <a:rPr lang="ru-RU" sz="2000" dirty="0"/>
            </a:br>
            <a:endParaRPr dirty="0">
              <a:solidFill>
                <a:srgbClr val="434343"/>
              </a:solidFill>
            </a:endParaRPr>
          </a:p>
        </p:txBody>
      </p:sp>
      <p:pic>
        <p:nvPicPr>
          <p:cNvPr id="125" name="Google Shape;12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КОНКУРЕНТЫ</a:t>
            </a:r>
            <a:endParaRPr sz="3500" b="1" i="0" u="none" strike="noStrike" cap="none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5" name="Google Shape;13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CD25E392-619C-D47A-6639-2D0BAED119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425" y="2451664"/>
            <a:ext cx="8615150" cy="26151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EFF88DF8-8119-7D9A-12B5-D3ADA6190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>
            <a:extLst>
              <a:ext uri="{FF2B5EF4-FFF2-40B4-BE49-F238E27FC236}">
                <a16:creationId xmlns:a16="http://schemas.microsoft.com/office/drawing/2014/main" id="{6C4834CC-53A1-F071-2235-39525B02CDA7}"/>
              </a:ext>
            </a:extLst>
          </p:cNvPr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МОНЕТИЗАЦИЯ</a:t>
            </a:r>
            <a:endParaRPr sz="3500" b="1" i="0" u="none" strike="noStrike" cap="none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7">
            <a:extLst>
              <a:ext uri="{FF2B5EF4-FFF2-40B4-BE49-F238E27FC236}">
                <a16:creationId xmlns:a16="http://schemas.microsoft.com/office/drawing/2014/main" id="{24A9EC40-52B5-9575-D525-557CD6D50F55}"/>
              </a:ext>
            </a:extLst>
          </p:cNvPr>
          <p:cNvSpPr txBox="1"/>
          <p:nvPr/>
        </p:nvSpPr>
        <p:spPr>
          <a:xfrm>
            <a:off x="4074849" y="2522390"/>
            <a:ext cx="4719448" cy="218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Прогноз по продажам / выручке</a:t>
            </a:r>
            <a:r>
              <a:rPr lang="en-US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:</a:t>
            </a:r>
            <a:endParaRPr lang="ru-RU" sz="20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- ТАМ: </a:t>
            </a:r>
            <a:r>
              <a:rPr lang="ru-RU" sz="1800" b="0" i="1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8,442 млрд. </a:t>
            </a:r>
            <a:r>
              <a:rPr lang="ru-RU" sz="1800" b="0" i="1" u="none" strike="noStrike" dirty="0" err="1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руб</a:t>
            </a:r>
            <a:br>
              <a:rPr lang="ru-RU" sz="1800" b="0" i="1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br>
              <a:rPr lang="ru-RU" sz="1800" b="0" i="1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ru-RU" sz="1800" b="0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- SAM: 11,687 млн. </a:t>
            </a:r>
            <a:r>
              <a:rPr lang="ru-RU" sz="1800" b="0" u="none" strike="noStrike" dirty="0" err="1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руб</a:t>
            </a:r>
            <a:br>
              <a:rPr lang="ru-RU" sz="1800" b="0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br>
              <a:rPr lang="ru-RU" sz="1800" b="0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ru-RU" sz="1800" b="0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- SOM: 1,285 млн. </a:t>
            </a:r>
            <a:r>
              <a:rPr lang="ru-RU" sz="1800" b="0" u="none" strike="noStrike" dirty="0" err="1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руб</a:t>
            </a:r>
            <a:endParaRPr lang="ru-RU" sz="2000" b="0" u="none" strike="noStrike" cap="none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Roboto Black"/>
            </a:endParaRPr>
          </a:p>
        </p:txBody>
      </p:sp>
      <p:pic>
        <p:nvPicPr>
          <p:cNvPr id="125" name="Google Shape;125;p17">
            <a:extLst>
              <a:ext uri="{FF2B5EF4-FFF2-40B4-BE49-F238E27FC236}">
                <a16:creationId xmlns:a16="http://schemas.microsoft.com/office/drawing/2014/main" id="{FBD9AB4F-06B6-A707-1824-ADB66AD08C0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>
            <a:extLst>
              <a:ext uri="{FF2B5EF4-FFF2-40B4-BE49-F238E27FC236}">
                <a16:creationId xmlns:a16="http://schemas.microsoft.com/office/drawing/2014/main" id="{A9EAAD2E-59EB-4EFD-6986-D6A44377CE7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>
            <a:extLst>
              <a:ext uri="{FF2B5EF4-FFF2-40B4-BE49-F238E27FC236}">
                <a16:creationId xmlns:a16="http://schemas.microsoft.com/office/drawing/2014/main" id="{74A4F8B4-941A-8DBC-1C22-36F84432AC3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1A2038D2-A59B-4B1B-978A-811F57F47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1" y="2522390"/>
            <a:ext cx="2860829" cy="286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295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/>
        </p:nvSpPr>
        <p:spPr>
          <a:xfrm>
            <a:off x="429700" y="1492468"/>
            <a:ext cx="8165660" cy="1323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УРОВЕНЬ ГОТОВНОСТИ</a:t>
            </a:r>
            <a:r>
              <a:rPr lang="ru-RU" sz="3700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/ДОРОЖНАЯ КАРТА</a:t>
            </a:r>
            <a:endParaRPr sz="3500" b="1" i="0" u="none" strike="noStrike" cap="none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20"/>
          <p:cNvSpPr txBox="1"/>
          <p:nvPr/>
        </p:nvSpPr>
        <p:spPr>
          <a:xfrm>
            <a:off x="429697" y="2815877"/>
            <a:ext cx="8364600" cy="326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sym typeface="Roboto Black"/>
              </a:rPr>
              <a:t>Уровень готовности на данный момент </a:t>
            </a:r>
            <a:r>
              <a:rPr lang="en-US" sz="2000" dirty="0">
                <a:solidFill>
                  <a:srgbClr val="434343"/>
                </a:solidFill>
                <a:latin typeface="Roboto Black"/>
                <a:ea typeface="Roboto Black"/>
                <a:sym typeface="Roboto Black"/>
              </a:rPr>
              <a:t>TRL1 – </a:t>
            </a: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sym typeface="Roboto Black"/>
              </a:rPr>
              <a:t>разработана концепция продукта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rgbClr val="434343"/>
              </a:solidFill>
              <a:latin typeface="Roboto Black"/>
              <a:ea typeface="Roboto Black"/>
              <a:sym typeface="Roboto Black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2025 год (1-2 квартал)  - создание и тестирование продукта на 7 пользователях;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2025 год (3 квартал)  - формирование базы исполнителей;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2025 год (4 квартал)  - выход на рынок,  продажа  решения , 30 контрактов, с комиссией   на сумму 90  тысяч рублей;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2026 го - выход на рынок ближайших регионов, 150 контрактов на сумму 450 тысяч рублей;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434343"/>
              </a:solidFill>
            </a:endParaRPr>
          </a:p>
        </p:txBody>
      </p:sp>
      <p:pic>
        <p:nvPicPr>
          <p:cNvPr id="158" name="Google Shape;15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КОМАНДА</a:t>
            </a:r>
            <a:endParaRPr sz="3500" b="1" i="0" u="none" strike="noStrike" cap="none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737647" y="4205550"/>
            <a:ext cx="23523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Барышев Андрей</a:t>
            </a:r>
            <a:endParaRPr sz="1200"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Спикер, программист</a:t>
            </a:r>
            <a:endParaRPr sz="1200" dirty="0">
              <a:solidFill>
                <a:srgbClr val="434343"/>
              </a:solidFill>
            </a:endParaRPr>
          </a:p>
        </p:txBody>
      </p:sp>
      <p:sp>
        <p:nvSpPr>
          <p:cNvPr id="144" name="Google Shape;144;p19"/>
          <p:cNvSpPr/>
          <p:nvPr/>
        </p:nvSpPr>
        <p:spPr>
          <a:xfrm>
            <a:off x="986127" y="2835436"/>
            <a:ext cx="1198800" cy="11991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F09F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Фото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" name="Google Shape;145;p19"/>
          <p:cNvSpPr/>
          <p:nvPr/>
        </p:nvSpPr>
        <p:spPr>
          <a:xfrm>
            <a:off x="3972589" y="2835415"/>
            <a:ext cx="1198800" cy="11991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F09F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Фото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19"/>
          <p:cNvSpPr/>
          <p:nvPr/>
        </p:nvSpPr>
        <p:spPr>
          <a:xfrm>
            <a:off x="6959083" y="2829453"/>
            <a:ext cx="1198800" cy="11991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F09F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Фото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3719346" y="4205550"/>
            <a:ext cx="26010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Шамгунов</a:t>
            </a:r>
            <a:r>
              <a:rPr lang="ru-RU" sz="18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Сергей</a:t>
            </a:r>
            <a:endParaRPr sz="1200"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Руководитель проекта</a:t>
            </a:r>
            <a:r>
              <a:rPr lang="ru-RU" sz="18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,</a:t>
            </a:r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программист</a:t>
            </a:r>
            <a:r>
              <a:rPr lang="ru-RU" sz="18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endParaRPr sz="1200" dirty="0">
              <a:solidFill>
                <a:srgbClr val="434343"/>
              </a:solidFill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6667501" y="4205550"/>
            <a:ext cx="20670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Логинов Макар</a:t>
            </a:r>
            <a:endParaRPr sz="1200"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Программист</a:t>
            </a:r>
            <a:endParaRPr sz="1200" dirty="0">
              <a:solidFill>
                <a:srgbClr val="434343"/>
              </a:solidFill>
            </a:endParaRPr>
          </a:p>
        </p:txBody>
      </p:sp>
      <p:pic>
        <p:nvPicPr>
          <p:cNvPr id="149" name="Google Shape;14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Изображение выглядит как человек, одежда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4AC11315-951B-FE65-CF98-AD460E524FB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417" t="26241" r="14005" b="23824"/>
          <a:stretch/>
        </p:blipFill>
        <p:spPr>
          <a:xfrm>
            <a:off x="686778" y="2417703"/>
            <a:ext cx="1799923" cy="1800000"/>
          </a:xfrm>
          <a:prstGeom prst="flowChartConnector">
            <a:avLst/>
          </a:prstGeom>
        </p:spPr>
      </p:pic>
      <p:pic>
        <p:nvPicPr>
          <p:cNvPr id="5" name="Рисунок 4" descr="Изображение выглядит как человек, Человеческое лицо, одежд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750154B3-52F3-8291-EAEE-4FD2EFEA9DB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9" t="18179" r="-179" b="25571"/>
          <a:stretch/>
        </p:blipFill>
        <p:spPr>
          <a:xfrm>
            <a:off x="3671989" y="2417703"/>
            <a:ext cx="1800000" cy="1800000"/>
          </a:xfrm>
          <a:prstGeom prst="flowChartConnector">
            <a:avLst/>
          </a:prstGeom>
        </p:spPr>
      </p:pic>
      <p:pic>
        <p:nvPicPr>
          <p:cNvPr id="7" name="Рисунок 6" descr="Изображение выглядит как человек, Человеческое лицо, в помещении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D1D6B525-45C1-00AF-576F-2232EDAB4AD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1485" t="9218" r="12500" b="3960"/>
          <a:stretch/>
        </p:blipFill>
        <p:spPr>
          <a:xfrm>
            <a:off x="6632393" y="2405550"/>
            <a:ext cx="1824829" cy="1800000"/>
          </a:xfrm>
          <a:prstGeom prst="flowChartConnector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>
          <a:extLst>
            <a:ext uri="{FF2B5EF4-FFF2-40B4-BE49-F238E27FC236}">
              <a16:creationId xmlns:a16="http://schemas.microsoft.com/office/drawing/2014/main" id="{4699C7B1-7414-0749-E05B-2B90A3869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>
            <a:extLst>
              <a:ext uri="{FF2B5EF4-FFF2-40B4-BE49-F238E27FC236}">
                <a16:creationId xmlns:a16="http://schemas.microsoft.com/office/drawing/2014/main" id="{9DF30116-061C-42D2-7F55-FA9EFFB93D70}"/>
              </a:ext>
            </a:extLst>
          </p:cNvPr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ЗАПРОС</a:t>
            </a:r>
            <a:endParaRPr sz="3500" b="1" i="0" u="none" strike="noStrike" cap="none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20">
            <a:extLst>
              <a:ext uri="{FF2B5EF4-FFF2-40B4-BE49-F238E27FC236}">
                <a16:creationId xmlns:a16="http://schemas.microsoft.com/office/drawing/2014/main" id="{F69EBE11-08EC-E973-B239-7AADFCEC980C}"/>
              </a:ext>
            </a:extLst>
          </p:cNvPr>
          <p:cNvSpPr txBox="1"/>
          <p:nvPr/>
        </p:nvSpPr>
        <p:spPr>
          <a:xfrm>
            <a:off x="389700" y="3046521"/>
            <a:ext cx="8364600" cy="1785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	</a:t>
            </a: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- </a:t>
            </a: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Капитал инвесторов в размере 1 млн. рублей </a:t>
            </a:r>
            <a:r>
              <a:rPr lang="ru-RU" sz="16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 Black"/>
              </a:rPr>
              <a:t>(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Прогнозируемые показатели инвестиционной привлекательности проекта: </a:t>
            </a:r>
            <a:endParaRPr lang="ru-RU" sz="1600" dirty="0">
              <a:effectLst/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449999" rtl="0"/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NPV: 13,380,220 руб.</a:t>
            </a:r>
            <a:r>
              <a:rPr lang="ru-RU" sz="16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; </a:t>
            </a:r>
            <a:r>
              <a:rPr lang="ru-RU" sz="1600" b="1" i="0" u="none" strike="noStrike" dirty="0" err="1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Pl</a:t>
            </a:r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: 14,38 %;</a:t>
            </a:r>
            <a:r>
              <a:rPr lang="ru-RU" sz="16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DPB: 4,50 лет</a:t>
            </a: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)</a:t>
            </a:r>
            <a:endParaRPr lang="ru-RU" sz="1600" b="1" i="0" u="none" strike="noStrike" dirty="0">
              <a:solidFill>
                <a:srgbClr val="000000"/>
              </a:solidFill>
              <a:effectLst/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449999" rtl="0"/>
            <a:endParaRPr lang="ru-RU" sz="1600" b="1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449999" rtl="0"/>
            <a:endParaRPr lang="en-US" sz="1600" b="1" i="0" u="none" strike="noStrike" dirty="0">
              <a:solidFill>
                <a:srgbClr val="000000"/>
              </a:solidFill>
              <a:effectLst/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449999"/>
            <a:r>
              <a:rPr lang="en-US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	- </a:t>
            </a: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Услуги </a:t>
            </a:r>
            <a:r>
              <a:rPr lang="en-US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UI </a:t>
            </a: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дизайнера</a:t>
            </a:r>
          </a:p>
        </p:txBody>
      </p:sp>
      <p:pic>
        <p:nvPicPr>
          <p:cNvPr id="158" name="Google Shape;158;p20">
            <a:extLst>
              <a:ext uri="{FF2B5EF4-FFF2-40B4-BE49-F238E27FC236}">
                <a16:creationId xmlns:a16="http://schemas.microsoft.com/office/drawing/2014/main" id="{367BDCCA-75E6-AB56-26ED-DAD9BE90C8D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>
            <a:extLst>
              <a:ext uri="{FF2B5EF4-FFF2-40B4-BE49-F238E27FC236}">
                <a16:creationId xmlns:a16="http://schemas.microsoft.com/office/drawing/2014/main" id="{7CC89E72-4CF9-6359-1483-A515B906DEC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>
            <a:extLst>
              <a:ext uri="{FF2B5EF4-FFF2-40B4-BE49-F238E27FC236}">
                <a16:creationId xmlns:a16="http://schemas.microsoft.com/office/drawing/2014/main" id="{12422E76-9984-E8CE-2B8D-78965ED00B1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3570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 txBox="1"/>
          <p:nvPr/>
        </p:nvSpPr>
        <p:spPr>
          <a:xfrm>
            <a:off x="429696" y="1486763"/>
            <a:ext cx="5752800" cy="358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АКСЕЛЕРАТОР</a:t>
            </a:r>
            <a:endParaRPr sz="3700" i="0" u="none" strike="noStrike" cap="none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70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ПЕРМСКОГО ПОЛИТЕХА</a:t>
            </a:r>
            <a:endParaRPr sz="1600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1" i="0" u="none" strike="noStrike" cap="none" dirty="0">
              <a:solidFill>
                <a:srgbClr val="2A4BA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rgbClr val="E14D3C"/>
                </a:solidFill>
                <a:latin typeface="Roboto"/>
                <a:ea typeface="Roboto"/>
                <a:cs typeface="Roboto"/>
                <a:sym typeface="Roboto"/>
              </a:rPr>
              <a:t>Спасибо за внимание!</a:t>
            </a:r>
            <a:endParaRPr sz="3200" b="1" i="0" u="none" strike="noStrike" cap="none" dirty="0">
              <a:solidFill>
                <a:srgbClr val="E14D3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err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Шамгунов</a:t>
            </a: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Сергей</a:t>
            </a:r>
            <a:endParaRPr lang="en-US" sz="16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+79197006504</a:t>
            </a:r>
            <a:endParaRPr lang="en-US" sz="16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bas922998@gmail.com</a:t>
            </a:r>
            <a:endParaRPr lang="ru-RU" sz="1600" b="1" i="0" u="none" strike="noStrike" cap="none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6" name="Google Shape;16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1"/>
          <p:cNvPicPr preferRelativeResize="0"/>
          <p:nvPr/>
        </p:nvPicPr>
        <p:blipFill rotWithShape="1">
          <a:blip r:embed="rId5">
            <a:alphaModFix/>
          </a:blip>
          <a:srcRect t="109" b="109"/>
          <a:stretch/>
        </p:blipFill>
        <p:spPr>
          <a:xfrm>
            <a:off x="1015495" y="962825"/>
            <a:ext cx="8128505" cy="5894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456</Words>
  <Application>Microsoft Office PowerPoint</Application>
  <PresentationFormat>Экран (4:3)</PresentationFormat>
  <Paragraphs>73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Arial</vt:lpstr>
      <vt:lpstr>Roboto Black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Сережка</cp:lastModifiedBy>
  <cp:revision>9</cp:revision>
  <dcterms:created xsi:type="dcterms:W3CDTF">2022-10-14T05:19:08Z</dcterms:created>
  <dcterms:modified xsi:type="dcterms:W3CDTF">2024-12-09T16:43:57Z</dcterms:modified>
</cp:coreProperties>
</file>