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5"/>
  </p:notes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309" r:id="rId17"/>
    <p:sldId id="310" r:id="rId18"/>
    <p:sldId id="311" r:id="rId19"/>
    <p:sldId id="290" r:id="rId20"/>
    <p:sldId id="313" r:id="rId21"/>
    <p:sldId id="302" r:id="rId22"/>
    <p:sldId id="306" r:id="rId23"/>
    <p:sldId id="264" r:id="rId24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2" autoAdjust="0"/>
    <p:restoredTop sz="94269" autoAdjust="0"/>
  </p:normalViewPr>
  <p:slideViewPr>
    <p:cSldViewPr>
      <p:cViewPr>
        <p:scale>
          <a:sx n="94" d="100"/>
          <a:sy n="94" d="100"/>
        </p:scale>
        <p:origin x="739" y="67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470728910436948"/>
          <c:y val="0.10514690871974336"/>
          <c:w val="0.74954457951588194"/>
          <c:h val="0.8392975357247011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Лист1!$B$5</c:f>
              <c:strCache>
                <c:ptCount val="1"/>
                <c:pt idx="0">
                  <c:v>начало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cat>
            <c:strRef>
              <c:f>Лист1!$A$6:$A$11</c:f>
              <c:strCache>
                <c:ptCount val="6"/>
                <c:pt idx="0">
                  <c:v>Создание прототипа</c:v>
                </c:pt>
                <c:pt idx="1">
                  <c:v>Начало разработки</c:v>
                </c:pt>
                <c:pt idx="2">
                  <c:v>Продвижение</c:v>
                </c:pt>
                <c:pt idx="3">
                  <c:v>Альфа-тест</c:v>
                </c:pt>
                <c:pt idx="4">
                  <c:v>Исправление ошибок</c:v>
                </c:pt>
                <c:pt idx="5">
                  <c:v>Релиз</c:v>
                </c:pt>
              </c:strCache>
            </c:strRef>
          </c:cat>
          <c:val>
            <c:numRef>
              <c:f>Лист1!$B$6:$B$11</c:f>
              <c:numCache>
                <c:formatCode>dd/mm/yyyy</c:formatCode>
                <c:ptCount val="6"/>
                <c:pt idx="0">
                  <c:v>45047</c:v>
                </c:pt>
                <c:pt idx="1">
                  <c:v>45108</c:v>
                </c:pt>
                <c:pt idx="2">
                  <c:v>45139</c:v>
                </c:pt>
                <c:pt idx="3">
                  <c:v>45200</c:v>
                </c:pt>
                <c:pt idx="4">
                  <c:v>45200</c:v>
                </c:pt>
                <c:pt idx="5">
                  <c:v>45231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E-44CD-852E-F5C04692A854}"/>
            </c:ext>
          </c:extLst>
        </c:ser>
        <c:ser>
          <c:idx val="1"/>
          <c:order val="1"/>
          <c:tx>
            <c:strRef>
              <c:f>Лист1!$C$5</c:f>
              <c:strCache>
                <c:ptCount val="1"/>
                <c:pt idx="0">
                  <c:v>длительность</c:v>
                </c:pt>
              </c:strCache>
            </c:strRef>
          </c:tx>
          <c:invertIfNegative val="0"/>
          <c:cat>
            <c:strRef>
              <c:f>Лист1!$A$6:$A$11</c:f>
              <c:strCache>
                <c:ptCount val="6"/>
                <c:pt idx="0">
                  <c:v>Создание прототипа</c:v>
                </c:pt>
                <c:pt idx="1">
                  <c:v>Начало разработки</c:v>
                </c:pt>
                <c:pt idx="2">
                  <c:v>Продвижение</c:v>
                </c:pt>
                <c:pt idx="3">
                  <c:v>Альфа-тест</c:v>
                </c:pt>
                <c:pt idx="4">
                  <c:v>Исправление ошибок</c:v>
                </c:pt>
                <c:pt idx="5">
                  <c:v>Релиз</c:v>
                </c:pt>
              </c:strCache>
            </c:strRef>
          </c:cat>
          <c:val>
            <c:numRef>
              <c:f>Лист1!$C$6:$C$11</c:f>
              <c:numCache>
                <c:formatCode>General</c:formatCode>
                <c:ptCount val="6"/>
                <c:pt idx="0">
                  <c:v>30</c:v>
                </c:pt>
                <c:pt idx="1">
                  <c:v>120</c:v>
                </c:pt>
                <c:pt idx="2">
                  <c:v>240</c:v>
                </c:pt>
                <c:pt idx="3">
                  <c:v>30</c:v>
                </c:pt>
                <c:pt idx="4">
                  <c:v>30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E-44CD-852E-F5C04692A8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9527936"/>
        <c:axId val="149012864"/>
      </c:barChart>
      <c:catAx>
        <c:axId val="1495279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crossAx val="149012864"/>
        <c:crosses val="autoZero"/>
        <c:auto val="1"/>
        <c:lblAlgn val="ctr"/>
        <c:lblOffset val="100"/>
        <c:noMultiLvlLbl val="0"/>
      </c:catAx>
      <c:valAx>
        <c:axId val="149012864"/>
        <c:scaling>
          <c:orientation val="minMax"/>
          <c:max val="45383"/>
          <c:min val="45046"/>
        </c:scaling>
        <c:delete val="0"/>
        <c:axPos val="t"/>
        <c:majorGridlines/>
        <c:numFmt formatCode="d/m;@" sourceLinked="0"/>
        <c:majorTickMark val="out"/>
        <c:minorTickMark val="none"/>
        <c:tickLblPos val="nextTo"/>
        <c:crossAx val="149527936"/>
        <c:crosses val="autoZero"/>
        <c:crossBetween val="between"/>
        <c:majorUnit val="30"/>
        <c:minorUnit val="10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Молодой человек 16-35 лет</a:t>
          </a:r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endParaRPr lang="ru-RU" sz="1400" dirty="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Y="1732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 custLinFactNeighborX="-2570" custLinFactNeighborY="415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 custT="1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sz="2600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 custT="1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sz="2400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Calibri Light" pitchFamily="34" charset="0"/>
              <a:cs typeface="Calibri Light" pitchFamily="34" charset="0"/>
            </a:rPr>
            <a:t>Доступность приложения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Calibri Light" pitchFamily="34" charset="0"/>
              <a:cs typeface="Calibri Light" pitchFamily="34" charset="0"/>
            </a:rPr>
            <a:t>Защищённость данных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98019445-F8B0-4D8A-9F0B-6301F96E0679}">
      <dgm:prSet phldrT="[Текст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/>
        </a:p>
      </dgm:t>
    </dgm:pt>
    <dgm:pt modelId="{725F4442-D1E4-48D3-A118-8B1C8124B14B}" type="parTrans" cxnId="{B7E8D24A-D3BE-425E-911F-C06C12A42168}">
      <dgm:prSet/>
      <dgm:spPr/>
      <dgm:t>
        <a:bodyPr/>
        <a:lstStyle/>
        <a:p>
          <a:endParaRPr lang="ru-RU"/>
        </a:p>
      </dgm:t>
    </dgm:pt>
    <dgm:pt modelId="{A1D21515-1A42-4B8F-80F2-BBD8AC57CAAF}" type="sibTrans" cxnId="{B7E8D24A-D3BE-425E-911F-C06C12A42168}">
      <dgm:prSet/>
      <dgm:spPr/>
      <dgm:t>
        <a:bodyPr/>
        <a:lstStyle/>
        <a:p>
          <a:endParaRPr lang="ru-RU"/>
        </a:p>
      </dgm:t>
    </dgm:pt>
    <dgm:pt modelId="{021F9716-F9C1-41EC-82DC-2D0581ED57D8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Calibri Light" pitchFamily="34" charset="0"/>
              <a:cs typeface="Calibri Light" pitchFamily="34" charset="0"/>
            </a:rPr>
            <a:t>Возможность объединения в группы</a:t>
          </a:r>
        </a:p>
      </dgm:t>
    </dgm:pt>
    <dgm:pt modelId="{29991BD1-5C13-4BDA-9650-2128B188DC9B}" type="parTrans" cxnId="{0D6805F9-38B2-484E-9A2C-0831FB674DC9}">
      <dgm:prSet/>
      <dgm:spPr/>
      <dgm:t>
        <a:bodyPr/>
        <a:lstStyle/>
        <a:p>
          <a:endParaRPr lang="ru-RU"/>
        </a:p>
      </dgm:t>
    </dgm:pt>
    <dgm:pt modelId="{1D81F1B7-4FFA-4284-9453-404B264D258C}" type="sibTrans" cxnId="{0D6805F9-38B2-484E-9A2C-0831FB674DC9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 custScaleX="105025" custScaleY="169757" custLinFactY="-20621" custLinFactNeighborX="594" custLinFactNeighborY="-100000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ScaleX="104615" custScaleY="100000" custLinFactNeighborX="1953" custLinFactNeighborY="10578">
        <dgm:presLayoutVars>
          <dgm:bulletEnabled val="1"/>
        </dgm:presLayoutVars>
      </dgm:prSet>
      <dgm:spPr>
        <a:solidFill>
          <a:srgbClr val="A4D4E2"/>
        </a:solidFill>
      </dgm:spPr>
    </dgm:pt>
    <dgm:pt modelId="{4538DDEF-FF29-49EA-B0F6-2B2B7EFBE06A}" type="pres">
      <dgm:prSet presAssocID="{81F95CE4-9DE1-4922-8F2D-89DC118502E3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1" presStyleCnt="3" custLinFactX="8440" custLinFactNeighborX="100000" custLinFactNeighborY="-36537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1" presStyleCnt="3" custFlipVert="0" custScaleX="106717" custScaleY="92322" custLinFactX="47244" custLinFactNeighborX="100000" custLinFactNeighborY="-8294">
        <dgm:presLayoutVars>
          <dgm:bulletEnabled val="1"/>
        </dgm:presLayoutVars>
      </dgm:prSet>
      <dgm:spPr/>
    </dgm:pt>
    <dgm:pt modelId="{D8536C19-2126-4B2D-A890-EE01993B2F6D}" type="pres">
      <dgm:prSet presAssocID="{7906EB6D-2218-45CE-B08E-08ED8F228640}" presName="space" presStyleCnt="0"/>
      <dgm:spPr/>
    </dgm:pt>
    <dgm:pt modelId="{ADA47D9D-2951-453B-A2AE-8C55EA97783A}" type="pres">
      <dgm:prSet presAssocID="{98019445-F8B0-4D8A-9F0B-6301F96E0679}" presName="composite" presStyleCnt="0"/>
      <dgm:spPr/>
    </dgm:pt>
    <dgm:pt modelId="{BCB4FC6A-0150-4448-B873-39D52F4CC437}" type="pres">
      <dgm:prSet presAssocID="{98019445-F8B0-4D8A-9F0B-6301F96E0679}" presName="parTx" presStyleLbl="alignNode1" presStyleIdx="2" presStyleCnt="3" custScaleX="91573" custScaleY="118962" custLinFactX="-26931" custLinFactY="-1675" custLinFactNeighborX="-100000" custLinFactNeighborY="-100000">
        <dgm:presLayoutVars>
          <dgm:chMax val="0"/>
          <dgm:chPref val="0"/>
          <dgm:bulletEnabled val="1"/>
        </dgm:presLayoutVars>
      </dgm:prSet>
      <dgm:spPr/>
    </dgm:pt>
    <dgm:pt modelId="{1FCD11AC-DD78-4DC0-84AC-CB3E6159C2B2}" type="pres">
      <dgm:prSet presAssocID="{98019445-F8B0-4D8A-9F0B-6301F96E0679}" presName="desTx" presStyleLbl="alignAccFollowNode1" presStyleIdx="2" presStyleCnt="3" custScaleX="98461" custScaleY="83484" custLinFactX="-16988" custLinFactNeighborX="-100000" custLinFactNeighborY="-12846">
        <dgm:presLayoutVars>
          <dgm:bulletEnabled val="1"/>
        </dgm:presLayoutVars>
      </dgm:prSet>
      <dgm:spPr/>
    </dgm:pt>
  </dgm:ptLst>
  <dgm:cxnLst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B7E8D24A-D3BE-425E-911F-C06C12A42168}" srcId="{8E49249E-D487-4D9F-ACF1-780CF7A785B8}" destId="{98019445-F8B0-4D8A-9F0B-6301F96E0679}" srcOrd="2" destOrd="0" parTransId="{725F4442-D1E4-48D3-A118-8B1C8124B14B}" sibTransId="{A1D21515-1A42-4B8F-80F2-BBD8AC57CAAF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EF34829E-626A-452C-A0D2-AB99C275CB35}" type="presOf" srcId="{98019445-F8B0-4D8A-9F0B-6301F96E0679}" destId="{BCB4FC6A-0150-4448-B873-39D52F4CC437}" srcOrd="0" destOrd="0" presId="urn:microsoft.com/office/officeart/2005/8/layout/hList1"/>
    <dgm:cxn modelId="{7D7A5FA2-D674-4026-82D8-FE3468CC2734}" srcId="{8E49249E-D487-4D9F-ACF1-780CF7A785B8}" destId="{C1DCF8D2-41C8-416E-B988-A9BFE3AC37E6}" srcOrd="1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05313CA-0F5E-4F70-B8DD-87721BD8CCD0}" type="presOf" srcId="{021F9716-F9C1-41EC-82DC-2D0581ED57D8}" destId="{0C85A15E-56D2-44B3-8E52-7FFFB1AE2983}" srcOrd="0" destOrd="2" presId="urn:microsoft.com/office/officeart/2005/8/layout/hList1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0D6805F9-38B2-484E-9A2C-0831FB674DC9}" srcId="{C1DCF8D2-41C8-416E-B988-A9BFE3AC37E6}" destId="{021F9716-F9C1-41EC-82DC-2D0581ED57D8}" srcOrd="2" destOrd="0" parTransId="{29991BD1-5C13-4BDA-9650-2128B188DC9B}" sibTransId="{1D81F1B7-4FFA-4284-9453-404B264D258C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D8658129-E005-4778-92D0-5A0C4A62DF0E}" type="presParOf" srcId="{CA0ACA70-C3D6-4950-A293-826CA31D4D77}" destId="{157F03D9-AB27-4BEC-A1E6-85F2952B306D}" srcOrd="2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  <dgm:cxn modelId="{4E67700B-63F7-42E6-BFE5-DFFEECECE83A}" type="presParOf" srcId="{CA0ACA70-C3D6-4950-A293-826CA31D4D77}" destId="{D8536C19-2126-4B2D-A890-EE01993B2F6D}" srcOrd="3" destOrd="0" presId="urn:microsoft.com/office/officeart/2005/8/layout/hList1"/>
    <dgm:cxn modelId="{03A5D5F6-D70F-47E4-9076-277EA5A9C045}" type="presParOf" srcId="{CA0ACA70-C3D6-4950-A293-826CA31D4D77}" destId="{ADA47D9D-2951-453B-A2AE-8C55EA97783A}" srcOrd="4" destOrd="0" presId="urn:microsoft.com/office/officeart/2005/8/layout/hList1"/>
    <dgm:cxn modelId="{2EF31375-45F2-481D-9238-23DA27B5B218}" type="presParOf" srcId="{ADA47D9D-2951-453B-A2AE-8C55EA97783A}" destId="{BCB4FC6A-0150-4448-B873-39D52F4CC437}" srcOrd="0" destOrd="0" presId="urn:microsoft.com/office/officeart/2005/8/layout/hList1"/>
    <dgm:cxn modelId="{AF0D0737-3BAE-4138-B124-CFC58F0BA663}" type="presParOf" srcId="{ADA47D9D-2951-453B-A2AE-8C55EA97783A}" destId="{1FCD11AC-DD78-4DC0-84AC-CB3E6159C2B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B3F417-95AF-40C0-924E-C636CFE2BA4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40FE26-155A-4C61-8C61-9D2BD3119B4C}">
      <dgm:prSet phldrT="[Текст]"/>
      <dgm:spPr/>
      <dgm:t>
        <a:bodyPr/>
        <a:lstStyle/>
        <a:p>
          <a:endParaRPr lang="ru-RU" dirty="0"/>
        </a:p>
      </dgm:t>
    </dgm:pt>
    <dgm:pt modelId="{0D796A84-6F29-4647-A1C3-0264AC9FA0AC}" type="parTrans" cxnId="{BE472551-9E30-4C3C-B762-DB59AC0B0540}">
      <dgm:prSet/>
      <dgm:spPr/>
      <dgm:t>
        <a:bodyPr/>
        <a:lstStyle/>
        <a:p>
          <a:endParaRPr lang="ru-RU"/>
        </a:p>
      </dgm:t>
    </dgm:pt>
    <dgm:pt modelId="{99787DC1-20BA-4744-A1E0-9A33DDE2605B}" type="sibTrans" cxnId="{BE472551-9E30-4C3C-B762-DB59AC0B0540}">
      <dgm:prSet/>
      <dgm:spPr/>
      <dgm:t>
        <a:bodyPr/>
        <a:lstStyle/>
        <a:p>
          <a:endParaRPr lang="ru-RU"/>
        </a:p>
      </dgm:t>
    </dgm:pt>
    <dgm:pt modelId="{5E829FFB-ED07-4F34-B3CA-ADBDDF88184F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2800" dirty="0">
              <a:latin typeface="+mn-lt"/>
              <a:cs typeface="Times New Roman" panose="02020603050405020304" pitchFamily="18" charset="0"/>
            </a:rPr>
            <a:t>   </a:t>
          </a:r>
          <a:r>
            <a:rPr lang="ru-RU" sz="2400" dirty="0">
              <a:latin typeface="+mn-lt"/>
              <a:cs typeface="Times New Roman" panose="02020603050405020304" pitchFamily="18" charset="0"/>
            </a:rPr>
            <a:t>Что предлагаем?</a:t>
          </a:r>
        </a:p>
      </dgm:t>
    </dgm:pt>
    <dgm:pt modelId="{09E63694-D9C5-4832-8A05-AC05239AA09A}" type="parTrans" cxnId="{15640857-7DA3-4868-B566-D1EB5A2203EA}">
      <dgm:prSet/>
      <dgm:spPr/>
      <dgm:t>
        <a:bodyPr/>
        <a:lstStyle/>
        <a:p>
          <a:endParaRPr lang="ru-RU"/>
        </a:p>
      </dgm:t>
    </dgm:pt>
    <dgm:pt modelId="{CD757261-E24C-4C53-8503-EFFCDFDFCBC1}" type="sibTrans" cxnId="{15640857-7DA3-4868-B566-D1EB5A2203EA}">
      <dgm:prSet/>
      <dgm:spPr/>
      <dgm:t>
        <a:bodyPr/>
        <a:lstStyle/>
        <a:p>
          <a:endParaRPr lang="ru-RU"/>
        </a:p>
      </dgm:t>
    </dgm:pt>
    <dgm:pt modelId="{01A56C2D-814D-4005-B81F-5B17BC19CFA9}">
      <dgm:prSet phldrT="[Текст]"/>
      <dgm:spPr/>
      <dgm:t>
        <a:bodyPr/>
        <a:lstStyle/>
        <a:p>
          <a:endParaRPr lang="ru-RU" dirty="0"/>
        </a:p>
      </dgm:t>
    </dgm:pt>
    <dgm:pt modelId="{65B8E029-A206-4952-9ADC-0F576DFB158B}" type="parTrans" cxnId="{E7B0203A-2E4B-4F99-B195-91C6D4E9484F}">
      <dgm:prSet/>
      <dgm:spPr/>
      <dgm:t>
        <a:bodyPr/>
        <a:lstStyle/>
        <a:p>
          <a:endParaRPr lang="ru-RU"/>
        </a:p>
      </dgm:t>
    </dgm:pt>
    <dgm:pt modelId="{3A1BA78F-DC35-42EA-B5BF-96EEB02E37C7}" type="sibTrans" cxnId="{E7B0203A-2E4B-4F99-B195-91C6D4E9484F}">
      <dgm:prSet/>
      <dgm:spPr/>
      <dgm:t>
        <a:bodyPr/>
        <a:lstStyle/>
        <a:p>
          <a:endParaRPr lang="ru-RU"/>
        </a:p>
      </dgm:t>
    </dgm:pt>
    <dgm:pt modelId="{16C0C352-B787-4A2C-955E-BA3AD19DFC63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2400" dirty="0"/>
            <a:t>   Кто хочет купить?  </a:t>
          </a:r>
        </a:p>
      </dgm:t>
    </dgm:pt>
    <dgm:pt modelId="{96E3B3B2-5B16-4196-9AE6-DE358CB91899}" type="parTrans" cxnId="{FEE890A1-91DF-44D5-9A9F-9D2A0D073BB8}">
      <dgm:prSet/>
      <dgm:spPr/>
      <dgm:t>
        <a:bodyPr/>
        <a:lstStyle/>
        <a:p>
          <a:endParaRPr lang="ru-RU"/>
        </a:p>
      </dgm:t>
    </dgm:pt>
    <dgm:pt modelId="{4DE7C6BA-E6E2-4642-9CC3-0314D7E8A76D}" type="sibTrans" cxnId="{FEE890A1-91DF-44D5-9A9F-9D2A0D073BB8}">
      <dgm:prSet/>
      <dgm:spPr/>
      <dgm:t>
        <a:bodyPr/>
        <a:lstStyle/>
        <a:p>
          <a:endParaRPr lang="ru-RU"/>
        </a:p>
      </dgm:t>
    </dgm:pt>
    <dgm:pt modelId="{B4954ABD-B1A5-4021-AEDE-1584907E7CF3}">
      <dgm:prSet phldrT="[Текст]"/>
      <dgm:spPr/>
      <dgm:t>
        <a:bodyPr/>
        <a:lstStyle/>
        <a:p>
          <a:endParaRPr lang="ru-RU" dirty="0"/>
        </a:p>
      </dgm:t>
    </dgm:pt>
    <dgm:pt modelId="{ED2A2BF8-33BB-46B7-8C04-C054A4624A1E}" type="parTrans" cxnId="{7B318D4E-C948-482C-A2C7-0180258F6F4D}">
      <dgm:prSet/>
      <dgm:spPr/>
      <dgm:t>
        <a:bodyPr/>
        <a:lstStyle/>
        <a:p>
          <a:endParaRPr lang="ru-RU"/>
        </a:p>
      </dgm:t>
    </dgm:pt>
    <dgm:pt modelId="{F7EA03C8-8845-47D2-8FFC-47712089689C}" type="sibTrans" cxnId="{7B318D4E-C948-482C-A2C7-0180258F6F4D}">
      <dgm:prSet/>
      <dgm:spPr/>
      <dgm:t>
        <a:bodyPr/>
        <a:lstStyle/>
        <a:p>
          <a:endParaRPr lang="ru-RU"/>
        </a:p>
      </dgm:t>
    </dgm:pt>
    <dgm:pt modelId="{68DD6111-8AB7-4E0E-A92C-4BA5B9A452C0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2400" dirty="0"/>
            <a:t>    Почему?  </a:t>
          </a:r>
        </a:p>
      </dgm:t>
    </dgm:pt>
    <dgm:pt modelId="{88228924-E381-46E4-9C50-6D662B74547B}" type="parTrans" cxnId="{F7FEF7CA-E6A6-46CA-8EA6-6193F4425286}">
      <dgm:prSet/>
      <dgm:spPr/>
      <dgm:t>
        <a:bodyPr/>
        <a:lstStyle/>
        <a:p>
          <a:endParaRPr lang="ru-RU"/>
        </a:p>
      </dgm:t>
    </dgm:pt>
    <dgm:pt modelId="{90AEF64B-5E00-4B4E-A4C9-5C3D12EE7181}" type="sibTrans" cxnId="{F7FEF7CA-E6A6-46CA-8EA6-6193F4425286}">
      <dgm:prSet/>
      <dgm:spPr/>
      <dgm:t>
        <a:bodyPr/>
        <a:lstStyle/>
        <a:p>
          <a:endParaRPr lang="ru-RU"/>
        </a:p>
      </dgm:t>
    </dgm:pt>
    <dgm:pt modelId="{6E73A19E-4AA1-4146-B1D6-20C68C5C154E}">
      <dgm:prSet custT="1"/>
      <dgm:spPr/>
      <dgm:t>
        <a:bodyPr/>
        <a:lstStyle/>
        <a:p>
          <a:r>
            <a:rPr lang="ru-RU" sz="2400" dirty="0">
              <a:latin typeface="+mn-lt"/>
              <a:cs typeface="Times New Roman" panose="02020603050405020304" pitchFamily="18" charset="0"/>
            </a:rPr>
            <a:t>Приложение для поиска компании, качественно, быстро, доступно</a:t>
          </a:r>
        </a:p>
      </dgm:t>
    </dgm:pt>
    <dgm:pt modelId="{00513E4B-9ACD-4A31-A479-20C1204EFA7E}" type="parTrans" cxnId="{4196B4DD-02CD-4474-BF24-EFB3D7D15638}">
      <dgm:prSet/>
      <dgm:spPr/>
      <dgm:t>
        <a:bodyPr/>
        <a:lstStyle/>
        <a:p>
          <a:endParaRPr lang="ru-RU"/>
        </a:p>
      </dgm:t>
    </dgm:pt>
    <dgm:pt modelId="{8A49D5BF-AB70-4A52-9AE2-118833CC0D62}" type="sibTrans" cxnId="{4196B4DD-02CD-4474-BF24-EFB3D7D15638}">
      <dgm:prSet/>
      <dgm:spPr/>
      <dgm:t>
        <a:bodyPr/>
        <a:lstStyle/>
        <a:p>
          <a:endParaRPr lang="ru-RU"/>
        </a:p>
      </dgm:t>
    </dgm:pt>
    <dgm:pt modelId="{82B2505C-1044-456E-99D1-8F70F74BFB71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400" dirty="0"/>
            <a:t>Молодые люди, которые не имеют друзей</a:t>
          </a:r>
        </a:p>
      </dgm:t>
    </dgm:pt>
    <dgm:pt modelId="{192D607B-BC06-47BF-B7CB-702275B60D5A}" type="parTrans" cxnId="{17ECAFFA-0839-4447-9561-CF9368DDE0CD}">
      <dgm:prSet/>
      <dgm:spPr/>
      <dgm:t>
        <a:bodyPr/>
        <a:lstStyle/>
        <a:p>
          <a:endParaRPr lang="ru-RU"/>
        </a:p>
      </dgm:t>
    </dgm:pt>
    <dgm:pt modelId="{8427A944-CD22-4C8D-A644-2DFE9F02FD49}" type="sibTrans" cxnId="{17ECAFFA-0839-4447-9561-CF9368DDE0CD}">
      <dgm:prSet/>
      <dgm:spPr/>
      <dgm:t>
        <a:bodyPr/>
        <a:lstStyle/>
        <a:p>
          <a:endParaRPr lang="ru-RU"/>
        </a:p>
      </dgm:t>
    </dgm:pt>
    <dgm:pt modelId="{2C448568-517C-4E1C-A2F2-5644F787D590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400" dirty="0"/>
            <a:t>Для интересного времяпрепровождения в компании таких же весёлых ребят</a:t>
          </a:r>
          <a:endParaRPr lang="ru-RU" sz="2700" dirty="0"/>
        </a:p>
      </dgm:t>
    </dgm:pt>
    <dgm:pt modelId="{D86998FD-9C68-453E-A06E-F8B3F76B63D4}" type="parTrans" cxnId="{77A1A698-B275-4488-A2B1-E87D5BA28588}">
      <dgm:prSet/>
      <dgm:spPr/>
      <dgm:t>
        <a:bodyPr/>
        <a:lstStyle/>
        <a:p>
          <a:endParaRPr lang="ru-RU"/>
        </a:p>
      </dgm:t>
    </dgm:pt>
    <dgm:pt modelId="{E4069A29-6F45-4384-8A46-2A3352D3234A}" type="sibTrans" cxnId="{77A1A698-B275-4488-A2B1-E87D5BA28588}">
      <dgm:prSet/>
      <dgm:spPr/>
      <dgm:t>
        <a:bodyPr/>
        <a:lstStyle/>
        <a:p>
          <a:endParaRPr lang="ru-RU"/>
        </a:p>
      </dgm:t>
    </dgm:pt>
    <dgm:pt modelId="{B6263EE2-2F78-48B8-8A0A-5E3CBC275519}" type="pres">
      <dgm:prSet presAssocID="{A5B3F417-95AF-40C0-924E-C636CFE2BA4E}" presName="linearFlow" presStyleCnt="0">
        <dgm:presLayoutVars>
          <dgm:dir/>
          <dgm:animLvl val="lvl"/>
          <dgm:resizeHandles val="exact"/>
        </dgm:presLayoutVars>
      </dgm:prSet>
      <dgm:spPr/>
    </dgm:pt>
    <dgm:pt modelId="{2DD2A996-5E81-4839-AF4A-55AE49DE98FC}" type="pres">
      <dgm:prSet presAssocID="{D640FE26-155A-4C61-8C61-9D2BD3119B4C}" presName="composite" presStyleCnt="0"/>
      <dgm:spPr/>
    </dgm:pt>
    <dgm:pt modelId="{B3AE91DE-4F52-4639-8488-36C3A3021CD0}" type="pres">
      <dgm:prSet presAssocID="{D640FE26-155A-4C61-8C61-9D2BD3119B4C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6DC3311-AE59-4DFC-9C93-D8210716F1B0}" type="pres">
      <dgm:prSet presAssocID="{D640FE26-155A-4C61-8C61-9D2BD3119B4C}" presName="descendantText" presStyleLbl="alignAcc1" presStyleIdx="0" presStyleCnt="3">
        <dgm:presLayoutVars>
          <dgm:bulletEnabled val="1"/>
        </dgm:presLayoutVars>
      </dgm:prSet>
      <dgm:spPr/>
    </dgm:pt>
    <dgm:pt modelId="{5D2B47B2-774E-4E7F-A364-C21C903B016D}" type="pres">
      <dgm:prSet presAssocID="{99787DC1-20BA-4744-A1E0-9A33DDE2605B}" presName="sp" presStyleCnt="0"/>
      <dgm:spPr/>
    </dgm:pt>
    <dgm:pt modelId="{171F5792-166A-4D7E-9C72-8CEF3A8169AB}" type="pres">
      <dgm:prSet presAssocID="{01A56C2D-814D-4005-B81F-5B17BC19CFA9}" presName="composite" presStyleCnt="0"/>
      <dgm:spPr/>
    </dgm:pt>
    <dgm:pt modelId="{71EF5F1E-FFBE-4CD6-8949-4EFDAB392EAC}" type="pres">
      <dgm:prSet presAssocID="{01A56C2D-814D-4005-B81F-5B17BC19CFA9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97E119B7-251C-4BA7-9A2B-53254AC21F64}" type="pres">
      <dgm:prSet presAssocID="{01A56C2D-814D-4005-B81F-5B17BC19CFA9}" presName="descendantText" presStyleLbl="alignAcc1" presStyleIdx="1" presStyleCnt="3" custScaleY="158017">
        <dgm:presLayoutVars>
          <dgm:bulletEnabled val="1"/>
        </dgm:presLayoutVars>
      </dgm:prSet>
      <dgm:spPr/>
    </dgm:pt>
    <dgm:pt modelId="{B1A9CFD5-7E4E-4B5E-AFB6-7EF1DBCE8220}" type="pres">
      <dgm:prSet presAssocID="{3A1BA78F-DC35-42EA-B5BF-96EEB02E37C7}" presName="sp" presStyleCnt="0"/>
      <dgm:spPr/>
    </dgm:pt>
    <dgm:pt modelId="{71088496-2DFF-4FFD-96CB-CB9D8D76BD61}" type="pres">
      <dgm:prSet presAssocID="{B4954ABD-B1A5-4021-AEDE-1584907E7CF3}" presName="composite" presStyleCnt="0"/>
      <dgm:spPr/>
    </dgm:pt>
    <dgm:pt modelId="{73944B0B-D225-41AF-B64F-C055FA95274C}" type="pres">
      <dgm:prSet presAssocID="{B4954ABD-B1A5-4021-AEDE-1584907E7CF3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EBB33E2-7A89-4BA2-86C1-C6B461004F30}" type="pres">
      <dgm:prSet presAssocID="{B4954ABD-B1A5-4021-AEDE-1584907E7CF3}" presName="descendantText" presStyleLbl="alignAcc1" presStyleIdx="2" presStyleCnt="3" custScaleY="129379">
        <dgm:presLayoutVars>
          <dgm:bulletEnabled val="1"/>
        </dgm:presLayoutVars>
      </dgm:prSet>
      <dgm:spPr/>
    </dgm:pt>
  </dgm:ptLst>
  <dgm:cxnLst>
    <dgm:cxn modelId="{7A68E701-7E70-4C9A-BC50-66CB43FD1246}" type="presOf" srcId="{82B2505C-1044-456E-99D1-8F70F74BFB71}" destId="{97E119B7-251C-4BA7-9A2B-53254AC21F64}" srcOrd="0" destOrd="1" presId="urn:microsoft.com/office/officeart/2005/8/layout/chevron2"/>
    <dgm:cxn modelId="{810FFA04-67BB-4358-9AAD-C60B6BBA5BAE}" type="presOf" srcId="{B4954ABD-B1A5-4021-AEDE-1584907E7CF3}" destId="{73944B0B-D225-41AF-B64F-C055FA95274C}" srcOrd="0" destOrd="0" presId="urn:microsoft.com/office/officeart/2005/8/layout/chevron2"/>
    <dgm:cxn modelId="{E75FAB07-2144-4D14-9907-72E705052683}" type="presOf" srcId="{D640FE26-155A-4C61-8C61-9D2BD3119B4C}" destId="{B3AE91DE-4F52-4639-8488-36C3A3021CD0}" srcOrd="0" destOrd="0" presId="urn:microsoft.com/office/officeart/2005/8/layout/chevron2"/>
    <dgm:cxn modelId="{EE451714-A38D-4F20-8486-D85DC798DD77}" type="presOf" srcId="{2C448568-517C-4E1C-A2F2-5644F787D590}" destId="{CEBB33E2-7A89-4BA2-86C1-C6B461004F30}" srcOrd="0" destOrd="1" presId="urn:microsoft.com/office/officeart/2005/8/layout/chevron2"/>
    <dgm:cxn modelId="{5E9CBF19-747C-4F33-AA5A-1629420D5568}" type="presOf" srcId="{5E829FFB-ED07-4F34-B3CA-ADBDDF88184F}" destId="{E6DC3311-AE59-4DFC-9C93-D8210716F1B0}" srcOrd="0" destOrd="0" presId="urn:microsoft.com/office/officeart/2005/8/layout/chevron2"/>
    <dgm:cxn modelId="{E7B0203A-2E4B-4F99-B195-91C6D4E9484F}" srcId="{A5B3F417-95AF-40C0-924E-C636CFE2BA4E}" destId="{01A56C2D-814D-4005-B81F-5B17BC19CFA9}" srcOrd="1" destOrd="0" parTransId="{65B8E029-A206-4952-9ADC-0F576DFB158B}" sibTransId="{3A1BA78F-DC35-42EA-B5BF-96EEB02E37C7}"/>
    <dgm:cxn modelId="{1B6A485E-7CAB-4114-B30A-B3A1FE943D7B}" type="presOf" srcId="{68DD6111-8AB7-4E0E-A92C-4BA5B9A452C0}" destId="{CEBB33E2-7A89-4BA2-86C1-C6B461004F30}" srcOrd="0" destOrd="0" presId="urn:microsoft.com/office/officeart/2005/8/layout/chevron2"/>
    <dgm:cxn modelId="{F22CC241-A009-4E07-B13F-66B2F41B0AF7}" type="presOf" srcId="{A5B3F417-95AF-40C0-924E-C636CFE2BA4E}" destId="{B6263EE2-2F78-48B8-8A0A-5E3CBC275519}" srcOrd="0" destOrd="0" presId="urn:microsoft.com/office/officeart/2005/8/layout/chevron2"/>
    <dgm:cxn modelId="{8B12DE64-8350-4C31-9A49-74F5008DA9BE}" type="presOf" srcId="{16C0C352-B787-4A2C-955E-BA3AD19DFC63}" destId="{97E119B7-251C-4BA7-9A2B-53254AC21F64}" srcOrd="0" destOrd="0" presId="urn:microsoft.com/office/officeart/2005/8/layout/chevron2"/>
    <dgm:cxn modelId="{7B318D4E-C948-482C-A2C7-0180258F6F4D}" srcId="{A5B3F417-95AF-40C0-924E-C636CFE2BA4E}" destId="{B4954ABD-B1A5-4021-AEDE-1584907E7CF3}" srcOrd="2" destOrd="0" parTransId="{ED2A2BF8-33BB-46B7-8C04-C054A4624A1E}" sibTransId="{F7EA03C8-8845-47D2-8FFC-47712089689C}"/>
    <dgm:cxn modelId="{BE472551-9E30-4C3C-B762-DB59AC0B0540}" srcId="{A5B3F417-95AF-40C0-924E-C636CFE2BA4E}" destId="{D640FE26-155A-4C61-8C61-9D2BD3119B4C}" srcOrd="0" destOrd="0" parTransId="{0D796A84-6F29-4647-A1C3-0264AC9FA0AC}" sibTransId="{99787DC1-20BA-4744-A1E0-9A33DDE2605B}"/>
    <dgm:cxn modelId="{15640857-7DA3-4868-B566-D1EB5A2203EA}" srcId="{D640FE26-155A-4C61-8C61-9D2BD3119B4C}" destId="{5E829FFB-ED07-4F34-B3CA-ADBDDF88184F}" srcOrd="0" destOrd="0" parTransId="{09E63694-D9C5-4832-8A05-AC05239AA09A}" sibTransId="{CD757261-E24C-4C53-8503-EFFCDFDFCBC1}"/>
    <dgm:cxn modelId="{69145E7D-E667-4683-B4D6-1E0BD08FD123}" type="presOf" srcId="{01A56C2D-814D-4005-B81F-5B17BC19CFA9}" destId="{71EF5F1E-FFBE-4CD6-8949-4EFDAB392EAC}" srcOrd="0" destOrd="0" presId="urn:microsoft.com/office/officeart/2005/8/layout/chevron2"/>
    <dgm:cxn modelId="{77A1A698-B275-4488-A2B1-E87D5BA28588}" srcId="{B4954ABD-B1A5-4021-AEDE-1584907E7CF3}" destId="{2C448568-517C-4E1C-A2F2-5644F787D590}" srcOrd="1" destOrd="0" parTransId="{D86998FD-9C68-453E-A06E-F8B3F76B63D4}" sibTransId="{E4069A29-6F45-4384-8A46-2A3352D3234A}"/>
    <dgm:cxn modelId="{FEE890A1-91DF-44D5-9A9F-9D2A0D073BB8}" srcId="{01A56C2D-814D-4005-B81F-5B17BC19CFA9}" destId="{16C0C352-B787-4A2C-955E-BA3AD19DFC63}" srcOrd="0" destOrd="0" parTransId="{96E3B3B2-5B16-4196-9AE6-DE358CB91899}" sibTransId="{4DE7C6BA-E6E2-4642-9CC3-0314D7E8A76D}"/>
    <dgm:cxn modelId="{33FB5BAC-E147-495E-8234-617585F1C4E9}" type="presOf" srcId="{6E73A19E-4AA1-4146-B1D6-20C68C5C154E}" destId="{E6DC3311-AE59-4DFC-9C93-D8210716F1B0}" srcOrd="0" destOrd="1" presId="urn:microsoft.com/office/officeart/2005/8/layout/chevron2"/>
    <dgm:cxn modelId="{F7FEF7CA-E6A6-46CA-8EA6-6193F4425286}" srcId="{B4954ABD-B1A5-4021-AEDE-1584907E7CF3}" destId="{68DD6111-8AB7-4E0E-A92C-4BA5B9A452C0}" srcOrd="0" destOrd="0" parTransId="{88228924-E381-46E4-9C50-6D662B74547B}" sibTransId="{90AEF64B-5E00-4B4E-A4C9-5C3D12EE7181}"/>
    <dgm:cxn modelId="{4196B4DD-02CD-4474-BF24-EFB3D7D15638}" srcId="{D640FE26-155A-4C61-8C61-9D2BD3119B4C}" destId="{6E73A19E-4AA1-4146-B1D6-20C68C5C154E}" srcOrd="1" destOrd="0" parTransId="{00513E4B-9ACD-4A31-A479-20C1204EFA7E}" sibTransId="{8A49D5BF-AB70-4A52-9AE2-118833CC0D62}"/>
    <dgm:cxn modelId="{17ECAFFA-0839-4447-9561-CF9368DDE0CD}" srcId="{01A56C2D-814D-4005-B81F-5B17BC19CFA9}" destId="{82B2505C-1044-456E-99D1-8F70F74BFB71}" srcOrd="1" destOrd="0" parTransId="{192D607B-BC06-47BF-B7CB-702275B60D5A}" sibTransId="{8427A944-CD22-4C8D-A644-2DFE9F02FD49}"/>
    <dgm:cxn modelId="{0FAAF3E2-3119-4C2B-B6A3-453D9C5E256C}" type="presParOf" srcId="{B6263EE2-2F78-48B8-8A0A-5E3CBC275519}" destId="{2DD2A996-5E81-4839-AF4A-55AE49DE98FC}" srcOrd="0" destOrd="0" presId="urn:microsoft.com/office/officeart/2005/8/layout/chevron2"/>
    <dgm:cxn modelId="{5256694A-2943-4E68-9057-BBE9A4A64E05}" type="presParOf" srcId="{2DD2A996-5E81-4839-AF4A-55AE49DE98FC}" destId="{B3AE91DE-4F52-4639-8488-36C3A3021CD0}" srcOrd="0" destOrd="0" presId="urn:microsoft.com/office/officeart/2005/8/layout/chevron2"/>
    <dgm:cxn modelId="{A5177ADB-6E6B-4C0F-BE19-8E8E0D28DEC0}" type="presParOf" srcId="{2DD2A996-5E81-4839-AF4A-55AE49DE98FC}" destId="{E6DC3311-AE59-4DFC-9C93-D8210716F1B0}" srcOrd="1" destOrd="0" presId="urn:microsoft.com/office/officeart/2005/8/layout/chevron2"/>
    <dgm:cxn modelId="{83A0F82D-1188-4FE2-85F9-8B35C105CEC8}" type="presParOf" srcId="{B6263EE2-2F78-48B8-8A0A-5E3CBC275519}" destId="{5D2B47B2-774E-4E7F-A364-C21C903B016D}" srcOrd="1" destOrd="0" presId="urn:microsoft.com/office/officeart/2005/8/layout/chevron2"/>
    <dgm:cxn modelId="{438A97DB-040A-490D-9A84-F0A9A67B6DAC}" type="presParOf" srcId="{B6263EE2-2F78-48B8-8A0A-5E3CBC275519}" destId="{171F5792-166A-4D7E-9C72-8CEF3A8169AB}" srcOrd="2" destOrd="0" presId="urn:microsoft.com/office/officeart/2005/8/layout/chevron2"/>
    <dgm:cxn modelId="{1B9FB699-C95F-44C1-8EAE-EDB42F0E5A9D}" type="presParOf" srcId="{171F5792-166A-4D7E-9C72-8CEF3A8169AB}" destId="{71EF5F1E-FFBE-4CD6-8949-4EFDAB392EAC}" srcOrd="0" destOrd="0" presId="urn:microsoft.com/office/officeart/2005/8/layout/chevron2"/>
    <dgm:cxn modelId="{2163BC81-EA61-4A7E-826C-3076E98C06A6}" type="presParOf" srcId="{171F5792-166A-4D7E-9C72-8CEF3A8169AB}" destId="{97E119B7-251C-4BA7-9A2B-53254AC21F64}" srcOrd="1" destOrd="0" presId="urn:microsoft.com/office/officeart/2005/8/layout/chevron2"/>
    <dgm:cxn modelId="{53C5466E-69C6-4C92-ABD8-2DAF5032770C}" type="presParOf" srcId="{B6263EE2-2F78-48B8-8A0A-5E3CBC275519}" destId="{B1A9CFD5-7E4E-4B5E-AFB6-7EF1DBCE8220}" srcOrd="3" destOrd="0" presId="urn:microsoft.com/office/officeart/2005/8/layout/chevron2"/>
    <dgm:cxn modelId="{48BB9140-A30E-452D-ABF8-3B0898F1331A}" type="presParOf" srcId="{B6263EE2-2F78-48B8-8A0A-5E3CBC275519}" destId="{71088496-2DFF-4FFD-96CB-CB9D8D76BD61}" srcOrd="4" destOrd="0" presId="urn:microsoft.com/office/officeart/2005/8/layout/chevron2"/>
    <dgm:cxn modelId="{2A7B2BD8-F5AC-4E64-9714-93BA5544E91E}" type="presParOf" srcId="{71088496-2DFF-4FFD-96CB-CB9D8D76BD61}" destId="{73944B0B-D225-41AF-B64F-C055FA95274C}" srcOrd="0" destOrd="0" presId="urn:microsoft.com/office/officeart/2005/8/layout/chevron2"/>
    <dgm:cxn modelId="{EC07C12B-9B63-4452-8B65-8FCE049640E6}" type="presParOf" srcId="{71088496-2DFF-4FFD-96CB-CB9D8D76BD61}" destId="{CEBB33E2-7A89-4BA2-86C1-C6B461004F3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E4F0BF-F378-407B-9749-B36C306D19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C0C9B0-E8DB-4723-B7CB-6EE7FF477E03}">
      <dgm:prSet phldrT="[Текст]"/>
      <dgm:spPr/>
      <dgm:t>
        <a:bodyPr/>
        <a:lstStyle/>
        <a:p>
          <a:endParaRPr lang="ru-RU" dirty="0"/>
        </a:p>
      </dgm:t>
    </dgm:pt>
    <dgm:pt modelId="{5368F95D-4EA3-4425-AA57-64C9659BD1EC}" type="parTrans" cxnId="{83B0CBEB-32DF-4289-885C-CDFA618D9D4E}">
      <dgm:prSet/>
      <dgm:spPr/>
      <dgm:t>
        <a:bodyPr/>
        <a:lstStyle/>
        <a:p>
          <a:endParaRPr lang="ru-RU"/>
        </a:p>
      </dgm:t>
    </dgm:pt>
    <dgm:pt modelId="{B4088648-5D50-4261-8494-726977979561}" type="sibTrans" cxnId="{83B0CBEB-32DF-4289-885C-CDFA618D9D4E}">
      <dgm:prSet/>
      <dgm:spPr/>
      <dgm:t>
        <a:bodyPr/>
        <a:lstStyle/>
        <a:p>
          <a:endParaRPr lang="ru-RU"/>
        </a:p>
      </dgm:t>
    </dgm:pt>
    <dgm:pt modelId="{70FAA007-56BF-4D9F-B0E8-FD5D47D4D9DC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   Когда? </a:t>
          </a:r>
        </a:p>
      </dgm:t>
    </dgm:pt>
    <dgm:pt modelId="{8EF95B89-EBCF-4203-8874-2025B42F7AA9}" type="parTrans" cxnId="{BAD4694D-491D-4A60-9128-9A95A9F8C27B}">
      <dgm:prSet/>
      <dgm:spPr/>
      <dgm:t>
        <a:bodyPr/>
        <a:lstStyle/>
        <a:p>
          <a:endParaRPr lang="ru-RU"/>
        </a:p>
      </dgm:t>
    </dgm:pt>
    <dgm:pt modelId="{3CC3E427-4695-48A7-940C-84410E9457B6}" type="sibTrans" cxnId="{BAD4694D-491D-4A60-9128-9A95A9F8C27B}">
      <dgm:prSet/>
      <dgm:spPr/>
      <dgm:t>
        <a:bodyPr/>
        <a:lstStyle/>
        <a:p>
          <a:endParaRPr lang="ru-RU"/>
        </a:p>
      </dgm:t>
    </dgm:pt>
    <dgm:pt modelId="{2A5E8E83-B715-4773-9FEF-6CE50420516D}">
      <dgm:prSet phldrT="[Текст]"/>
      <dgm:spPr/>
      <dgm:t>
        <a:bodyPr/>
        <a:lstStyle/>
        <a:p>
          <a:endParaRPr lang="ru-RU" dirty="0"/>
        </a:p>
      </dgm:t>
    </dgm:pt>
    <dgm:pt modelId="{4C05D85B-2A73-4654-BD28-41BC4BF2A6DE}" type="parTrans" cxnId="{45299ABE-C820-42DA-92F7-89AAAB59D892}">
      <dgm:prSet/>
      <dgm:spPr/>
      <dgm:t>
        <a:bodyPr/>
        <a:lstStyle/>
        <a:p>
          <a:endParaRPr lang="ru-RU"/>
        </a:p>
      </dgm:t>
    </dgm:pt>
    <dgm:pt modelId="{8D1C4E15-07B7-4A5B-9C70-24D557E9DB69}" type="sibTrans" cxnId="{45299ABE-C820-42DA-92F7-89AAAB59D892}">
      <dgm:prSet/>
      <dgm:spPr/>
      <dgm:t>
        <a:bodyPr/>
        <a:lstStyle/>
        <a:p>
          <a:endParaRPr lang="ru-RU"/>
        </a:p>
      </dgm:t>
    </dgm:pt>
    <dgm:pt modelId="{02D69640-3C90-4D3D-8A37-8E0C16ED93D8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  Где? </a:t>
          </a:r>
        </a:p>
      </dgm:t>
    </dgm:pt>
    <dgm:pt modelId="{F1478C73-2FE1-4B78-AEE7-41AB871BBC83}" type="parTrans" cxnId="{C4FEF419-1F72-44D6-BFD7-D8E34F762D78}">
      <dgm:prSet/>
      <dgm:spPr/>
      <dgm:t>
        <a:bodyPr/>
        <a:lstStyle/>
        <a:p>
          <a:endParaRPr lang="ru-RU"/>
        </a:p>
      </dgm:t>
    </dgm:pt>
    <dgm:pt modelId="{5609F169-9571-4381-B151-B7936A9AD9C1}" type="sibTrans" cxnId="{C4FEF419-1F72-44D6-BFD7-D8E34F762D78}">
      <dgm:prSet/>
      <dgm:spPr/>
      <dgm:t>
        <a:bodyPr/>
        <a:lstStyle/>
        <a:p>
          <a:endParaRPr lang="ru-RU"/>
        </a:p>
      </dgm:t>
    </dgm:pt>
    <dgm:pt modelId="{C9469002-90EC-4D79-A2B5-E57583F7E2E9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Данная услуга не имеет сезонности</a:t>
          </a:r>
          <a:r>
            <a:rPr lang="ru-RU" sz="2500" dirty="0"/>
            <a:t>.</a:t>
          </a:r>
        </a:p>
      </dgm:t>
    </dgm:pt>
    <dgm:pt modelId="{9A71225B-C8B5-4F55-B992-136BEF92A06C}" type="parTrans" cxnId="{34C42483-61B5-4670-A40A-9D4F8FD78549}">
      <dgm:prSet/>
      <dgm:spPr/>
      <dgm:t>
        <a:bodyPr/>
        <a:lstStyle/>
        <a:p>
          <a:endParaRPr lang="ru-RU"/>
        </a:p>
      </dgm:t>
    </dgm:pt>
    <dgm:pt modelId="{5D82F293-C414-49F8-AF19-2BBD7DB821FC}" type="sibTrans" cxnId="{34C42483-61B5-4670-A40A-9D4F8FD78549}">
      <dgm:prSet/>
      <dgm:spPr/>
      <dgm:t>
        <a:bodyPr/>
        <a:lstStyle/>
        <a:p>
          <a:endParaRPr lang="ru-RU"/>
        </a:p>
      </dgm:t>
    </dgm:pt>
    <dgm:pt modelId="{1B29E910-DC7F-4464-83E4-2B015CD8DA57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Рекламу наших услуг увидят в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соц.сетях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, на сайте нашего приложения, а также в отзывах благодарных пользователей</a:t>
          </a:r>
          <a:r>
            <a:rPr lang="ru-RU" sz="2500" dirty="0"/>
            <a:t>.</a:t>
          </a:r>
        </a:p>
      </dgm:t>
    </dgm:pt>
    <dgm:pt modelId="{274B12E3-726E-49B4-A811-B647670880E5}" type="parTrans" cxnId="{1840B9F9-5E18-42B1-A83E-B3FABE9BC8F8}">
      <dgm:prSet/>
      <dgm:spPr/>
      <dgm:t>
        <a:bodyPr/>
        <a:lstStyle/>
        <a:p>
          <a:endParaRPr lang="ru-RU"/>
        </a:p>
      </dgm:t>
    </dgm:pt>
    <dgm:pt modelId="{9BECFADA-8352-472C-91F2-C141578EAD40}" type="sibTrans" cxnId="{1840B9F9-5E18-42B1-A83E-B3FABE9BC8F8}">
      <dgm:prSet/>
      <dgm:spPr/>
      <dgm:t>
        <a:bodyPr/>
        <a:lstStyle/>
        <a:p>
          <a:endParaRPr lang="ru-RU"/>
        </a:p>
      </dgm:t>
    </dgm:pt>
    <dgm:pt modelId="{5CA912F5-8DA6-4D2A-A4E3-C76DADB24212}" type="pres">
      <dgm:prSet presAssocID="{5BE4F0BF-F378-407B-9749-B36C306D1960}" presName="linearFlow" presStyleCnt="0">
        <dgm:presLayoutVars>
          <dgm:dir/>
          <dgm:animLvl val="lvl"/>
          <dgm:resizeHandles val="exact"/>
        </dgm:presLayoutVars>
      </dgm:prSet>
      <dgm:spPr/>
    </dgm:pt>
    <dgm:pt modelId="{D9D903AE-45DA-4741-8168-3E85A5A53C07}" type="pres">
      <dgm:prSet presAssocID="{70C0C9B0-E8DB-4723-B7CB-6EE7FF477E03}" presName="composite" presStyleCnt="0"/>
      <dgm:spPr/>
    </dgm:pt>
    <dgm:pt modelId="{8C138BA1-2AD1-4778-A69E-6ABAAE99CD1D}" type="pres">
      <dgm:prSet presAssocID="{70C0C9B0-E8DB-4723-B7CB-6EE7FF477E03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9EF62A67-0F80-4B91-814E-A2EC90B1A767}" type="pres">
      <dgm:prSet presAssocID="{70C0C9B0-E8DB-4723-B7CB-6EE7FF477E03}" presName="descendantText" presStyleLbl="alignAcc1" presStyleIdx="0" presStyleCnt="2">
        <dgm:presLayoutVars>
          <dgm:bulletEnabled val="1"/>
        </dgm:presLayoutVars>
      </dgm:prSet>
      <dgm:spPr/>
    </dgm:pt>
    <dgm:pt modelId="{C7C93875-52EC-4FB7-B326-30738CF03CCF}" type="pres">
      <dgm:prSet presAssocID="{B4088648-5D50-4261-8494-726977979561}" presName="sp" presStyleCnt="0"/>
      <dgm:spPr/>
    </dgm:pt>
    <dgm:pt modelId="{795F1C7F-7AA0-4DB9-8712-E0ADBC9D9903}" type="pres">
      <dgm:prSet presAssocID="{2A5E8E83-B715-4773-9FEF-6CE50420516D}" presName="composite" presStyleCnt="0"/>
      <dgm:spPr/>
    </dgm:pt>
    <dgm:pt modelId="{13CB7708-FA44-4888-B69F-48A8ED4DD5E5}" type="pres">
      <dgm:prSet presAssocID="{2A5E8E83-B715-4773-9FEF-6CE50420516D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7B49865A-1AAD-41F2-BAD8-2F963A07F3B8}" type="pres">
      <dgm:prSet presAssocID="{2A5E8E83-B715-4773-9FEF-6CE50420516D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327EDC18-339B-46F7-8FBE-A95FD83FB398}" type="presOf" srcId="{70FAA007-56BF-4D9F-B0E8-FD5D47D4D9DC}" destId="{9EF62A67-0F80-4B91-814E-A2EC90B1A767}" srcOrd="0" destOrd="0" presId="urn:microsoft.com/office/officeart/2005/8/layout/chevron2"/>
    <dgm:cxn modelId="{C4FEF419-1F72-44D6-BFD7-D8E34F762D78}" srcId="{2A5E8E83-B715-4773-9FEF-6CE50420516D}" destId="{02D69640-3C90-4D3D-8A37-8E0C16ED93D8}" srcOrd="0" destOrd="0" parTransId="{F1478C73-2FE1-4B78-AEE7-41AB871BBC83}" sibTransId="{5609F169-9571-4381-B151-B7936A9AD9C1}"/>
    <dgm:cxn modelId="{F22D5E31-E01A-4ED3-B8EC-601A702D51E1}" type="presOf" srcId="{2A5E8E83-B715-4773-9FEF-6CE50420516D}" destId="{13CB7708-FA44-4888-B69F-48A8ED4DD5E5}" srcOrd="0" destOrd="0" presId="urn:microsoft.com/office/officeart/2005/8/layout/chevron2"/>
    <dgm:cxn modelId="{AD54AB33-6C52-4CC6-8565-59434C922BA8}" type="presOf" srcId="{1B29E910-DC7F-4464-83E4-2B015CD8DA57}" destId="{7B49865A-1AAD-41F2-BAD8-2F963A07F3B8}" srcOrd="0" destOrd="1" presId="urn:microsoft.com/office/officeart/2005/8/layout/chevron2"/>
    <dgm:cxn modelId="{BAD4694D-491D-4A60-9128-9A95A9F8C27B}" srcId="{70C0C9B0-E8DB-4723-B7CB-6EE7FF477E03}" destId="{70FAA007-56BF-4D9F-B0E8-FD5D47D4D9DC}" srcOrd="0" destOrd="0" parTransId="{8EF95B89-EBCF-4203-8874-2025B42F7AA9}" sibTransId="{3CC3E427-4695-48A7-940C-84410E9457B6}"/>
    <dgm:cxn modelId="{04799B56-8951-4019-B7FD-7AB1955BF888}" type="presOf" srcId="{02D69640-3C90-4D3D-8A37-8E0C16ED93D8}" destId="{7B49865A-1AAD-41F2-BAD8-2F963A07F3B8}" srcOrd="0" destOrd="0" presId="urn:microsoft.com/office/officeart/2005/8/layout/chevron2"/>
    <dgm:cxn modelId="{E71C927D-99FC-4F0A-A547-9B4797C9B8A8}" type="presOf" srcId="{70C0C9B0-E8DB-4723-B7CB-6EE7FF477E03}" destId="{8C138BA1-2AD1-4778-A69E-6ABAAE99CD1D}" srcOrd="0" destOrd="0" presId="urn:microsoft.com/office/officeart/2005/8/layout/chevron2"/>
    <dgm:cxn modelId="{E4FCD682-4A11-4D31-A97A-59428DFEF87F}" type="presOf" srcId="{C9469002-90EC-4D79-A2B5-E57583F7E2E9}" destId="{9EF62A67-0F80-4B91-814E-A2EC90B1A767}" srcOrd="0" destOrd="1" presId="urn:microsoft.com/office/officeart/2005/8/layout/chevron2"/>
    <dgm:cxn modelId="{34C42483-61B5-4670-A40A-9D4F8FD78549}" srcId="{70C0C9B0-E8DB-4723-B7CB-6EE7FF477E03}" destId="{C9469002-90EC-4D79-A2B5-E57583F7E2E9}" srcOrd="1" destOrd="0" parTransId="{9A71225B-C8B5-4F55-B992-136BEF92A06C}" sibTransId="{5D82F293-C414-49F8-AF19-2BBD7DB821FC}"/>
    <dgm:cxn modelId="{BCB9B1B4-9EEA-45B8-8067-EADC2B54A995}" type="presOf" srcId="{5BE4F0BF-F378-407B-9749-B36C306D1960}" destId="{5CA912F5-8DA6-4D2A-A4E3-C76DADB24212}" srcOrd="0" destOrd="0" presId="urn:microsoft.com/office/officeart/2005/8/layout/chevron2"/>
    <dgm:cxn modelId="{45299ABE-C820-42DA-92F7-89AAAB59D892}" srcId="{5BE4F0BF-F378-407B-9749-B36C306D1960}" destId="{2A5E8E83-B715-4773-9FEF-6CE50420516D}" srcOrd="1" destOrd="0" parTransId="{4C05D85B-2A73-4654-BD28-41BC4BF2A6DE}" sibTransId="{8D1C4E15-07B7-4A5B-9C70-24D557E9DB69}"/>
    <dgm:cxn modelId="{83B0CBEB-32DF-4289-885C-CDFA618D9D4E}" srcId="{5BE4F0BF-F378-407B-9749-B36C306D1960}" destId="{70C0C9B0-E8DB-4723-B7CB-6EE7FF477E03}" srcOrd="0" destOrd="0" parTransId="{5368F95D-4EA3-4425-AA57-64C9659BD1EC}" sibTransId="{B4088648-5D50-4261-8494-726977979561}"/>
    <dgm:cxn modelId="{1840B9F9-5E18-42B1-A83E-B3FABE9BC8F8}" srcId="{2A5E8E83-B715-4773-9FEF-6CE50420516D}" destId="{1B29E910-DC7F-4464-83E4-2B015CD8DA57}" srcOrd="1" destOrd="0" parTransId="{274B12E3-726E-49B4-A811-B647670880E5}" sibTransId="{9BECFADA-8352-472C-91F2-C141578EAD40}"/>
    <dgm:cxn modelId="{828E9628-5137-4089-B7A9-82B29E878EC9}" type="presParOf" srcId="{5CA912F5-8DA6-4D2A-A4E3-C76DADB24212}" destId="{D9D903AE-45DA-4741-8168-3E85A5A53C07}" srcOrd="0" destOrd="0" presId="urn:microsoft.com/office/officeart/2005/8/layout/chevron2"/>
    <dgm:cxn modelId="{3E045F32-B4AB-4418-B322-C8F8BFA47007}" type="presParOf" srcId="{D9D903AE-45DA-4741-8168-3E85A5A53C07}" destId="{8C138BA1-2AD1-4778-A69E-6ABAAE99CD1D}" srcOrd="0" destOrd="0" presId="urn:microsoft.com/office/officeart/2005/8/layout/chevron2"/>
    <dgm:cxn modelId="{AA95CE56-CAE9-4D9B-B3EF-301A66FC573C}" type="presParOf" srcId="{D9D903AE-45DA-4741-8168-3E85A5A53C07}" destId="{9EF62A67-0F80-4B91-814E-A2EC90B1A767}" srcOrd="1" destOrd="0" presId="urn:microsoft.com/office/officeart/2005/8/layout/chevron2"/>
    <dgm:cxn modelId="{1314EA55-CCE1-47A9-93FC-832C1BF7E175}" type="presParOf" srcId="{5CA912F5-8DA6-4D2A-A4E3-C76DADB24212}" destId="{C7C93875-52EC-4FB7-B326-30738CF03CCF}" srcOrd="1" destOrd="0" presId="urn:microsoft.com/office/officeart/2005/8/layout/chevron2"/>
    <dgm:cxn modelId="{63CB5556-21FD-40D6-8663-1329DDA27C90}" type="presParOf" srcId="{5CA912F5-8DA6-4D2A-A4E3-C76DADB24212}" destId="{795F1C7F-7AA0-4DB9-8712-E0ADBC9D9903}" srcOrd="2" destOrd="0" presId="urn:microsoft.com/office/officeart/2005/8/layout/chevron2"/>
    <dgm:cxn modelId="{F3831C79-B410-468D-BCB3-CA936DD6DEA2}" type="presParOf" srcId="{795F1C7F-7AA0-4DB9-8712-E0ADBC9D9903}" destId="{13CB7708-FA44-4888-B69F-48A8ED4DD5E5}" srcOrd="0" destOrd="0" presId="urn:microsoft.com/office/officeart/2005/8/layout/chevron2"/>
    <dgm:cxn modelId="{7221D607-343A-45AE-B8F4-F8EB9AAAFBEC}" type="presParOf" srcId="{795F1C7F-7AA0-4DB9-8712-E0ADBC9D9903}" destId="{7B49865A-1AAD-41F2-BAD8-2F963A07F3B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5154D8-382C-4AE8-A248-74D398A18AEB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716706-E420-4EA4-8BFF-A8B49523BAD5}">
      <dgm:prSet phldrT="[Текст]" custT="1"/>
      <dgm:spPr>
        <a:solidFill>
          <a:srgbClr val="92D050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Услуга</a:t>
          </a:r>
        </a:p>
        <a:p>
          <a:pPr algn="l">
            <a:spcAft>
              <a:spcPts val="0"/>
            </a:spcAft>
          </a:pPr>
          <a:r>
            <a: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Приложение для поиска компании</a:t>
          </a:r>
        </a:p>
      </dgm:t>
    </dgm:pt>
    <dgm:pt modelId="{259E7391-9AFD-4D7B-AA79-A09037A8B380}" type="parTrans" cxnId="{10A5D375-0DD8-419F-BE0A-6A7E8A0981D3}">
      <dgm:prSet/>
      <dgm:spPr/>
      <dgm:t>
        <a:bodyPr/>
        <a:lstStyle/>
        <a:p>
          <a:endParaRPr lang="ru-RU" b="1"/>
        </a:p>
      </dgm:t>
    </dgm:pt>
    <dgm:pt modelId="{A2124A31-9970-45A3-A17C-9A9F26CE2C3E}" type="sibTrans" cxnId="{10A5D375-0DD8-419F-BE0A-6A7E8A0981D3}">
      <dgm:prSet/>
      <dgm:spPr/>
      <dgm:t>
        <a:bodyPr/>
        <a:lstStyle/>
        <a:p>
          <a:endParaRPr lang="ru-RU" b="1"/>
        </a:p>
      </dgm:t>
    </dgm:pt>
    <dgm:pt modelId="{D3C9BBCA-B52E-4C92-B129-24285BD647FC}">
      <dgm:prSet phldrT="[Текст]" custT="1"/>
      <dgm:spPr>
        <a:solidFill>
          <a:srgbClr val="FFFF00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Цена</a:t>
          </a:r>
        </a:p>
        <a:p>
          <a:pPr algn="l">
            <a:spcAft>
              <a:spcPts val="0"/>
            </a:spcAft>
          </a:pPr>
          <a:r>
            <a: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Основные функции бесплатны. Присутствует платный контент, цены не большие, средние по рынку</a:t>
          </a:r>
          <a:endParaRPr lang="ru-RU" sz="2800" b="1" dirty="0">
            <a:solidFill>
              <a:schemeClr val="tx1"/>
            </a:solidFill>
          </a:endParaRPr>
        </a:p>
      </dgm:t>
    </dgm:pt>
    <dgm:pt modelId="{F41DC2D2-909A-4425-979F-8AA044B26E68}" type="parTrans" cxnId="{EF2F5392-547B-420D-B3F9-85F7FC94C8EC}">
      <dgm:prSet/>
      <dgm:spPr/>
      <dgm:t>
        <a:bodyPr/>
        <a:lstStyle/>
        <a:p>
          <a:endParaRPr lang="ru-RU" b="1"/>
        </a:p>
      </dgm:t>
    </dgm:pt>
    <dgm:pt modelId="{C4126400-D43E-40F1-A499-1E6C5C873622}" type="sibTrans" cxnId="{EF2F5392-547B-420D-B3F9-85F7FC94C8EC}">
      <dgm:prSet/>
      <dgm:spPr/>
      <dgm:t>
        <a:bodyPr/>
        <a:lstStyle/>
        <a:p>
          <a:endParaRPr lang="ru-RU" b="1"/>
        </a:p>
      </dgm:t>
    </dgm:pt>
    <dgm:pt modelId="{273987D4-4A5A-461E-A225-71B0DB05AE3A}">
      <dgm:prSet phldrT="[Текст]" custT="1"/>
      <dgm:spPr>
        <a:solidFill>
          <a:srgbClr val="00B0F0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Место</a:t>
          </a:r>
        </a:p>
        <a:p>
          <a:pPr algn="ctr">
            <a:spcAft>
              <a:spcPts val="0"/>
            </a:spcAft>
          </a:pPr>
          <a:endParaRPr lang="ru-RU" sz="24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spcAft>
              <a:spcPts val="0"/>
            </a:spcAft>
          </a:pPr>
          <a:r>
            <a:rPr lang="ru-RU" sz="2400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Маркеты</a:t>
          </a:r>
          <a:r>
            <a: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приложений</a:t>
          </a:r>
        </a:p>
        <a:p>
          <a:pPr algn="l">
            <a:spcAft>
              <a:spcPts val="0"/>
            </a:spcAft>
          </a:pPr>
          <a:endParaRPr lang="ru-RU" sz="2400" b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spcAft>
              <a:spcPts val="0"/>
            </a:spcAft>
          </a:pPr>
          <a:r>
            <a: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Официальный сайт</a:t>
          </a:r>
        </a:p>
      </dgm:t>
    </dgm:pt>
    <dgm:pt modelId="{3E8B3BE3-1C58-4ABE-8D32-A97F71D5BD15}" type="parTrans" cxnId="{5B55861F-CDB6-450F-974B-7C9979139CEF}">
      <dgm:prSet/>
      <dgm:spPr/>
      <dgm:t>
        <a:bodyPr/>
        <a:lstStyle/>
        <a:p>
          <a:endParaRPr lang="ru-RU" b="1"/>
        </a:p>
      </dgm:t>
    </dgm:pt>
    <dgm:pt modelId="{052865CE-8FE6-42FD-8030-90B765A5F2AA}" type="sibTrans" cxnId="{5B55861F-CDB6-450F-974B-7C9979139CEF}">
      <dgm:prSet/>
      <dgm:spPr/>
      <dgm:t>
        <a:bodyPr/>
        <a:lstStyle/>
        <a:p>
          <a:endParaRPr lang="ru-RU" b="1"/>
        </a:p>
      </dgm:t>
    </dgm:pt>
    <dgm:pt modelId="{9EA7A6B7-114D-4F00-BC24-84C816C3B6CF}">
      <dgm:prSet phldrT="[Текст]" custT="1"/>
      <dgm:spPr>
        <a:solidFill>
          <a:srgbClr val="FF0000"/>
        </a:solidFill>
      </dgm:spPr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Продвижение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r>
            <a: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Реклама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r>
            <a: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Сайт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r>
            <a:rPr lang="ru-RU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Отзывы довольных пользователей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en-US" sz="2400" b="1" dirty="0">
            <a:solidFill>
              <a:schemeClr val="bg1"/>
            </a:solidFill>
          </a:endParaRPr>
        </a:p>
      </dgm:t>
    </dgm:pt>
    <dgm:pt modelId="{AF1561AA-3CEC-47A7-A0A4-00F468FF8DE1}" type="parTrans" cxnId="{B9252664-C3FF-417A-9DA8-0A8122429E26}">
      <dgm:prSet/>
      <dgm:spPr/>
      <dgm:t>
        <a:bodyPr/>
        <a:lstStyle/>
        <a:p>
          <a:endParaRPr lang="ru-RU" b="1"/>
        </a:p>
      </dgm:t>
    </dgm:pt>
    <dgm:pt modelId="{3B279D84-6B76-42D5-AA29-FDF2E5FABA51}" type="sibTrans" cxnId="{B9252664-C3FF-417A-9DA8-0A8122429E26}">
      <dgm:prSet/>
      <dgm:spPr/>
      <dgm:t>
        <a:bodyPr/>
        <a:lstStyle/>
        <a:p>
          <a:endParaRPr lang="ru-RU" b="1"/>
        </a:p>
      </dgm:t>
    </dgm:pt>
    <dgm:pt modelId="{4EFF42D5-C589-4A49-967D-A4B5412AA3BA}" type="pres">
      <dgm:prSet presAssocID="{D75154D8-382C-4AE8-A248-74D398A18AEB}" presName="diagram" presStyleCnt="0">
        <dgm:presLayoutVars>
          <dgm:dir/>
          <dgm:resizeHandles val="exact"/>
        </dgm:presLayoutVars>
      </dgm:prSet>
      <dgm:spPr/>
    </dgm:pt>
    <dgm:pt modelId="{0572FC42-A09D-4367-B7A3-F8E9EED95874}" type="pres">
      <dgm:prSet presAssocID="{8B716706-E420-4EA4-8BFF-A8B49523BAD5}" presName="node" presStyleLbl="node1" presStyleIdx="0" presStyleCnt="4" custScaleX="113003" custScaleY="311864">
        <dgm:presLayoutVars>
          <dgm:bulletEnabled val="1"/>
        </dgm:presLayoutVars>
      </dgm:prSet>
      <dgm:spPr/>
    </dgm:pt>
    <dgm:pt modelId="{23478B59-A0AA-4E20-8E35-B56E1D656EE6}" type="pres">
      <dgm:prSet presAssocID="{A2124A31-9970-45A3-A17C-9A9F26CE2C3E}" presName="sibTrans" presStyleCnt="0"/>
      <dgm:spPr/>
    </dgm:pt>
    <dgm:pt modelId="{CDBB5AA2-7B53-4086-955A-755622EF76A8}" type="pres">
      <dgm:prSet presAssocID="{D3C9BBCA-B52E-4C92-B129-24285BD647FC}" presName="node" presStyleLbl="node1" presStyleIdx="1" presStyleCnt="4" custScaleX="124069" custScaleY="307694" custLinFactNeighborX="810" custLinFactNeighborY="-2251">
        <dgm:presLayoutVars>
          <dgm:bulletEnabled val="1"/>
        </dgm:presLayoutVars>
      </dgm:prSet>
      <dgm:spPr/>
    </dgm:pt>
    <dgm:pt modelId="{F80F0D43-D9BA-484A-B9E7-07B18376771F}" type="pres">
      <dgm:prSet presAssocID="{C4126400-D43E-40F1-A499-1E6C5C873622}" presName="sibTrans" presStyleCnt="0"/>
      <dgm:spPr/>
    </dgm:pt>
    <dgm:pt modelId="{5C8D73ED-6CE7-4088-96C1-46CD550DC3C6}" type="pres">
      <dgm:prSet presAssocID="{273987D4-4A5A-461E-A225-71B0DB05AE3A}" presName="node" presStyleLbl="node1" presStyleIdx="2" presStyleCnt="4" custScaleX="113003" custScaleY="307694">
        <dgm:presLayoutVars>
          <dgm:bulletEnabled val="1"/>
        </dgm:presLayoutVars>
      </dgm:prSet>
      <dgm:spPr/>
    </dgm:pt>
    <dgm:pt modelId="{5C8D8505-FF21-464B-9EF4-4ACFEB0ED853}" type="pres">
      <dgm:prSet presAssocID="{052865CE-8FE6-42FD-8030-90B765A5F2AA}" presName="sibTrans" presStyleCnt="0"/>
      <dgm:spPr/>
    </dgm:pt>
    <dgm:pt modelId="{6729D077-B9B5-4AA4-93E8-CB90492CDAB8}" type="pres">
      <dgm:prSet presAssocID="{9EA7A6B7-114D-4F00-BC24-84C816C3B6CF}" presName="node" presStyleLbl="node1" presStyleIdx="3" presStyleCnt="4" custScaleX="124069" custScaleY="307694">
        <dgm:presLayoutVars>
          <dgm:bulletEnabled val="1"/>
        </dgm:presLayoutVars>
      </dgm:prSet>
      <dgm:spPr/>
    </dgm:pt>
  </dgm:ptLst>
  <dgm:cxnLst>
    <dgm:cxn modelId="{9B43AE05-3E89-4EF6-A033-8EEFCD920045}" type="presOf" srcId="{9EA7A6B7-114D-4F00-BC24-84C816C3B6CF}" destId="{6729D077-B9B5-4AA4-93E8-CB90492CDAB8}" srcOrd="0" destOrd="0" presId="urn:microsoft.com/office/officeart/2005/8/layout/default#1"/>
    <dgm:cxn modelId="{5B55861F-CDB6-450F-974B-7C9979139CEF}" srcId="{D75154D8-382C-4AE8-A248-74D398A18AEB}" destId="{273987D4-4A5A-461E-A225-71B0DB05AE3A}" srcOrd="2" destOrd="0" parTransId="{3E8B3BE3-1C58-4ABE-8D32-A97F71D5BD15}" sibTransId="{052865CE-8FE6-42FD-8030-90B765A5F2AA}"/>
    <dgm:cxn modelId="{3754DA42-511B-405E-8F4D-EF4C7CBD2231}" type="presOf" srcId="{D75154D8-382C-4AE8-A248-74D398A18AEB}" destId="{4EFF42D5-C589-4A49-967D-A4B5412AA3BA}" srcOrd="0" destOrd="0" presId="urn:microsoft.com/office/officeart/2005/8/layout/default#1"/>
    <dgm:cxn modelId="{B9252664-C3FF-417A-9DA8-0A8122429E26}" srcId="{D75154D8-382C-4AE8-A248-74D398A18AEB}" destId="{9EA7A6B7-114D-4F00-BC24-84C816C3B6CF}" srcOrd="3" destOrd="0" parTransId="{AF1561AA-3CEC-47A7-A0A4-00F468FF8DE1}" sibTransId="{3B279D84-6B76-42D5-AA29-FDF2E5FABA51}"/>
    <dgm:cxn modelId="{FD9EDF6C-C0AE-4674-B380-7D56F0386C7F}" type="presOf" srcId="{8B716706-E420-4EA4-8BFF-A8B49523BAD5}" destId="{0572FC42-A09D-4367-B7A3-F8E9EED95874}" srcOrd="0" destOrd="0" presId="urn:microsoft.com/office/officeart/2005/8/layout/default#1"/>
    <dgm:cxn modelId="{10A5D375-0DD8-419F-BE0A-6A7E8A0981D3}" srcId="{D75154D8-382C-4AE8-A248-74D398A18AEB}" destId="{8B716706-E420-4EA4-8BFF-A8B49523BAD5}" srcOrd="0" destOrd="0" parTransId="{259E7391-9AFD-4D7B-AA79-A09037A8B380}" sibTransId="{A2124A31-9970-45A3-A17C-9A9F26CE2C3E}"/>
    <dgm:cxn modelId="{B9E23F80-732D-4302-90BD-FB95D2F09CE2}" type="presOf" srcId="{273987D4-4A5A-461E-A225-71B0DB05AE3A}" destId="{5C8D73ED-6CE7-4088-96C1-46CD550DC3C6}" srcOrd="0" destOrd="0" presId="urn:microsoft.com/office/officeart/2005/8/layout/default#1"/>
    <dgm:cxn modelId="{EF2F5392-547B-420D-B3F9-85F7FC94C8EC}" srcId="{D75154D8-382C-4AE8-A248-74D398A18AEB}" destId="{D3C9BBCA-B52E-4C92-B129-24285BD647FC}" srcOrd="1" destOrd="0" parTransId="{F41DC2D2-909A-4425-979F-8AA044B26E68}" sibTransId="{C4126400-D43E-40F1-A499-1E6C5C873622}"/>
    <dgm:cxn modelId="{C537AE9C-AE6D-4557-85BD-FCB42A6F7BD1}" type="presOf" srcId="{D3C9BBCA-B52E-4C92-B129-24285BD647FC}" destId="{CDBB5AA2-7B53-4086-955A-755622EF76A8}" srcOrd="0" destOrd="0" presId="urn:microsoft.com/office/officeart/2005/8/layout/default#1"/>
    <dgm:cxn modelId="{18420493-4BC0-4034-9714-7A6C2CBD4866}" type="presParOf" srcId="{4EFF42D5-C589-4A49-967D-A4B5412AA3BA}" destId="{0572FC42-A09D-4367-B7A3-F8E9EED95874}" srcOrd="0" destOrd="0" presId="urn:microsoft.com/office/officeart/2005/8/layout/default#1"/>
    <dgm:cxn modelId="{5078DC33-892C-4D58-A2B6-841E6EAC6475}" type="presParOf" srcId="{4EFF42D5-C589-4A49-967D-A4B5412AA3BA}" destId="{23478B59-A0AA-4E20-8E35-B56E1D656EE6}" srcOrd="1" destOrd="0" presId="urn:microsoft.com/office/officeart/2005/8/layout/default#1"/>
    <dgm:cxn modelId="{C44735CA-D4E9-478A-8056-57C710951763}" type="presParOf" srcId="{4EFF42D5-C589-4A49-967D-A4B5412AA3BA}" destId="{CDBB5AA2-7B53-4086-955A-755622EF76A8}" srcOrd="2" destOrd="0" presId="urn:microsoft.com/office/officeart/2005/8/layout/default#1"/>
    <dgm:cxn modelId="{20AAC966-43E8-4688-88DE-BA03ADFE187D}" type="presParOf" srcId="{4EFF42D5-C589-4A49-967D-A4B5412AA3BA}" destId="{F80F0D43-D9BA-484A-B9E7-07B18376771F}" srcOrd="3" destOrd="0" presId="urn:microsoft.com/office/officeart/2005/8/layout/default#1"/>
    <dgm:cxn modelId="{547EC118-ADE5-4339-BF78-C50F84895C50}" type="presParOf" srcId="{4EFF42D5-C589-4A49-967D-A4B5412AA3BA}" destId="{5C8D73ED-6CE7-4088-96C1-46CD550DC3C6}" srcOrd="4" destOrd="0" presId="urn:microsoft.com/office/officeart/2005/8/layout/default#1"/>
    <dgm:cxn modelId="{CF60803E-5398-41FC-BFB5-F7733A73B719}" type="presParOf" srcId="{4EFF42D5-C589-4A49-967D-A4B5412AA3BA}" destId="{5C8D8505-FF21-464B-9EF4-4ACFEB0ED853}" srcOrd="5" destOrd="0" presId="urn:microsoft.com/office/officeart/2005/8/layout/default#1"/>
    <dgm:cxn modelId="{8FEECD21-0084-4AD1-8006-9ED43D00346D}" type="presParOf" srcId="{4EFF42D5-C589-4A49-967D-A4B5412AA3BA}" destId="{6729D077-B9B5-4AA4-93E8-CB90492CDAB8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05899" y="-2248614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/>
        </a:p>
      </dsp:txBody>
      <dsp:txXfrm rot="-5400000">
        <a:off x="3384392" y="237935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1628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Молодой человек 16-35 лет</a:t>
          </a:r>
        </a:p>
      </dsp:txBody>
      <dsp:txXfrm>
        <a:off x="81303" y="82931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21041" y="0"/>
          <a:ext cx="2951565" cy="14667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Конкуренты Продукты/Услуги</a:t>
          </a:r>
        </a:p>
      </dsp:txBody>
      <dsp:txXfrm>
        <a:off x="21041" y="0"/>
        <a:ext cx="2951565" cy="1466700"/>
      </dsp:txXfrm>
    </dsp:sp>
    <dsp:sp modelId="{B206DAC4-D1DF-4053-8506-5DE426BC8BEF}">
      <dsp:nvSpPr>
        <dsp:cNvPr id="0" name=""/>
        <dsp:cNvSpPr/>
      </dsp:nvSpPr>
      <dsp:spPr>
        <a:xfrm>
          <a:off x="64994" y="1181416"/>
          <a:ext cx="2940042" cy="2346975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9E6585-1C72-4E82-914E-39E2C4E28665}">
      <dsp:nvSpPr>
        <dsp:cNvPr id="0" name=""/>
        <dsp:cNvSpPr/>
      </dsp:nvSpPr>
      <dsp:spPr>
        <a:xfrm>
          <a:off x="6491285" y="0"/>
          <a:ext cx="2810345" cy="8640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Наши преимущества</a:t>
          </a:r>
        </a:p>
      </dsp:txBody>
      <dsp:txXfrm>
        <a:off x="6491285" y="0"/>
        <a:ext cx="2810345" cy="864000"/>
      </dsp:txXfrm>
    </dsp:sp>
    <dsp:sp modelId="{0C85A15E-56D2-44B3-8E52-7FFFB1AE2983}">
      <dsp:nvSpPr>
        <dsp:cNvPr id="0" name=""/>
        <dsp:cNvSpPr/>
      </dsp:nvSpPr>
      <dsp:spPr>
        <a:xfrm>
          <a:off x="6514251" y="963200"/>
          <a:ext cx="2999116" cy="2166774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Calibri Light" pitchFamily="34" charset="0"/>
              <a:cs typeface="Calibri Light" pitchFamily="34" charset="0"/>
            </a:rPr>
            <a:t>Доступность приложения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Calibri Light" pitchFamily="34" charset="0"/>
              <a:cs typeface="Calibri Light" pitchFamily="34" charset="0"/>
            </a:rPr>
            <a:t>Защищённость данных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Calibri Light" pitchFamily="34" charset="0"/>
              <a:cs typeface="Calibri Light" pitchFamily="34" charset="0"/>
            </a:rPr>
            <a:t>Возможность объединения в группы</a:t>
          </a:r>
        </a:p>
      </dsp:txBody>
      <dsp:txXfrm>
        <a:off x="6514251" y="963200"/>
        <a:ext cx="2999116" cy="2166774"/>
      </dsp:txXfrm>
    </dsp:sp>
    <dsp:sp modelId="{BCB4FC6A-0150-4448-B873-39D52F4CC437}">
      <dsp:nvSpPr>
        <dsp:cNvPr id="0" name=""/>
        <dsp:cNvSpPr/>
      </dsp:nvSpPr>
      <dsp:spPr>
        <a:xfrm>
          <a:off x="3271514" y="0"/>
          <a:ext cx="2573517" cy="1027831"/>
        </a:xfrm>
        <a:prstGeom prst="rect">
          <a:avLst/>
        </a:prstGeom>
        <a:solidFill>
          <a:schemeClr val="accent5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  <a:miter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000" kern="1200" dirty="0"/>
        </a:p>
      </dsp:txBody>
      <dsp:txXfrm>
        <a:off x="3271514" y="0"/>
        <a:ext cx="2573517" cy="1027831"/>
      </dsp:txXfrm>
    </dsp:sp>
    <dsp:sp modelId="{1FCD11AC-DD78-4DC0-84AC-CB3E6159C2B2}">
      <dsp:nvSpPr>
        <dsp:cNvPr id="0" name=""/>
        <dsp:cNvSpPr/>
      </dsp:nvSpPr>
      <dsp:spPr>
        <a:xfrm>
          <a:off x="3454159" y="1052893"/>
          <a:ext cx="2767094" cy="19593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AE91DE-4F52-4639-8488-36C3A3021CD0}">
      <dsp:nvSpPr>
        <dsp:cNvPr id="0" name=""/>
        <dsp:cNvSpPr/>
      </dsp:nvSpPr>
      <dsp:spPr>
        <a:xfrm rot="5400000">
          <a:off x="-232641" y="237039"/>
          <a:ext cx="1550945" cy="10856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 dirty="0"/>
        </a:p>
      </dsp:txBody>
      <dsp:txXfrm rot="-5400000">
        <a:off x="2" y="547228"/>
        <a:ext cx="1085661" cy="465284"/>
      </dsp:txXfrm>
    </dsp:sp>
    <dsp:sp modelId="{E6DC3311-AE59-4DFC-9C93-D8210716F1B0}">
      <dsp:nvSpPr>
        <dsp:cNvPr id="0" name=""/>
        <dsp:cNvSpPr/>
      </dsp:nvSpPr>
      <dsp:spPr>
        <a:xfrm rot="5400000">
          <a:off x="4760794" y="-3670735"/>
          <a:ext cx="1008114" cy="83583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2800" kern="1200" dirty="0">
              <a:latin typeface="+mn-lt"/>
              <a:cs typeface="Times New Roman" panose="02020603050405020304" pitchFamily="18" charset="0"/>
            </a:rPr>
            <a:t>   </a:t>
          </a:r>
          <a:r>
            <a:rPr lang="ru-RU" sz="2400" kern="1200" dirty="0">
              <a:latin typeface="+mn-lt"/>
              <a:cs typeface="Times New Roman" panose="02020603050405020304" pitchFamily="18" charset="0"/>
            </a:rPr>
            <a:t>Что предлагаем?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latin typeface="+mn-lt"/>
              <a:cs typeface="Times New Roman" panose="02020603050405020304" pitchFamily="18" charset="0"/>
            </a:rPr>
            <a:t>Приложение для поиска компании, качественно, быстро, доступно</a:t>
          </a:r>
        </a:p>
      </dsp:txBody>
      <dsp:txXfrm rot="-5400000">
        <a:off x="1085661" y="53610"/>
        <a:ext cx="8309168" cy="909690"/>
      </dsp:txXfrm>
    </dsp:sp>
    <dsp:sp modelId="{71EF5F1E-FFBE-4CD6-8949-4EFDAB392EAC}">
      <dsp:nvSpPr>
        <dsp:cNvPr id="0" name=""/>
        <dsp:cNvSpPr/>
      </dsp:nvSpPr>
      <dsp:spPr>
        <a:xfrm rot="5400000">
          <a:off x="-232641" y="1905609"/>
          <a:ext cx="1550945" cy="10856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 dirty="0"/>
        </a:p>
      </dsp:txBody>
      <dsp:txXfrm rot="-5400000">
        <a:off x="2" y="2215798"/>
        <a:ext cx="1085661" cy="465284"/>
      </dsp:txXfrm>
    </dsp:sp>
    <dsp:sp modelId="{97E119B7-251C-4BA7-9A2B-53254AC21F64}">
      <dsp:nvSpPr>
        <dsp:cNvPr id="0" name=""/>
        <dsp:cNvSpPr/>
      </dsp:nvSpPr>
      <dsp:spPr>
        <a:xfrm rot="5400000">
          <a:off x="4468355" y="-2002165"/>
          <a:ext cx="1592992" cy="83583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2400" kern="1200" dirty="0"/>
            <a:t>   Кто хочет купить? 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400" kern="1200" dirty="0"/>
            <a:t>Молодые люди, которые не имеют друзей</a:t>
          </a:r>
        </a:p>
      </dsp:txBody>
      <dsp:txXfrm rot="-5400000">
        <a:off x="1085662" y="1458291"/>
        <a:ext cx="8280617" cy="1437466"/>
      </dsp:txXfrm>
    </dsp:sp>
    <dsp:sp modelId="{73944B0B-D225-41AF-B64F-C055FA95274C}">
      <dsp:nvSpPr>
        <dsp:cNvPr id="0" name=""/>
        <dsp:cNvSpPr/>
      </dsp:nvSpPr>
      <dsp:spPr>
        <a:xfrm rot="5400000">
          <a:off x="-232641" y="3429827"/>
          <a:ext cx="1550945" cy="10856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 dirty="0"/>
        </a:p>
      </dsp:txBody>
      <dsp:txXfrm rot="-5400000">
        <a:off x="2" y="3740016"/>
        <a:ext cx="1085661" cy="465284"/>
      </dsp:txXfrm>
    </dsp:sp>
    <dsp:sp modelId="{CEBB33E2-7A89-4BA2-86C1-C6B461004F30}">
      <dsp:nvSpPr>
        <dsp:cNvPr id="0" name=""/>
        <dsp:cNvSpPr/>
      </dsp:nvSpPr>
      <dsp:spPr>
        <a:xfrm rot="5400000">
          <a:off x="4612707" y="-477947"/>
          <a:ext cx="1304288" cy="83583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2400" kern="1200" dirty="0"/>
            <a:t>    Почему? 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400" kern="1200" dirty="0"/>
            <a:t>Для интересного времяпрепровождения в компании таких же весёлых ребят</a:t>
          </a:r>
          <a:endParaRPr lang="ru-RU" sz="2700" kern="1200" dirty="0"/>
        </a:p>
      </dsp:txBody>
      <dsp:txXfrm rot="-5400000">
        <a:off x="1085661" y="3112769"/>
        <a:ext cx="8294710" cy="11769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138BA1-2AD1-4778-A69E-6ABAAE99CD1D}">
      <dsp:nvSpPr>
        <dsp:cNvPr id="0" name=""/>
        <dsp:cNvSpPr/>
      </dsp:nvSpPr>
      <dsp:spPr>
        <a:xfrm rot="5400000">
          <a:off x="-344584" y="350008"/>
          <a:ext cx="2297228" cy="160806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700" kern="1200" dirty="0"/>
        </a:p>
      </dsp:txBody>
      <dsp:txXfrm rot="-5400000">
        <a:off x="0" y="809454"/>
        <a:ext cx="1608060" cy="689168"/>
      </dsp:txXfrm>
    </dsp:sp>
    <dsp:sp modelId="{9EF62A67-0F80-4B91-814E-A2EC90B1A767}">
      <dsp:nvSpPr>
        <dsp:cNvPr id="0" name=""/>
        <dsp:cNvSpPr/>
      </dsp:nvSpPr>
      <dsp:spPr>
        <a:xfrm rot="5400000">
          <a:off x="4377910" y="-2764426"/>
          <a:ext cx="1493198" cy="70328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 Когда?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Данная услуга не имеет сезонности</a:t>
          </a:r>
          <a:r>
            <a:rPr lang="ru-RU" sz="2500" kern="1200" dirty="0"/>
            <a:t>.</a:t>
          </a:r>
        </a:p>
      </dsp:txBody>
      <dsp:txXfrm rot="-5400000">
        <a:off x="1608060" y="78316"/>
        <a:ext cx="6960007" cy="1347414"/>
      </dsp:txXfrm>
    </dsp:sp>
    <dsp:sp modelId="{13CB7708-FA44-4888-B69F-48A8ED4DD5E5}">
      <dsp:nvSpPr>
        <dsp:cNvPr id="0" name=""/>
        <dsp:cNvSpPr/>
      </dsp:nvSpPr>
      <dsp:spPr>
        <a:xfrm rot="5400000">
          <a:off x="-344584" y="2362411"/>
          <a:ext cx="2297228" cy="160806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700" kern="1200" dirty="0"/>
        </a:p>
      </dsp:txBody>
      <dsp:txXfrm rot="-5400000">
        <a:off x="0" y="2821857"/>
        <a:ext cx="1608060" cy="689168"/>
      </dsp:txXfrm>
    </dsp:sp>
    <dsp:sp modelId="{7B49865A-1AAD-41F2-BAD8-2F963A07F3B8}">
      <dsp:nvSpPr>
        <dsp:cNvPr id="0" name=""/>
        <dsp:cNvSpPr/>
      </dsp:nvSpPr>
      <dsp:spPr>
        <a:xfrm rot="5400000">
          <a:off x="4377910" y="-752023"/>
          <a:ext cx="1493198" cy="70328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Где?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Рекламу наших услуг увидят в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соц.сетях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на сайте нашего приложения, а также в отзывах благодарных пользователей</a:t>
          </a:r>
          <a:r>
            <a:rPr lang="ru-RU" sz="2500" kern="1200" dirty="0"/>
            <a:t>.</a:t>
          </a:r>
        </a:p>
      </dsp:txBody>
      <dsp:txXfrm rot="-5400000">
        <a:off x="1608060" y="2090719"/>
        <a:ext cx="6960007" cy="13474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2FC42-A09D-4367-B7A3-F8E9EED95874}">
      <dsp:nvSpPr>
        <dsp:cNvPr id="0" name=""/>
        <dsp:cNvSpPr/>
      </dsp:nvSpPr>
      <dsp:spPr>
        <a:xfrm>
          <a:off x="343043" y="1820"/>
          <a:ext cx="2058954" cy="3409363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Услуга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Приложение для поиска компании</a:t>
          </a:r>
        </a:p>
      </dsp:txBody>
      <dsp:txXfrm>
        <a:off x="343043" y="1820"/>
        <a:ext cx="2058954" cy="3409363"/>
      </dsp:txXfrm>
    </dsp:sp>
    <dsp:sp modelId="{CDBB5AA2-7B53-4086-955A-755622EF76A8}">
      <dsp:nvSpPr>
        <dsp:cNvPr id="0" name=""/>
        <dsp:cNvSpPr/>
      </dsp:nvSpPr>
      <dsp:spPr>
        <a:xfrm>
          <a:off x="2598960" y="5"/>
          <a:ext cx="2260581" cy="3363776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Цена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Основные функции бесплатны. Присутствует платный контент, цены не большие, средние по рынку</a:t>
          </a:r>
          <a:endParaRPr lang="ru-RU" sz="2800" b="1" kern="1200" dirty="0">
            <a:solidFill>
              <a:schemeClr val="tx1"/>
            </a:solidFill>
          </a:endParaRPr>
        </a:p>
      </dsp:txBody>
      <dsp:txXfrm>
        <a:off x="2598960" y="5"/>
        <a:ext cx="2260581" cy="3363776"/>
      </dsp:txXfrm>
    </dsp:sp>
    <dsp:sp modelId="{5C8D73ED-6CE7-4088-96C1-46CD550DC3C6}">
      <dsp:nvSpPr>
        <dsp:cNvPr id="0" name=""/>
        <dsp:cNvSpPr/>
      </dsp:nvSpPr>
      <dsp:spPr>
        <a:xfrm>
          <a:off x="5026986" y="24614"/>
          <a:ext cx="2058954" cy="3363776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Место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24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Маркеты</a:t>
          </a:r>
          <a:r>
            <a:rPr lang="ru-RU" sz="2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приложений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2400" b="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Официальный сайт</a:t>
          </a:r>
        </a:p>
      </dsp:txBody>
      <dsp:txXfrm>
        <a:off x="5026986" y="24614"/>
        <a:ext cx="2058954" cy="3363776"/>
      </dsp:txXfrm>
    </dsp:sp>
    <dsp:sp modelId="{6729D077-B9B5-4AA4-93E8-CB90492CDAB8}">
      <dsp:nvSpPr>
        <dsp:cNvPr id="0" name=""/>
        <dsp:cNvSpPr/>
      </dsp:nvSpPr>
      <dsp:spPr>
        <a:xfrm>
          <a:off x="7268144" y="24614"/>
          <a:ext cx="2260581" cy="3363776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Продвижение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Реклама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Сайт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Отзывы довольных пользователей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bg1"/>
            </a:solidFill>
          </a:endParaRPr>
        </a:p>
      </dsp:txBody>
      <dsp:txXfrm>
        <a:off x="7268144" y="24614"/>
        <a:ext cx="2260581" cy="3363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4169A-2A45-409C-A3F9-D4A23B7702B8}" type="datetimeFigureOut">
              <a:rPr lang="ru-RU" smtClean="0"/>
              <a:pPr/>
              <a:t>15.07.2023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550D7-8C37-4E99-939F-0F6FF1184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658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550D7-8C37-4E99-939F-0F6FF118472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47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550D7-8C37-4E99-939F-0F6FF1184722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717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0" y="2835275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spc="-1" dirty="0">
                <a:latin typeface="Arial"/>
              </a:rPr>
              <a:t>Приложение для знакомств «</a:t>
            </a:r>
            <a:r>
              <a:rPr lang="en-US" sz="4400" spc="-1" dirty="0">
                <a:latin typeface="Arial"/>
              </a:rPr>
              <a:t>Friend</a:t>
            </a:r>
            <a:r>
              <a:rPr lang="ru-RU" sz="4400" spc="-1" dirty="0">
                <a:latin typeface="Arial"/>
              </a:rPr>
              <a:t>»</a:t>
            </a:r>
            <a:endParaRPr lang="en-US" sz="4400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-68839" y="356742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1943968" y="2559279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/>
              <a:t>Ившин Николай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/>
              <a:t>студент первого курса </a:t>
            </a:r>
            <a:r>
              <a:rPr lang="ru-RU" sz="1400" dirty="0" err="1"/>
              <a:t>ИМИТиФ</a:t>
            </a:r>
            <a:r>
              <a:rPr lang="ru-RU" sz="1400" dirty="0"/>
              <a:t> </a:t>
            </a:r>
            <a:r>
              <a:rPr lang="ru-RU" sz="1400" dirty="0" err="1"/>
              <a:t>УдГУ</a:t>
            </a:r>
            <a:r>
              <a:rPr lang="ru-RU" sz="1400" dirty="0"/>
              <a:t> по специальности Прикладная математика и информатика, </a:t>
            </a:r>
            <a:r>
              <a:rPr lang="ru-RU" sz="1400" dirty="0" err="1"/>
              <a:t>бакалавриат</a:t>
            </a:r>
            <a:endParaRPr lang="ru-RU" sz="1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/>
              <a:t>Лидер группы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3718371" y="3262613"/>
            <a:ext cx="2883092" cy="173290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500" dirty="0"/>
              <a:t>Данил Ниточка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5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500" dirty="0"/>
              <a:t>студент первого курса </a:t>
            </a:r>
            <a:r>
              <a:rPr lang="ru-RU" sz="1500" dirty="0" err="1"/>
              <a:t>ИМИТиФ</a:t>
            </a:r>
            <a:r>
              <a:rPr lang="ru-RU" sz="1500" dirty="0"/>
              <a:t> </a:t>
            </a:r>
            <a:r>
              <a:rPr lang="ru-RU" sz="1500" dirty="0" err="1"/>
              <a:t>УдГУ</a:t>
            </a:r>
            <a:r>
              <a:rPr lang="ru-RU" sz="1500" dirty="0"/>
              <a:t> по специальности Прикладная математика и информатика, </a:t>
            </a:r>
            <a:r>
              <a:rPr lang="ru-RU" sz="1500" dirty="0" err="1"/>
              <a:t>бакалавриат</a:t>
            </a:r>
            <a:endParaRPr lang="ru-RU" sz="15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5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500" dirty="0"/>
              <a:t>Главный разработчик 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2"/>
            <a:ext cx="2883092" cy="1740721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/>
              <a:t>Андрей </a:t>
            </a:r>
            <a:r>
              <a:rPr lang="ru-RU" sz="1400" dirty="0" err="1"/>
              <a:t>Главатских</a:t>
            </a:r>
            <a:endParaRPr lang="ru-RU" sz="1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/>
              <a:t>студент первого курса </a:t>
            </a:r>
            <a:r>
              <a:rPr lang="ru-RU" sz="1400" dirty="0" err="1"/>
              <a:t>ИМИТиФ</a:t>
            </a:r>
            <a:r>
              <a:rPr lang="ru-RU" sz="1400" dirty="0"/>
              <a:t> </a:t>
            </a:r>
            <a:r>
              <a:rPr lang="ru-RU" sz="1400" dirty="0" err="1"/>
              <a:t>УдГУ</a:t>
            </a:r>
            <a:r>
              <a:rPr lang="ru-RU" sz="1400" dirty="0"/>
              <a:t> по специальности Прикладная математика и информатика, </a:t>
            </a:r>
            <a:r>
              <a:rPr lang="ru-RU" sz="1400" dirty="0" err="1"/>
              <a:t>бакалавриат</a:t>
            </a:r>
            <a:endParaRPr lang="ru-RU" sz="1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/>
              <a:t>Дизайнер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1310011"/>
            <a:ext cx="1454732" cy="19444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280" y="1332946"/>
            <a:ext cx="1454732" cy="19372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560" y="1299339"/>
            <a:ext cx="1425689" cy="19372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208897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863848" y="4131419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latin typeface="Calibri Light" pitchFamily="34" charset="0"/>
                <a:cs typeface="Calibri Light" pitchFamily="34" charset="0"/>
              </a:rPr>
              <a:t>Регистрация в приложении для знакомств с целью поиска друзей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7092751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824288" y="1899171"/>
            <a:ext cx="32544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alibri Light" pitchFamily="34" charset="0"/>
                <a:cs typeface="Calibri Light" pitchFamily="34" charset="0"/>
              </a:rPr>
              <a:t>Не имеет друзей, но хочет ярко</a:t>
            </a:r>
            <a:br>
              <a:rPr lang="ru-RU" dirty="0">
                <a:latin typeface="Calibri Light" pitchFamily="34" charset="0"/>
                <a:cs typeface="Calibri Light" pitchFamily="34" charset="0"/>
              </a:rPr>
            </a:br>
            <a:r>
              <a:rPr lang="ru-RU" dirty="0">
                <a:latin typeface="Calibri Light" pitchFamily="34" charset="0"/>
                <a:cs typeface="Calibri Light" pitchFamily="34" charset="0"/>
              </a:rPr>
              <a:t> проводить время в компании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pPr algn="l"/>
            <a:r>
              <a:rPr lang="ru-RU" sz="4400" dirty="0">
                <a:latin typeface="+mn-lt"/>
              </a:rPr>
              <a:t>Суть проекта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9832" y="1539131"/>
            <a:ext cx="936079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Calibri Light" pitchFamily="34" charset="0"/>
                <a:cs typeface="Calibri Light" pitchFamily="34" charset="0"/>
              </a:rPr>
              <a:t>Задачей настоящего проекта является создание приложения для знакомств, которое специализируется на поиске компании для активного отдыха. Мы предлагаем приложение с поиском друзей и максимально простые и надёжные правила использования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1447DBF-D080-4830-9C31-0FEA0E2E7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137484"/>
              </p:ext>
            </p:extLst>
          </p:nvPr>
        </p:nvGraphicFramePr>
        <p:xfrm>
          <a:off x="719832" y="1395115"/>
          <a:ext cx="8875938" cy="3498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480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120566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120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790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1578456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u="none" dirty="0">
                          <a:latin typeface="Yu Mincho Light" panose="020B0400000000000000" pitchFamily="18" charset="-128"/>
                          <a:ea typeface="Yu Mincho Light" panose="020B0400000000000000" pitchFamily="18" charset="-128"/>
                          <a:sym typeface="Wingdings" panose="05000000000000000000" pitchFamily="2" charset="2"/>
                        </a:rPr>
                        <a:t> </a:t>
                      </a:r>
                      <a:r>
                        <a:rPr lang="ru-RU" u="none" dirty="0">
                          <a:latin typeface="+mn-lt"/>
                          <a:ea typeface="Yu Mincho Light" panose="020B0400000000000000" pitchFamily="18" charset="-128"/>
                          <a:sym typeface="Wingdings" panose="05000000000000000000" pitchFamily="2" charset="2"/>
                        </a:rPr>
                        <a:t>Ижевск</a:t>
                      </a:r>
                      <a:r>
                        <a:rPr lang="ru-RU" u="none" dirty="0">
                          <a:latin typeface="Yu Mincho Light" panose="020B0400000000000000" pitchFamily="18" charset="-128"/>
                          <a:ea typeface="Yu Mincho Light" panose="020B0400000000000000" pitchFamily="18" charset="-128"/>
                          <a:sym typeface="Wingdings" panose="05000000000000000000" pitchFamily="2" charset="2"/>
                        </a:rPr>
                        <a:t></a:t>
                      </a:r>
                      <a:endParaRPr lang="ru-RU" u="none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578192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itchFamily="2" charset="2"/>
                        <a:buNone/>
                      </a:pPr>
                      <a:r>
                        <a:rPr lang="ru-RU" u="none" dirty="0">
                          <a:latin typeface="Yu Mincho Light" panose="020B0400000000000000" pitchFamily="18" charset="-128"/>
                          <a:ea typeface="Yu Mincho Light" panose="020B0400000000000000" pitchFamily="18" charset="-128"/>
                          <a:sym typeface="Wingdings" panose="05000000000000000000" pitchFamily="2" charset="2"/>
                        </a:rPr>
                        <a:t> </a:t>
                      </a: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340022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 искусственный</a:t>
                      </a:r>
                      <a:r>
                        <a:rPr lang="ru-RU" baseline="0" dirty="0"/>
                        <a:t> </a:t>
                      </a:r>
                      <a:r>
                        <a:rPr lang="ru-RU" baseline="0" dirty="0" err="1"/>
                        <a:t>интелект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1223888" y="1467123"/>
            <a:ext cx="697966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alibri Light" pitchFamily="34" charset="0"/>
                <a:cs typeface="Calibri Light" pitchFamily="34" charset="0"/>
              </a:rPr>
              <a:t>Молодой человек, чаще всего парень в возрасте от 16 до 35 лет, ведущий активный образ жизни. Человек, который большую часть времени занят своей карьерой, мечтой или чем-то ещё, что может ограничить его круг общения. У него нет семьи и большого количества друзей, но при этом он очень общительный, поэтому ему часто бывает одиноко. Его заработок довольно большой, и он составляет около 45-50 тысяч рублей, в некоторых случаях даже больше. Живёт в городе, численность которого не сильно превышает 500 тысяч человек. Он не имеет собственного жилья.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35113" y="1251099"/>
            <a:ext cx="5610685" cy="17763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400" dirty="0">
                <a:latin typeface="Calibri Light" pitchFamily="34" charset="0"/>
                <a:cs typeface="Calibri Light" pitchFamily="34" charset="0"/>
              </a:rPr>
              <a:t>Численность молодежи в России в возрасте от 16 до 35 лет составляет 39,1 миллиона человек.</a:t>
            </a:r>
          </a:p>
          <a:p>
            <a:r>
              <a:rPr lang="ru-RU" sz="2400" dirty="0">
                <a:latin typeface="Calibri Light" pitchFamily="34" charset="0"/>
                <a:cs typeface="Calibri Light" pitchFamily="34" charset="0"/>
              </a:rPr>
              <a:t> В Удмуртии их число составляет 179 739 человек. Примерно 40% людей в этом возрасте считают себя одинокими 71 900. В России уже есть сайты и приложения для знакомств, поэтому объём целевого рынка берём 10%. т.е. 17,9 тыс. человек</a:t>
            </a:r>
          </a:p>
          <a:p>
            <a:r>
              <a:rPr lang="en-US" sz="2400" dirty="0">
                <a:latin typeface="Calibri Light" pitchFamily="34" charset="0"/>
                <a:cs typeface="Calibri Light" pitchFamily="34" charset="0"/>
              </a:rPr>
              <a:t>SOM</a:t>
            </a:r>
            <a:r>
              <a:rPr lang="ru-RU" sz="2400" dirty="0">
                <a:latin typeface="Calibri Light" pitchFamily="34" charset="0"/>
                <a:cs typeface="Calibri Light" pitchFamily="34" charset="0"/>
              </a:rPr>
              <a:t> -1790 чел.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6559932"/>
              </p:ext>
            </p:extLst>
          </p:nvPr>
        </p:nvGraphicFramePr>
        <p:xfrm>
          <a:off x="423488" y="1539131"/>
          <a:ext cx="9513368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80072" y="2031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3808" y="3422422"/>
            <a:ext cx="29210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dirty="0">
                <a:latin typeface="Calibri Light" pitchFamily="34" charset="0"/>
                <a:cs typeface="Calibri Light" pitchFamily="34" charset="0"/>
              </a:rPr>
              <a:t>Приложения для поиска друзей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>
                <a:latin typeface="Calibri Light" pitchFamily="34" charset="0"/>
                <a:cs typeface="Calibri Light" pitchFamily="34" charset="0"/>
              </a:rPr>
              <a:t>Сайты для знакомств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87332" y="1395115"/>
            <a:ext cx="23042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>
                <a:solidFill>
                  <a:schemeClr val="bg1"/>
                </a:solidFill>
              </a:rPr>
              <a:t>Фирмы конкуренты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8742" y="2835275"/>
            <a:ext cx="292580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>
                <a:latin typeface="Calibri Light" pitchFamily="34" charset="0"/>
                <a:cs typeface="Calibri Light" pitchFamily="34" charset="0"/>
              </a:rPr>
              <a:t>Приложения и сайты </a:t>
            </a:r>
          </a:p>
          <a:p>
            <a:r>
              <a:rPr lang="ru-RU" sz="2000" dirty="0">
                <a:latin typeface="Calibri Light" pitchFamily="34" charset="0"/>
                <a:cs typeface="Calibri Light" pitchFamily="34" charset="0"/>
              </a:rPr>
              <a:t>для знакомств, </a:t>
            </a:r>
            <a:br>
              <a:rPr lang="ru-RU" sz="2000" dirty="0">
                <a:latin typeface="Calibri Light" pitchFamily="34" charset="0"/>
                <a:cs typeface="Calibri Light" pitchFamily="34" charset="0"/>
              </a:rPr>
            </a:br>
            <a:r>
              <a:rPr lang="ru-RU" sz="2000" dirty="0">
                <a:latin typeface="Calibri Light" pitchFamily="34" charset="0"/>
                <a:cs typeface="Calibri Light" pitchFamily="34" charset="0"/>
              </a:rPr>
              <a:t>работающие на рынке </a:t>
            </a:r>
          </a:p>
          <a:p>
            <a:r>
              <a:rPr lang="ru-RU" sz="2000" dirty="0">
                <a:latin typeface="Calibri Light" pitchFamily="34" charset="0"/>
                <a:cs typeface="Calibri Light" pitchFamily="34" charset="0"/>
              </a:rPr>
              <a:t>много лет(Друг вокруг, </a:t>
            </a:r>
            <a:br>
              <a:rPr lang="ru-RU" sz="2000" dirty="0">
                <a:latin typeface="Calibri Light" pitchFamily="34" charset="0"/>
                <a:cs typeface="Calibri Light" pitchFamily="34" charset="0"/>
              </a:rPr>
            </a:br>
            <a:r>
              <a:rPr lang="ru-RU" sz="2000" dirty="0" err="1">
                <a:latin typeface="Calibri Light" pitchFamily="34" charset="0"/>
                <a:cs typeface="Calibri Light" pitchFamily="34" charset="0"/>
              </a:rPr>
              <a:t>тиндер</a:t>
            </a:r>
            <a:r>
              <a:rPr lang="ru-RU" sz="2000" dirty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ru-RU" sz="2000" dirty="0" err="1">
                <a:latin typeface="Calibri Light" pitchFamily="34" charset="0"/>
                <a:cs typeface="Calibri Light" pitchFamily="34" charset="0"/>
              </a:rPr>
              <a:t>дайвинчик</a:t>
            </a:r>
            <a:r>
              <a:rPr lang="ru-RU" sz="2000" dirty="0">
                <a:latin typeface="Calibri Light" pitchFamily="34" charset="0"/>
                <a:cs typeface="Calibri Light" pitchFamily="34" charset="0"/>
              </a:rPr>
              <a:t> и т.д.)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457765"/>
              </p:ext>
            </p:extLst>
          </p:nvPr>
        </p:nvGraphicFramePr>
        <p:xfrm>
          <a:off x="-2" y="926040"/>
          <a:ext cx="10080626" cy="4536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Интуитивно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 п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онятный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 интерфейс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Возможность организации мероприятия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Доступность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Возможность повлиять на развитие приложения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Молодые люди, чаще в возрасте от 18 до 35 лет, ведущие активный образ жизни, которые большую часть времени заняты своей карьерой, мечтой или чем-то ещё.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4425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/>
              <a:t>Магазины приложений(</a:t>
            </a:r>
            <a:r>
              <a:rPr lang="en-US" sz="1400" dirty="0" err="1"/>
              <a:t>GooglePlay</a:t>
            </a:r>
            <a:r>
              <a:rPr lang="en-US" sz="1400" dirty="0"/>
              <a:t>, </a:t>
            </a:r>
            <a:r>
              <a:rPr lang="en-US" sz="1400" dirty="0" err="1"/>
              <a:t>AppStore</a:t>
            </a:r>
            <a:r>
              <a:rPr lang="en-US" sz="1400" dirty="0"/>
              <a:t>)</a:t>
            </a:r>
          </a:p>
          <a:p>
            <a:r>
              <a:rPr lang="ru-RU" sz="1400" dirty="0"/>
              <a:t>Официальный сайт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/>
              <a:t>Персональная поддержка</a:t>
            </a:r>
          </a:p>
          <a:p>
            <a:r>
              <a:rPr lang="ru-RU" sz="1400" dirty="0"/>
              <a:t>Сообщества</a:t>
            </a:r>
          </a:p>
          <a:p>
            <a:r>
              <a:rPr lang="ru-RU" sz="1400" dirty="0"/>
              <a:t>Учет пожеланий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45200" y="4203747"/>
            <a:ext cx="5040314" cy="86177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Регулярные доходы от периодических платежей за платный контент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Реклама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51425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/>
              <a:t>Грант</a:t>
            </a:r>
          </a:p>
          <a:p>
            <a:r>
              <a:rPr lang="ru-RU" sz="1400" dirty="0"/>
              <a:t>Команда разработчиков</a:t>
            </a:r>
          </a:p>
          <a:p>
            <a:r>
              <a:rPr lang="ru-RU" sz="1400" dirty="0"/>
              <a:t>Штатный дизайнер</a:t>
            </a:r>
          </a:p>
          <a:p>
            <a:r>
              <a:rPr lang="ru-RU" sz="1400" dirty="0"/>
              <a:t>Оборудование</a:t>
            </a:r>
          </a:p>
          <a:p>
            <a:r>
              <a:rPr lang="ru-RU" sz="1400" dirty="0"/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5860" y="1513573"/>
            <a:ext cx="1978912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/>
              <a:t>Создание и сопровождение группы</a:t>
            </a:r>
          </a:p>
          <a:p>
            <a:r>
              <a:rPr lang="ru-RU" sz="1400" dirty="0"/>
              <a:t>Разрешение проблем пользователей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68523" y="1490264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VK</a:t>
            </a:r>
          </a:p>
          <a:p>
            <a:r>
              <a:rPr lang="ru-RU" sz="1400" dirty="0"/>
              <a:t>Яндекс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287781" y="4175341"/>
            <a:ext cx="4752530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dirty="0"/>
              <a:t>Фиксированные (постоянные) издержки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/>
              <a:t>Амортизация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/>
              <a:t>Оплата офиса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/>
              <a:t>Аренда серверов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/>
          </a:p>
          <a:p>
            <a:pPr marL="285750" indent="-285750">
              <a:buFont typeface="Arial" pitchFamily="34" charset="0"/>
              <a:buChar char="•"/>
            </a:pPr>
            <a:endParaRPr lang="ru-RU" sz="1400" dirty="0"/>
          </a:p>
          <a:p>
            <a:r>
              <a:rPr lang="ru-RU" sz="1400" dirty="0"/>
              <a:t>      Переменные издержки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/>
              <a:t>зарплата сотрудников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трелка вправо 5"/>
          <p:cNvSpPr/>
          <p:nvPr/>
        </p:nvSpPr>
        <p:spPr>
          <a:xfrm>
            <a:off x="3623289" y="1636291"/>
            <a:ext cx="129614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0800000">
            <a:off x="5328344" y="4510453"/>
            <a:ext cx="129614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6817084" y="2573796"/>
            <a:ext cx="129614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08464" y="1376121"/>
            <a:ext cx="2113384" cy="90208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Регистрация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9952" y="1395115"/>
            <a:ext cx="2113384" cy="914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Установка приложения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073128" y="2789820"/>
            <a:ext cx="2113384" cy="90208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Найденный друг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08464" y="4261785"/>
            <a:ext cx="2113384" cy="90208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Заполнение анкеты</a:t>
            </a:r>
          </a:p>
        </p:txBody>
      </p:sp>
      <p:sp>
        <p:nvSpPr>
          <p:cNvPr id="15" name="Стрелка вправо 14"/>
          <p:cNvSpPr/>
          <p:nvPr/>
        </p:nvSpPr>
        <p:spPr>
          <a:xfrm rot="19589817">
            <a:off x="2963648" y="3958946"/>
            <a:ext cx="129614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774350" y="4275435"/>
            <a:ext cx="2113384" cy="90208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Поиск единомышленников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5816" y="1683147"/>
            <a:ext cx="76328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alibri Light" pitchFamily="34" charset="0"/>
                <a:cs typeface="Calibri Light" pitchFamily="34" charset="0"/>
              </a:rPr>
              <a:t>Выпустить приложение для знакомств к 01.01.24 г., за год набрать 1,5 тысяч скачиваний с помощью плана продвижения и заработать 400 000 руб.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1407073"/>
              </p:ext>
            </p:extLst>
          </p:nvPr>
        </p:nvGraphicFramePr>
        <p:xfrm>
          <a:off x="647824" y="891059"/>
          <a:ext cx="8981116" cy="318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2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0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8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4863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183">
                <a:tc>
                  <a:txBody>
                    <a:bodyPr/>
                    <a:lstStyle/>
                    <a:p>
                      <a:r>
                        <a:rPr lang="ru-RU" sz="2300" dirty="0"/>
                        <a:t>Аренда сервера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10 000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</a:t>
                      </a:r>
                      <a:r>
                        <a:rPr lang="ru-RU" sz="2300" baseline="0" dirty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183">
                <a:tc>
                  <a:txBody>
                    <a:bodyPr/>
                    <a:lstStyle/>
                    <a:p>
                      <a:r>
                        <a:rPr lang="ru-RU" sz="2300" dirty="0"/>
                        <a:t>Оборудование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503">
                <a:tc>
                  <a:txBody>
                    <a:bodyPr/>
                    <a:lstStyle/>
                    <a:p>
                      <a:r>
                        <a:rPr lang="ru-RU" sz="2300" dirty="0"/>
                        <a:t>Подписки</a:t>
                      </a:r>
                      <a:r>
                        <a:rPr lang="ru-RU" sz="2300" baseline="0" dirty="0"/>
                        <a:t> на </a:t>
                      </a:r>
                      <a:r>
                        <a:rPr lang="ru-RU" sz="2300" baseline="0" dirty="0" err="1"/>
                        <a:t>маркеты</a:t>
                      </a:r>
                      <a:r>
                        <a:rPr lang="ru-RU" sz="2300" baseline="0" dirty="0"/>
                        <a:t> приложений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</a:t>
                      </a:r>
                      <a:r>
                        <a:rPr lang="ru-RU" sz="2300" baseline="0" dirty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3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245000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03808" y="891059"/>
            <a:ext cx="8890243" cy="4320479"/>
          </a:xfrm>
          <a:prstGeom prst="rect">
            <a:avLst/>
          </a:prstGeom>
        </p:spPr>
        <p:txBody>
          <a:bodyPr lIns="0" tIns="0" rIns="0" bIns="0">
            <a:normAutofit fontScale="78500" lnSpcReduction="20000"/>
          </a:bodyPr>
          <a:lstStyle/>
          <a:p>
            <a:pPr>
              <a:lnSpc>
                <a:spcPct val="150000"/>
              </a:lnSpc>
            </a:pPr>
            <a:r>
              <a:rPr lang="ru-RU" sz="3200" dirty="0">
                <a:latin typeface="Calibri Light" pitchFamily="34" charset="0"/>
                <a:cs typeface="Calibri Light" pitchFamily="34" charset="0"/>
              </a:rPr>
              <a:t>Организационно-правовая форма данной организации ИП, так как имеет следующие преимущества</a:t>
            </a:r>
            <a:r>
              <a:rPr lang="en-US" sz="3200" dirty="0">
                <a:latin typeface="Calibri Light" pitchFamily="34" charset="0"/>
                <a:cs typeface="Calibri Light" pitchFamily="34" charset="0"/>
              </a:rPr>
              <a:t>:</a:t>
            </a:r>
            <a:endParaRPr lang="ru-RU" sz="3200" dirty="0">
              <a:latin typeface="Calibri Light" pitchFamily="34" charset="0"/>
              <a:cs typeface="Calibri Light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200" dirty="0">
                <a:latin typeface="Calibri Light" pitchFamily="34" charset="0"/>
                <a:cs typeface="Calibri Light" pitchFamily="34" charset="0"/>
              </a:rPr>
              <a:t>простая регистрация в налоговой инспекции и, при необходимости, быстрое прекращение бизнеса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200" dirty="0">
                <a:latin typeface="Calibri Light" pitchFamily="34" charset="0"/>
                <a:cs typeface="Calibri Light" pitchFamily="34" charset="0"/>
              </a:rPr>
              <a:t>вывести доход из бизнеса на личные нужды можно в любой момент и без дополнительного налогообложения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200" dirty="0">
                <a:latin typeface="Calibri Light" pitchFamily="34" charset="0"/>
                <a:cs typeface="Calibri Light" pitchFamily="34" charset="0"/>
              </a:rPr>
              <a:t>небольшой интерес проверяющих и низкие суммы штрафных санкций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200" dirty="0">
                <a:latin typeface="Calibri Light" pitchFamily="34" charset="0"/>
                <a:cs typeface="Calibri Light" pitchFamily="34" charset="0"/>
              </a:rPr>
              <a:t>больше налоговых льгот, чем у юридических лиц</a:t>
            </a:r>
          </a:p>
          <a:p>
            <a:r>
              <a:rPr lang="ru-RU" sz="2000" dirty="0">
                <a:latin typeface="Calibri Light" pitchFamily="34" charset="0"/>
                <a:cs typeface="Calibri Light" pitchFamily="34" charset="0"/>
              </a:rPr>
              <a:t>отчётность предпринимателя проще, нет необходимости вести бухучёт</a:t>
            </a:r>
          </a:p>
          <a:p>
            <a:endParaRPr lang="ru-RU" sz="2000" dirty="0">
              <a:latin typeface="Calibri Light" pitchFamily="34" charset="0"/>
              <a:cs typeface="Calibri Light" pitchFamily="34" charset="0"/>
            </a:endParaRPr>
          </a:p>
          <a:p>
            <a:r>
              <a:rPr lang="ru-RU" sz="3200" dirty="0">
                <a:latin typeface="Calibri Light" pitchFamily="34" charset="0"/>
                <a:cs typeface="Calibri Light" pitchFamily="34" charset="0"/>
              </a:rPr>
              <a:t>Данный бизнес дает статус индивидуального предпринимателя и позволяет использовать упрощенную налоговую систему 6% от дохода</a:t>
            </a:r>
          </a:p>
          <a:p>
            <a:endParaRPr lang="ru-RU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3200" dirty="0">
              <a:latin typeface="Calibri Light" pitchFamily="34" charset="0"/>
              <a:cs typeface="Calibri Light" pitchFamily="34" charset="0"/>
            </a:endParaRP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>
            <a:extLst>
              <a:ext uri="{FF2B5EF4-FFF2-40B4-BE49-F238E27FC236}">
                <a16:creationId xmlns:a16="http://schemas.microsoft.com/office/drawing/2014/main" id="{FEABF33E-1E31-40A5-BE32-F808F17910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3705167"/>
              </p:ext>
            </p:extLst>
          </p:nvPr>
        </p:nvGraphicFramePr>
        <p:xfrm>
          <a:off x="359792" y="918022"/>
          <a:ext cx="944404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1BBA802-3879-4331-B2BB-9B42ECBAFD81}"/>
              </a:ext>
            </a:extLst>
          </p:cNvPr>
          <p:cNvSpPr txBox="1">
            <a:spLocks/>
          </p:cNvSpPr>
          <p:nvPr/>
        </p:nvSpPr>
        <p:spPr>
          <a:xfrm>
            <a:off x="503808" y="-189061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-120" normalizeH="0" baseline="0" noProof="0">
                <a:ln>
                  <a:noFill/>
                </a:ln>
                <a:solidFill>
                  <a:srgbClr val="50B4C8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Маркетинговый план (метод 5</a:t>
            </a:r>
            <a:r>
              <a:rPr kumimoji="0" lang="en-US" sz="4000" b="0" i="0" u="none" strike="noStrike" kern="1200" cap="none" spc="-120" normalizeH="0" baseline="0" noProof="0">
                <a:ln>
                  <a:noFill/>
                </a:ln>
                <a:solidFill>
                  <a:srgbClr val="50B4C8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W </a:t>
            </a:r>
            <a:r>
              <a:rPr kumimoji="0" lang="ru-RU" sz="4000" b="0" i="0" u="none" strike="noStrike" kern="1200" cap="none" spc="-120" normalizeH="0" baseline="0" noProof="0">
                <a:ln>
                  <a:noFill/>
                </a:ln>
                <a:solidFill>
                  <a:srgbClr val="50B4C8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Шерингтона)</a:t>
            </a:r>
            <a:endParaRPr kumimoji="0" lang="ru-RU" sz="4000" b="0" i="0" u="none" strike="noStrike" kern="1200" cap="none" spc="-120" normalizeH="0" baseline="0" noProof="0" dirty="0">
              <a:ln>
                <a:noFill/>
              </a:ln>
              <a:solidFill>
                <a:srgbClr val="50B4C8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53547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>
            <a:extLst>
              <a:ext uri="{FF2B5EF4-FFF2-40B4-BE49-F238E27FC236}">
                <a16:creationId xmlns:a16="http://schemas.microsoft.com/office/drawing/2014/main" id="{BF87D273-B91E-429C-8B08-FD608FB9A5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5028612"/>
              </p:ext>
            </p:extLst>
          </p:nvPr>
        </p:nvGraphicFramePr>
        <p:xfrm>
          <a:off x="791840" y="1107083"/>
          <a:ext cx="864096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1BBA802-3879-4331-B2BB-9B42ECBAFD81}"/>
              </a:ext>
            </a:extLst>
          </p:cNvPr>
          <p:cNvSpPr txBox="1">
            <a:spLocks/>
          </p:cNvSpPr>
          <p:nvPr/>
        </p:nvSpPr>
        <p:spPr>
          <a:xfrm>
            <a:off x="503808" y="-34857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-120" normalizeH="0" baseline="0" noProof="0">
                <a:ln>
                  <a:noFill/>
                </a:ln>
                <a:solidFill>
                  <a:srgbClr val="50B4C8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Маркетинговый план (метод 5</a:t>
            </a:r>
            <a:r>
              <a:rPr kumimoji="0" lang="en-US" sz="4000" b="0" i="0" u="none" strike="noStrike" kern="1200" cap="none" spc="-120" normalizeH="0" baseline="0" noProof="0">
                <a:ln>
                  <a:noFill/>
                </a:ln>
                <a:solidFill>
                  <a:srgbClr val="50B4C8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W </a:t>
            </a:r>
            <a:r>
              <a:rPr kumimoji="0" lang="ru-RU" sz="4000" b="0" i="0" u="none" strike="noStrike" kern="1200" cap="none" spc="-120" normalizeH="0" baseline="0" noProof="0">
                <a:ln>
                  <a:noFill/>
                </a:ln>
                <a:solidFill>
                  <a:srgbClr val="50B4C8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Шерингтона)</a:t>
            </a:r>
            <a:endParaRPr kumimoji="0" lang="ru-RU" sz="4000" b="0" i="0" u="none" strike="noStrike" kern="1200" cap="none" spc="-120" normalizeH="0" baseline="0" noProof="0" dirty="0">
              <a:ln>
                <a:noFill/>
              </a:ln>
              <a:solidFill>
                <a:srgbClr val="50B4C8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377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5">
            <a:extLst>
              <a:ext uri="{FF2B5EF4-FFF2-40B4-BE49-F238E27FC236}">
                <a16:creationId xmlns:a16="http://schemas.microsoft.com/office/drawing/2014/main" id="{AC851CF2-D635-474D-B3C0-7D4C1C12B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7651519"/>
              </p:ext>
            </p:extLst>
          </p:nvPr>
        </p:nvGraphicFramePr>
        <p:xfrm>
          <a:off x="-6921" y="1539131"/>
          <a:ext cx="9871769" cy="3413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670DCBC-1CDA-4F20-B6AC-4F3BF4CFE49F}"/>
              </a:ext>
            </a:extLst>
          </p:cNvPr>
          <p:cNvSpPr txBox="1">
            <a:spLocks/>
          </p:cNvSpPr>
          <p:nvPr/>
        </p:nvSpPr>
        <p:spPr>
          <a:xfrm>
            <a:off x="287784" y="242987"/>
            <a:ext cx="10772775" cy="1041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-120" normalizeH="0" baseline="0" noProof="0">
                <a:ln>
                  <a:noFill/>
                </a:ln>
                <a:solidFill>
                  <a:srgbClr val="50B4C8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Маркетинговый план </a:t>
            </a:r>
            <a:endParaRPr kumimoji="0" lang="ru-RU" sz="5400" b="0" i="0" u="none" strike="noStrike" kern="1200" cap="none" spc="-120" normalizeH="0" baseline="0" noProof="0" dirty="0">
              <a:ln>
                <a:noFill/>
              </a:ln>
              <a:solidFill>
                <a:srgbClr val="50B4C8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96923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DA70135-9AAC-4548-A8DC-7771551A2F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1550845"/>
              </p:ext>
            </p:extLst>
          </p:nvPr>
        </p:nvGraphicFramePr>
        <p:xfrm>
          <a:off x="287780" y="891059"/>
          <a:ext cx="9505053" cy="4184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543">
                  <a:extLst>
                    <a:ext uri="{9D8B030D-6E8A-4147-A177-3AD203B41FA5}">
                      <a16:colId xmlns:a16="http://schemas.microsoft.com/office/drawing/2014/main" val="956504072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492801812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3032998996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480843589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4278855745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197580766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1968858312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3086834032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3339202131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4202391254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1370776426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2422481803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741713301"/>
                    </a:ext>
                  </a:extLst>
                </a:gridCol>
                <a:gridCol w="583543">
                  <a:extLst>
                    <a:ext uri="{9D8B030D-6E8A-4147-A177-3AD203B41FA5}">
                      <a16:colId xmlns:a16="http://schemas.microsoft.com/office/drawing/2014/main" val="392237832"/>
                    </a:ext>
                  </a:extLst>
                </a:gridCol>
                <a:gridCol w="1335451">
                  <a:extLst>
                    <a:ext uri="{9D8B030D-6E8A-4147-A177-3AD203B41FA5}">
                      <a16:colId xmlns:a16="http://schemas.microsoft.com/office/drawing/2014/main" val="2834694958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Ед. измерения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янв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фев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апр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июн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июл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авг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сент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окт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нояб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дек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Итог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211574"/>
                  </a:ext>
                </a:extLst>
              </a:tr>
              <a:tr h="59232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Доход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>
                          <a:latin typeface="+mn-lt"/>
                        </a:rPr>
                        <a:t>Тыс.руб</a:t>
                      </a:r>
                      <a:r>
                        <a:rPr lang="ru-RU" sz="1200" dirty="0">
                          <a:latin typeface="+mn-lt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2400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868016"/>
                  </a:ext>
                </a:extLst>
              </a:tr>
              <a:tr h="355395">
                <a:tc gridSpan="15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Постоянные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282057"/>
                  </a:ext>
                </a:extLst>
              </a:tr>
              <a:tr h="420433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Аренда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Тыс.</a:t>
                      </a:r>
                    </a:p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руб.</a:t>
                      </a:r>
                    </a:p>
                    <a:p>
                      <a:r>
                        <a:rPr lang="ru-RU" sz="1200" dirty="0">
                          <a:latin typeface="+mn-lt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525220"/>
                  </a:ext>
                </a:extLst>
              </a:tr>
              <a:tr h="500433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Интернет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Тыс.</a:t>
                      </a:r>
                    </a:p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541789"/>
                  </a:ext>
                </a:extLst>
              </a:tr>
              <a:tr h="648072"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Амортизация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Тыс.</a:t>
                      </a:r>
                    </a:p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522147"/>
                  </a:ext>
                </a:extLst>
              </a:tr>
              <a:tr h="58405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Фикс. взнос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Тыс.</a:t>
                      </a:r>
                    </a:p>
                    <a:p>
                      <a:r>
                        <a:rPr lang="ru-RU" sz="1200" dirty="0" err="1">
                          <a:latin typeface="+mn-lt"/>
                          <a:cs typeface="Calibri Light" panose="020F0302020204030204" pitchFamily="34" charset="0"/>
                        </a:rPr>
                        <a:t>руб</a:t>
                      </a:r>
                      <a:endParaRPr lang="ru-RU" sz="1200" dirty="0"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3</a:t>
                      </a:r>
                      <a:r>
                        <a:rPr lang="ru-RU" sz="1200" dirty="0">
                          <a:latin typeface="+mn-lt"/>
                        </a:rPr>
                        <a:t>,</a:t>
                      </a:r>
                      <a:r>
                        <a:rPr lang="en-US" sz="1200" dirty="0">
                          <a:latin typeface="+mn-lt"/>
                        </a:rPr>
                        <a:t>820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3</a:t>
                      </a:r>
                      <a:r>
                        <a:rPr lang="ru-RU" sz="1200" dirty="0">
                          <a:latin typeface="+mn-lt"/>
                        </a:rPr>
                        <a:t>,</a:t>
                      </a:r>
                      <a:r>
                        <a:rPr lang="en-US" sz="1200" dirty="0">
                          <a:latin typeface="+mn-lt"/>
                        </a:rPr>
                        <a:t>820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3</a:t>
                      </a:r>
                      <a:r>
                        <a:rPr lang="ru-RU" sz="1200" dirty="0">
                          <a:latin typeface="+mn-lt"/>
                        </a:rPr>
                        <a:t>,</a:t>
                      </a:r>
                      <a:r>
                        <a:rPr lang="en-US" sz="1200" dirty="0">
                          <a:latin typeface="+mn-lt"/>
                        </a:rPr>
                        <a:t>820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3</a:t>
                      </a:r>
                      <a:r>
                        <a:rPr lang="ru-RU" sz="1200" dirty="0">
                          <a:latin typeface="+mn-lt"/>
                        </a:rPr>
                        <a:t>,</a:t>
                      </a:r>
                      <a:r>
                        <a:rPr lang="en-US" sz="1200" dirty="0">
                          <a:latin typeface="+mn-lt"/>
                        </a:rPr>
                        <a:t>820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3</a:t>
                      </a:r>
                      <a:r>
                        <a:rPr lang="ru-RU" sz="1200" dirty="0">
                          <a:latin typeface="+mn-lt"/>
                        </a:rPr>
                        <a:t>,</a:t>
                      </a:r>
                      <a:r>
                        <a:rPr lang="en-US" sz="1200" dirty="0">
                          <a:latin typeface="+mn-lt"/>
                        </a:rPr>
                        <a:t>820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3</a:t>
                      </a:r>
                      <a:r>
                        <a:rPr lang="ru-RU" sz="1200" dirty="0">
                          <a:latin typeface="+mn-lt"/>
                        </a:rPr>
                        <a:t>,</a:t>
                      </a:r>
                      <a:r>
                        <a:rPr lang="en-US" sz="1200" dirty="0">
                          <a:latin typeface="+mn-lt"/>
                        </a:rPr>
                        <a:t>820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3</a:t>
                      </a:r>
                      <a:r>
                        <a:rPr lang="ru-RU" sz="1200" dirty="0">
                          <a:latin typeface="+mn-lt"/>
                        </a:rPr>
                        <a:t>,</a:t>
                      </a:r>
                      <a:r>
                        <a:rPr lang="en-US" sz="1200" dirty="0">
                          <a:latin typeface="+mn-lt"/>
                        </a:rPr>
                        <a:t>820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3</a:t>
                      </a:r>
                      <a:r>
                        <a:rPr lang="ru-RU" sz="1200" dirty="0">
                          <a:latin typeface="+mn-lt"/>
                        </a:rPr>
                        <a:t>,</a:t>
                      </a:r>
                      <a:r>
                        <a:rPr lang="en-US" sz="1200" dirty="0">
                          <a:latin typeface="+mn-lt"/>
                        </a:rPr>
                        <a:t>820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3</a:t>
                      </a:r>
                      <a:r>
                        <a:rPr lang="ru-RU" sz="1200" dirty="0">
                          <a:latin typeface="+mn-lt"/>
                        </a:rPr>
                        <a:t>,</a:t>
                      </a:r>
                      <a:r>
                        <a:rPr lang="en-US" sz="1200" dirty="0">
                          <a:latin typeface="+mn-lt"/>
                        </a:rPr>
                        <a:t>820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3</a:t>
                      </a:r>
                      <a:r>
                        <a:rPr lang="ru-RU" sz="1200" dirty="0">
                          <a:latin typeface="+mn-lt"/>
                        </a:rPr>
                        <a:t>,</a:t>
                      </a:r>
                      <a:r>
                        <a:rPr lang="en-US" sz="1200" dirty="0">
                          <a:latin typeface="+mn-lt"/>
                        </a:rPr>
                        <a:t>820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3</a:t>
                      </a:r>
                      <a:r>
                        <a:rPr lang="ru-RU" sz="1200" dirty="0">
                          <a:latin typeface="+mn-lt"/>
                        </a:rPr>
                        <a:t>,</a:t>
                      </a:r>
                      <a:r>
                        <a:rPr lang="en-US" sz="1200" dirty="0">
                          <a:latin typeface="+mn-lt"/>
                        </a:rPr>
                        <a:t>820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3</a:t>
                      </a:r>
                      <a:r>
                        <a:rPr lang="ru-RU" sz="1200" dirty="0">
                          <a:latin typeface="+mn-lt"/>
                        </a:rPr>
                        <a:t>,</a:t>
                      </a:r>
                      <a:r>
                        <a:rPr lang="en-US" sz="1200" dirty="0">
                          <a:latin typeface="+mn-lt"/>
                        </a:rPr>
                        <a:t>820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45,84</a:t>
                      </a:r>
                      <a:r>
                        <a:rPr lang="en-US" sz="1200" dirty="0">
                          <a:latin typeface="+mn-lt"/>
                        </a:rPr>
                        <a:t>0</a:t>
                      </a:r>
                      <a:endParaRPr lang="ru-RU" sz="1200" dirty="0">
                        <a:latin typeface="+mn-lt"/>
                      </a:endParaRPr>
                    </a:p>
                    <a:p>
                      <a:r>
                        <a:rPr lang="ru-RU" sz="1200" dirty="0">
                          <a:latin typeface="+mn-lt"/>
                        </a:rPr>
                        <a:t>Итого 657,84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95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B1804556-E0B4-4E6F-B9F9-015FDC21AA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4468262"/>
              </p:ext>
            </p:extLst>
          </p:nvPr>
        </p:nvGraphicFramePr>
        <p:xfrm>
          <a:off x="-72256" y="-74434"/>
          <a:ext cx="10080615" cy="6407749"/>
        </p:xfrm>
        <a:graphic>
          <a:graphicData uri="http://schemas.openxmlformats.org/drawingml/2006/table">
            <a:tbl>
              <a:tblPr firstRow="1" bandRow="1"/>
              <a:tblGrid>
                <a:gridCol w="720080">
                  <a:extLst>
                    <a:ext uri="{9D8B030D-6E8A-4147-A177-3AD203B41FA5}">
                      <a16:colId xmlns:a16="http://schemas.microsoft.com/office/drawing/2014/main" val="381516738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17993343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69494922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29179877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38751296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544176549"/>
                    </a:ext>
                  </a:extLst>
                </a:gridCol>
                <a:gridCol w="671839">
                  <a:extLst>
                    <a:ext uri="{9D8B030D-6E8A-4147-A177-3AD203B41FA5}">
                      <a16:colId xmlns:a16="http://schemas.microsoft.com/office/drawing/2014/main" val="2396834619"/>
                    </a:ext>
                  </a:extLst>
                </a:gridCol>
                <a:gridCol w="672041">
                  <a:extLst>
                    <a:ext uri="{9D8B030D-6E8A-4147-A177-3AD203B41FA5}">
                      <a16:colId xmlns:a16="http://schemas.microsoft.com/office/drawing/2014/main" val="3653360343"/>
                    </a:ext>
                  </a:extLst>
                </a:gridCol>
                <a:gridCol w="672041">
                  <a:extLst>
                    <a:ext uri="{9D8B030D-6E8A-4147-A177-3AD203B41FA5}">
                      <a16:colId xmlns:a16="http://schemas.microsoft.com/office/drawing/2014/main" val="1863798396"/>
                    </a:ext>
                  </a:extLst>
                </a:gridCol>
                <a:gridCol w="672041">
                  <a:extLst>
                    <a:ext uri="{9D8B030D-6E8A-4147-A177-3AD203B41FA5}">
                      <a16:colId xmlns:a16="http://schemas.microsoft.com/office/drawing/2014/main" val="2749256217"/>
                    </a:ext>
                  </a:extLst>
                </a:gridCol>
                <a:gridCol w="672041">
                  <a:extLst>
                    <a:ext uri="{9D8B030D-6E8A-4147-A177-3AD203B41FA5}">
                      <a16:colId xmlns:a16="http://schemas.microsoft.com/office/drawing/2014/main" val="2262242887"/>
                    </a:ext>
                  </a:extLst>
                </a:gridCol>
                <a:gridCol w="672041">
                  <a:extLst>
                    <a:ext uri="{9D8B030D-6E8A-4147-A177-3AD203B41FA5}">
                      <a16:colId xmlns:a16="http://schemas.microsoft.com/office/drawing/2014/main" val="1597865016"/>
                    </a:ext>
                  </a:extLst>
                </a:gridCol>
                <a:gridCol w="672041">
                  <a:extLst>
                    <a:ext uri="{9D8B030D-6E8A-4147-A177-3AD203B41FA5}">
                      <a16:colId xmlns:a16="http://schemas.microsoft.com/office/drawing/2014/main" val="317475996"/>
                    </a:ext>
                  </a:extLst>
                </a:gridCol>
                <a:gridCol w="672041">
                  <a:extLst>
                    <a:ext uri="{9D8B030D-6E8A-4147-A177-3AD203B41FA5}">
                      <a16:colId xmlns:a16="http://schemas.microsoft.com/office/drawing/2014/main" val="3933430817"/>
                    </a:ext>
                  </a:extLst>
                </a:gridCol>
                <a:gridCol w="672041">
                  <a:extLst>
                    <a:ext uri="{9D8B030D-6E8A-4147-A177-3AD203B41FA5}">
                      <a16:colId xmlns:a16="http://schemas.microsoft.com/office/drawing/2014/main" val="1037759885"/>
                    </a:ext>
                  </a:extLst>
                </a:gridCol>
              </a:tblGrid>
              <a:tr h="865441">
                <a:tc>
                  <a:txBody>
                    <a:bodyPr/>
                    <a:lstStyle>
                      <a:lvl1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1pPr>
                      <a:lvl2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2pPr>
                      <a:lvl3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3pPr>
                      <a:lvl4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4pPr>
                      <a:lvl5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5pPr>
                      <a:lvl6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6pPr>
                      <a:lvl7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7pPr>
                      <a:lvl8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8pPr>
                      <a:lvl9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Бюджет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Ед. измерения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янв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фев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март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апр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май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>
                      <a:lvl1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1pPr>
                      <a:lvl2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2pPr>
                      <a:lvl3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3pPr>
                      <a:lvl4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4pPr>
                      <a:lvl5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5pPr>
                      <a:lvl6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6pPr>
                      <a:lvl7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7pPr>
                      <a:lvl8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8pPr>
                      <a:lvl9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июн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>
                      <a:lvl1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1pPr>
                      <a:lvl2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2pPr>
                      <a:lvl3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3pPr>
                      <a:lvl4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4pPr>
                      <a:lvl5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5pPr>
                      <a:lvl6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6pPr>
                      <a:lvl7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7pPr>
                      <a:lvl8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8pPr>
                      <a:lvl9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июл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>
                      <a:lvl1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1pPr>
                      <a:lvl2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2pPr>
                      <a:lvl3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3pPr>
                      <a:lvl4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4pPr>
                      <a:lvl5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5pPr>
                      <a:lvl6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6pPr>
                      <a:lvl7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7pPr>
                      <a:lvl8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8pPr>
                      <a:lvl9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авг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>
                      <a:lvl1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1pPr>
                      <a:lvl2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2pPr>
                      <a:lvl3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3pPr>
                      <a:lvl4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4pPr>
                      <a:lvl5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5pPr>
                      <a:lvl6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6pPr>
                      <a:lvl7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7pPr>
                      <a:lvl8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8pPr>
                      <a:lvl9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сент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>
                      <a:lvl1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1pPr>
                      <a:lvl2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2pPr>
                      <a:lvl3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3pPr>
                      <a:lvl4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4pPr>
                      <a:lvl5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5pPr>
                      <a:lvl6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6pPr>
                      <a:lvl7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7pPr>
                      <a:lvl8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8pPr>
                      <a:lvl9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окт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>
                      <a:lvl1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1pPr>
                      <a:lvl2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2pPr>
                      <a:lvl3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3pPr>
                      <a:lvl4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4pPr>
                      <a:lvl5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5pPr>
                      <a:lvl6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6pPr>
                      <a:lvl7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7pPr>
                      <a:lvl8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8pPr>
                      <a:lvl9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нояб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>
                      <a:lvl1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1pPr>
                      <a:lvl2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2pPr>
                      <a:lvl3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3pPr>
                      <a:lvl4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4pPr>
                      <a:lvl5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5pPr>
                      <a:lvl6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6pPr>
                      <a:lvl7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7pPr>
                      <a:lvl8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8pPr>
                      <a:lvl9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дек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>
                      <a:lvl1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1pPr>
                      <a:lvl2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2pPr>
                      <a:lvl3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3pPr>
                      <a:lvl4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4pPr>
                      <a:lvl5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5pPr>
                      <a:lvl6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6pPr>
                      <a:lvl7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7pPr>
                      <a:lvl8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8pPr>
                      <a:lvl9pPr>
                        <a:defRPr b="1">
                          <a:solidFill>
                            <a:schemeClr val="lt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итог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646750"/>
                  </a:ext>
                </a:extLst>
              </a:tr>
              <a:tr h="402579">
                <a:tc gridSpan="15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Переменные расходы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801"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Страх. взнос.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cs typeface="Calibri Light" panose="020F0302020204030204" pitchFamily="34" charset="0"/>
                        </a:rPr>
                        <a:t>Тыс.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cs typeface="Calibri Light" panose="020F0302020204030204" pitchFamily="34" charset="0"/>
                        </a:rPr>
                        <a:t>руб.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372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1026034"/>
                  </a:ext>
                </a:extLst>
              </a:tr>
              <a:tr h="67312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Реклама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Тыс.</a:t>
                      </a:r>
                    </a:p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руб.</a:t>
                      </a:r>
                    </a:p>
                    <a:p>
                      <a:endParaRPr lang="ru-RU" sz="1200" dirty="0"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10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8834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ЗП работникам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Тыс.</a:t>
                      </a:r>
                    </a:p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руб.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720</a:t>
                      </a:r>
                    </a:p>
                    <a:p>
                      <a:r>
                        <a:rPr lang="ru-RU" sz="1200" dirty="0">
                          <a:latin typeface="+mn-lt"/>
                        </a:rPr>
                        <a:t>Итого 1152всего расходы1809.84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480">
                <a:tc gridSpan="15"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Прибыль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26358"/>
                  </a:ext>
                </a:extLst>
              </a:tr>
              <a:tr h="105776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Прибыль до налогообложения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Тыс.</a:t>
                      </a:r>
                    </a:p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руб.</a:t>
                      </a:r>
                    </a:p>
                    <a:p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44,18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54,18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44,18</a:t>
                      </a:r>
                    </a:p>
                    <a:p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54,18</a:t>
                      </a:r>
                    </a:p>
                    <a:p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44,18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54,18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44,18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54,18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44,18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54,18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44,18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54,18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590,16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781586"/>
                  </a:ext>
                </a:extLst>
              </a:tr>
              <a:tr h="59484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Налог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Тыс.</a:t>
                      </a:r>
                    </a:p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руб.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144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577863"/>
                  </a:ext>
                </a:extLst>
              </a:tr>
              <a:tr h="673121"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/>
                        </a:defRPr>
                      </a:lvl9pPr>
                    </a:lstStyle>
                    <a:p>
                      <a:r>
                        <a:rPr lang="ru-RU" sz="1200" dirty="0">
                          <a:latin typeface="+mn-lt"/>
                        </a:rPr>
                        <a:t>Прибыль</a:t>
                      </a:r>
                      <a:r>
                        <a:rPr lang="en-US" sz="1200" baseline="0" dirty="0">
                          <a:latin typeface="+mn-lt"/>
                        </a:rPr>
                        <a:t>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Тыс.</a:t>
                      </a:r>
                    </a:p>
                    <a:p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руб.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32,18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42,18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32,18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42,18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32,18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42,18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32,18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42,18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32,18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42,18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32,18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42,18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+mn-lt"/>
                        </a:rPr>
                        <a:t>446,16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40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0081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9500898"/>
              </p:ext>
            </p:extLst>
          </p:nvPr>
        </p:nvGraphicFramePr>
        <p:xfrm>
          <a:off x="1799952" y="1755155"/>
          <a:ext cx="67322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9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Ившин Николай</a:t>
            </a:r>
          </a:p>
          <a:p>
            <a:pPr algn="ctr">
              <a:lnSpc>
                <a:spcPct val="11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xiaomi2004@mail.ru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ru-RU" sz="1400" dirty="0" err="1">
                <a:solidFill>
                  <a:schemeClr val="bg1">
                    <a:lumMod val="50000"/>
                  </a:schemeClr>
                </a:solidFill>
              </a:rPr>
              <a:t>Главатских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 Андрей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andrey.glabatckix@gmail.com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816176" y="3249542"/>
            <a:ext cx="2736304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Ниточка Данил</a:t>
            </a:r>
          </a:p>
          <a:p>
            <a:pPr algn="ctr">
              <a:lnSpc>
                <a:spcPct val="11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danil.nitochka@mail.ru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0204" y="1143774"/>
            <a:ext cx="1457070" cy="19447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55793" y="1146822"/>
            <a:ext cx="1457070" cy="193869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95113" y="1177013"/>
            <a:ext cx="1426588" cy="193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9785</TotalTime>
  <Words>1094</Words>
  <Application>Microsoft Office PowerPoint</Application>
  <PresentationFormat>Произвольный</PresentationFormat>
  <Paragraphs>392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34" baseType="lpstr">
      <vt:lpstr>MS Gothic</vt:lpstr>
      <vt:lpstr>Yu Mincho Light</vt:lpstr>
      <vt:lpstr>Arial</vt:lpstr>
      <vt:lpstr>Calibri</vt:lpstr>
      <vt:lpstr>Calibri Light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Суть проекта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</vt:lpstr>
      <vt:lpstr>Цель проекта по SMART</vt:lpstr>
      <vt:lpstr>Стартовые инвестиции</vt:lpstr>
      <vt:lpstr>Организационный план</vt:lpstr>
      <vt:lpstr>Презентация PowerPoint</vt:lpstr>
      <vt:lpstr>Презентация PowerPoint</vt:lpstr>
      <vt:lpstr>Презентация PowerPoint</vt:lpstr>
      <vt:lpstr>Финансовый план</vt:lpstr>
      <vt:lpstr>Презентация PowerPoint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user</cp:lastModifiedBy>
  <cp:revision>83</cp:revision>
  <dcterms:created xsi:type="dcterms:W3CDTF">2022-10-14T10:42:52Z</dcterms:created>
  <dcterms:modified xsi:type="dcterms:W3CDTF">2023-07-15T20:39:45Z</dcterms:modified>
  <dc:language>ru-RU</dc:language>
</cp:coreProperties>
</file>