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5143500" cx="9144000"/>
  <p:notesSz cx="6858000" cy="9144000"/>
  <p:embeddedFontLst>
    <p:embeddedFont>
      <p:font typeface="Raleway"/>
      <p:regular r:id="rId19"/>
      <p:bold r:id="rId20"/>
      <p:italic r:id="rId21"/>
      <p:boldItalic r:id="rId22"/>
    </p:embeddedFont>
    <p:embeddedFont>
      <p:font typeface="Raleway SemiBold"/>
      <p:regular r:id="rId23"/>
      <p:bold r:id="rId24"/>
      <p:italic r:id="rId25"/>
      <p:boldItalic r:id="rId26"/>
    </p:embeddedFont>
    <p:embeddedFont>
      <p:font typeface="Roboto"/>
      <p:regular r:id="rId27"/>
      <p:bold r:id="rId28"/>
      <p:italic r:id="rId29"/>
      <p:boldItalic r:id="rId30"/>
    </p:embeddedFont>
    <p:embeddedFont>
      <p:font typeface="Helvetica Neue"/>
      <p:regular r:id="rId31"/>
      <p:bold r:id="rId32"/>
      <p:italic r:id="rId33"/>
      <p:boldItalic r:id="rId34"/>
    </p:embeddedFont>
    <p:embeddedFont>
      <p:font typeface="Century Gothic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CDD2FF6-0A26-430F-B86C-7406388E721E}">
  <a:tblStyle styleId="{FCDD2FF6-0A26-430F-B86C-7406388E721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.fntdata"/><Relationship Id="rId22" Type="http://schemas.openxmlformats.org/officeDocument/2006/relationships/font" Target="fonts/Raleway-boldItalic.fntdata"/><Relationship Id="rId21" Type="http://schemas.openxmlformats.org/officeDocument/2006/relationships/font" Target="fonts/Raleway-italic.fntdata"/><Relationship Id="rId24" Type="http://schemas.openxmlformats.org/officeDocument/2006/relationships/font" Target="fonts/RalewaySemiBold-bold.fntdata"/><Relationship Id="rId23" Type="http://schemas.openxmlformats.org/officeDocument/2006/relationships/font" Target="fonts/RalewaySemiBold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Italic.fntdata"/><Relationship Id="rId25" Type="http://schemas.openxmlformats.org/officeDocument/2006/relationships/font" Target="fonts/RalewaySemiBold-italic.fntdata"/><Relationship Id="rId28" Type="http://schemas.openxmlformats.org/officeDocument/2006/relationships/font" Target="fonts/Roboto-bold.fntdata"/><Relationship Id="rId27" Type="http://schemas.openxmlformats.org/officeDocument/2006/relationships/font" Target="fonts/Roboto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regular.fntdata"/><Relationship Id="rId30" Type="http://schemas.openxmlformats.org/officeDocument/2006/relationships/font" Target="fonts/Roboto-bold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.fntdata"/><Relationship Id="rId13" Type="http://schemas.openxmlformats.org/officeDocument/2006/relationships/slide" Target="slides/slide6.xml"/><Relationship Id="rId35" Type="http://schemas.openxmlformats.org/officeDocument/2006/relationships/font" Target="fonts/CenturyGothic-regular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bold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38" Type="http://schemas.openxmlformats.org/officeDocument/2006/relationships/font" Target="fonts/CenturyGothic-boldItalic.fntdata"/><Relationship Id="rId19" Type="http://schemas.openxmlformats.org/officeDocument/2006/relationships/font" Target="fonts/Raleway-regular.fntdata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1" name="Google Shape;231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7" name="Google Shape;247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5.jpg"/><Relationship Id="rId6" Type="http://schemas.openxmlformats.org/officeDocument/2006/relationships/image" Target="../media/image4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19.jpg"/><Relationship Id="rId5" Type="http://schemas.openxmlformats.org/officeDocument/2006/relationships/image" Target="../media/image1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5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Hazard Alert Watch</a:t>
            </a:r>
            <a:endParaRPr sz="4400">
              <a:solidFill>
                <a:schemeClr val="dk1"/>
              </a:solidFill>
            </a:endParaRPr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05500" y="295942"/>
            <a:ext cx="1486635" cy="5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10654" r="56081" t="0"/>
          <a:stretch/>
        </p:blipFill>
        <p:spPr>
          <a:xfrm>
            <a:off x="7069480" y="157070"/>
            <a:ext cx="606550" cy="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22500" y="2063475"/>
            <a:ext cx="72291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Проект решает проблему обеспечения безопасности и здоровья работников на вредных производствах, что актуально в свете высокого уровня заболеваемости и жестких нормативов безопасности. Наше инновационное устройство с сенсорами и датчиками обеспечивает быстрый мониторинг опасных условий и аварийных ситуаций. 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7193" y="23966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04800" lvl="0" marL="457200" rtl="0" algn="l">
              <a:spcBef>
                <a:spcPts val="150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Roboto"/>
              <a:buChar char="●"/>
            </a:pPr>
            <a:r>
              <a:rPr lang="ru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  <a:t>Крупные и средние предприятия, работающие в вредных отраслях, такие как химическая, нефтегазовая, строительство и металлургия. </a:t>
            </a:r>
            <a:endParaRPr>
              <a:solidFill>
                <a:srgbClr val="37415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Roboto"/>
              <a:buChar char="●"/>
            </a:pPr>
            <a:r>
              <a:rPr i="1" lang="ru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  <a:t>Потребности:</a:t>
            </a:r>
            <a:r>
              <a:rPr lang="ru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  <a:t> Требуют надежных систем мониторинга безопасности и здоровья, чтобы соблюдать нормативные требования и уменьшить риски для своих работников.</a:t>
            </a:r>
            <a:endParaRPr>
              <a:solidFill>
                <a:srgbClr val="37415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3810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37415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18" y="2568881"/>
            <a:ext cx="6568200" cy="22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Работники на вредных производствах подвергаются серьезным рискам для здоровья и безопасности каждый день.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Существующие системы мониторинга ограничены в функциональности и часто слишком медленны в предоставлении информации о возможных опасностях. "Hazard Alert Watch" обеспечивает быстрый и непрерывный мониторинг, предупреждая о рисках в реальном времени и улучшая безопасность на производстве.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18" y="2626031"/>
            <a:ext cx="7993200" cy="18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Основой проекта лежит уникальная технология, объединяющая принципы смарт-часов с дополнительными датчиками, специально разработанными для мониторинга безопасности и здоровья сотрудников. Эти смарт-часы снабжены передовыми сенсорами и датчиками, включая датчики для мониторинга уровня вредных веществ в воздухе, температуры, влажности, а также датчики для отслеживания физиологических параметров работников, таких как пульс и уровень кислорода в крови. Эта комбинация датчиков позволяет обеспечивать надежный мониторинг условий труда и безопасности сотрудников на производстве.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757600" y="1716250"/>
            <a:ext cx="64548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 </a:t>
            </a: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Hazard Alert Watch</a:t>
            </a: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, помогаем промышленным предприятиям в ситуации повышенных рисков для здоровья и безопасности работников, решать проблему обеспечения безопасности на вредных производствах с помощью инновационной технологии смарт-часов с дополнительными датчиками, предоставляя им ценность в виде возможности постоянного мониторинга опасных условий и состояния здоровья сотрудников.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 txBox="1"/>
          <p:nvPr>
            <p:ph idx="1" type="body"/>
          </p:nvPr>
        </p:nvSpPr>
        <p:spPr>
          <a:xfrm>
            <a:off x="500777" y="257175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B2B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10 компаний с числом работников не менее 100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60 000 рублей - это 60 млн.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- 90%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- 30%</a:t>
            </a:r>
            <a:endParaRPr/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32"/>
          <p:cNvSpPr txBox="1"/>
          <p:nvPr>
            <p:ph idx="1" type="body"/>
          </p:nvPr>
        </p:nvSpPr>
        <p:spPr>
          <a:xfrm>
            <a:off x="456818" y="1864756"/>
            <a:ext cx="79932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умные часы для мониторинга безопасности на вредных производствах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40 000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решение для обеспечения безопасности на производстве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</a:t>
            </a:r>
            <a:r>
              <a:rPr lang="ru"/>
              <a:t>основана на продаже нашей продукции или услуги клиентам, что будет генерировать основной доход.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на:</a:t>
            </a:r>
            <a:endParaRPr/>
          </a:p>
          <a:p>
            <a:pPr indent="-3048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ru"/>
              <a:t>Подписках и обновлениях: Предоставление клиентам возможности оплачивать подписки на дополнительные функции или регулярные обновления продукта.</a:t>
            </a:r>
            <a:endParaRPr/>
          </a:p>
          <a:p>
            <a:pPr indent="-3048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ru"/>
              <a:t>Консультационных услугах: Предоставление экспертных консультаций и обучения по использованию продукта.</a:t>
            </a:r>
            <a:endParaRPr/>
          </a:p>
        </p:txBody>
      </p:sp>
      <p:sp>
        <p:nvSpPr>
          <p:cNvPr id="210" name="Google Shape;21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19" name="Google Shape;219;p33"/>
          <p:cNvGraphicFramePr/>
          <p:nvPr/>
        </p:nvGraphicFramePr>
        <p:xfrm>
          <a:off x="29226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{FCDD2FF6-0A26-430F-B86C-7406388E721E}</a:tableStyleId>
              </a:tblPr>
              <a:tblGrid>
                <a:gridCol w="2565525"/>
                <a:gridCol w="2565525"/>
                <a:gridCol w="2565525"/>
              </a:tblGrid>
              <a:tr h="49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107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Агафонов Никита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07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Турунтаев Кирилл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07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Авазхожиев Хожиакбар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0" name="Google Shape;22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6" name="Google Shape;226;p33"/>
          <p:cNvPicPr preferRelativeResize="0"/>
          <p:nvPr/>
        </p:nvPicPr>
        <p:blipFill rotWithShape="1">
          <a:blip r:embed="rId3">
            <a:alphaModFix/>
          </a:blip>
          <a:srcRect b="8753" l="20622" r="34758" t="7163"/>
          <a:stretch/>
        </p:blipFill>
        <p:spPr>
          <a:xfrm>
            <a:off x="6229776" y="1466575"/>
            <a:ext cx="798090" cy="100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3"/>
          <p:cNvPicPr preferRelativeResize="0"/>
          <p:nvPr/>
        </p:nvPicPr>
        <p:blipFill rotWithShape="1">
          <a:blip r:embed="rId4">
            <a:alphaModFix/>
          </a:blip>
          <a:srcRect b="-2372" l="16515" r="16509" t="35365"/>
          <a:stretch/>
        </p:blipFill>
        <p:spPr>
          <a:xfrm>
            <a:off x="6148562" y="2636775"/>
            <a:ext cx="960538" cy="96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3028" y="3694824"/>
            <a:ext cx="751625" cy="1002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34" name="Google Shape;234;p34"/>
          <p:cNvSpPr txBox="1"/>
          <p:nvPr>
            <p:ph idx="1" type="body"/>
          </p:nvPr>
        </p:nvSpPr>
        <p:spPr>
          <a:xfrm>
            <a:off x="456825" y="1478600"/>
            <a:ext cx="79737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Проработка концепции продукта: Разработать более детальное описание продукта "Hazard Alert Watch" с определением ключевых функций и технических характеристик. Определить потенциальные датчики и технологии, которые могут быть интегрированы.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43" name="Google Shape;243;p34"/>
          <p:cNvGraphicFramePr/>
          <p:nvPr/>
        </p:nvGraphicFramePr>
        <p:xfrm>
          <a:off x="634685" y="3075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{FCDD2FF6-0A26-430F-B86C-7406388E721E}</a:tableStyleId>
              </a:tblPr>
              <a:tblGrid>
                <a:gridCol w="3965350"/>
                <a:gridCol w="1437025"/>
                <a:gridCol w="2074600"/>
              </a:tblGrid>
              <a:tr h="268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879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/>
                        <a:t>Определить необходимые технические характеристики, включая тип сенсоров, емкость аккумулятора, степень водонепроницаемости, и длительность автономной работы.</a:t>
                      </a:r>
                      <a:endParaRPr sz="12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2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05.11.2023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Агафонов Никита, 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Турунтаев Кирилл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34"/>
          <p:cNvSpPr txBox="1"/>
          <p:nvPr/>
        </p:nvSpPr>
        <p:spPr>
          <a:xfrm>
            <a:off x="456825" y="263407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5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0" name="Google Shape;250;p35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Агафонов Никита Алексеевич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89832391774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agafonov.n@icloud.com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" name="Google Shape;25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