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73" d="100"/>
          <a:sy n="73" d="100"/>
        </p:scale>
        <p:origin x="-606" y="150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16228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4000" dirty="0">
                <a:latin typeface="ISOCPEUR" panose="020B0604020202020204" pitchFamily="34" charset="0"/>
                <a:cs typeface="IndorSoft Drafting type A" panose="020B0604020202020204" pitchFamily="34" charset="0"/>
              </a:rPr>
              <a:t>Разработка метода мониторинга параметров колееобразования для линейных объектов транспортной инфраструктуры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1525" y="1880394"/>
            <a:ext cx="8793162" cy="7554912"/>
          </a:xfrm>
        </p:spPr>
        <p:txBody>
          <a:bodyPr/>
          <a:lstStyle/>
          <a:p>
            <a:r>
              <a:rPr lang="ru-RU" sz="4800" b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Современные дороги</a:t>
            </a:r>
          </a:p>
          <a:p>
            <a:pPr algn="just"/>
            <a:r>
              <a:rPr lang="ru-RU" sz="2800" b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подвержены образованию многих дефектов, например </a:t>
            </a:r>
            <a:r>
              <a:rPr lang="ru-RU" sz="2800" b="1" i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колеи.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Появление колеи на дорогах несет за собой ряд неблагоприятных факторов:</a:t>
            </a:r>
          </a:p>
          <a:p>
            <a:pPr algn="just"/>
            <a:endParaRPr lang="ru-RU" sz="2800" b="1" dirty="0">
              <a:ln>
                <a:solidFill>
                  <a:schemeClr val="bg1"/>
                </a:solidFill>
              </a:ln>
              <a:latin typeface="Century Gothic" panose="020B0502020202020204" pitchFamily="34" charset="0"/>
            </a:endParaRPr>
          </a:p>
          <a:p>
            <a:pPr algn="just"/>
            <a:r>
              <a:rPr lang="ru-RU" sz="2800" b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-снижение безопасности дорожного движения</a:t>
            </a:r>
          </a:p>
          <a:p>
            <a:pPr algn="just"/>
            <a:r>
              <a:rPr lang="ru-RU" sz="2800" b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-дополнительные препятствия для движения автомобилей</a:t>
            </a:r>
          </a:p>
          <a:p>
            <a:pPr algn="just"/>
            <a:r>
              <a:rPr lang="ru-RU" sz="2800" b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-разрушение дорожного покрытия и уменьшение его межремонтных сроков</a:t>
            </a:r>
          </a:p>
          <a:p>
            <a:pPr algn="just"/>
            <a:endParaRPr lang="ru-RU" sz="2800" b="1" dirty="0">
              <a:ln>
                <a:solidFill>
                  <a:schemeClr val="bg1"/>
                </a:solidFill>
              </a:ln>
              <a:latin typeface="Century Gothic" panose="020B0502020202020204" pitchFamily="34" charset="0"/>
            </a:endParaRPr>
          </a:p>
          <a:p>
            <a:pPr algn="just"/>
            <a:r>
              <a:rPr lang="ru-RU" sz="2800" b="1" dirty="0">
                <a:ln>
                  <a:solidFill>
                    <a:schemeClr val="bg1"/>
                  </a:solidFill>
                </a:ln>
                <a:latin typeface="Century Gothic" panose="020B0502020202020204" pitchFamily="34" charset="0"/>
              </a:rPr>
              <a:t>Дорожники России и мире стараются устранить или максимально отсрочить возникновение колеи.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dirty="0"/>
              <a:t>Колееобразование на автомобильных дорогах и улицах - неблагоприятное явление. Наличие колеи на автомобильной дороге снижает безопасность дорожного движения, создает препятствие для выполнения маневров автомобилями, задерживает воду на покрытии. Для принятия решений по устранению колейности и предотвращения ее появления колею необходимо не только вовремя выявлять при помощи мониторинга дорог, но и знать причины ее появления. </a:t>
            </a:r>
            <a:endParaRPr lang="ru-RU" dirty="0" smtClean="0"/>
          </a:p>
          <a:p>
            <a:pPr algn="just"/>
            <a:r>
              <a:rPr lang="ru-RU" dirty="0" smtClean="0"/>
              <a:t>Невозможность выявить причины появления колеи – проблема для организаций, </a:t>
            </a:r>
            <a:r>
              <a:rPr lang="ru-RU" dirty="0"/>
              <a:t>занимающиеся содержанием, ремонтом и строительством автомобильных </a:t>
            </a:r>
            <a:r>
              <a:rPr lang="ru-RU" dirty="0" smtClean="0"/>
              <a:t>дорог, ведь такие организации в дальнейшем сталкиваются с трудностями по надзору </a:t>
            </a:r>
            <a:r>
              <a:rPr lang="ru-RU" dirty="0"/>
              <a:t>за колееобразованием на дорогах, надзора за качеством выполнения работ по ремонту и строительства дорог, уменьшением межремонтных сроков из-за быстрого колееобразования. 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аиболее популярные и современные </a:t>
            </a:r>
            <a:r>
              <a:rPr lang="ru-RU" dirty="0"/>
              <a:t>методы мониторинга </a:t>
            </a:r>
            <a:r>
              <a:rPr lang="ru-RU" dirty="0" smtClean="0"/>
              <a:t>и диагностики автомобильных </a:t>
            </a:r>
            <a:r>
              <a:rPr lang="ru-RU" dirty="0"/>
              <a:t>дорог не могут выявить причины появления </a:t>
            </a:r>
            <a:r>
              <a:rPr lang="ru-RU" dirty="0" smtClean="0"/>
              <a:t>колеи, поэтому не могут решить данную проблему.</a:t>
            </a:r>
            <a:endParaRPr lang="ru-RU" dirty="0"/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Предложение: услуга, в основе которой лежит </a:t>
            </a:r>
            <a:r>
              <a:rPr lang="ru-RU" dirty="0"/>
              <a:t>изготовление, внедрение в дорожное покрытие специально изготовленных устройств - дорожных маркеров. </a:t>
            </a:r>
            <a:r>
              <a:rPr lang="ru-RU" dirty="0"/>
              <a:t>Дорожный маркер - тело цилиндрической формы белого цвета. Маркер полностью изготавливается из эпоксидной смолы с добавлением красного и белого красителей и отвердителя в заранее подготовленных силиконовых формах. Внедрение маркеров в дорожное покрытие происходит путем сверления в нем отверстий глубиной на длину маркера - 60 мм, через каждые 20 см на всю ширину дороги. Перед погружением в отверстия маркеры смазываются битумом. После внедрения происходит поочередная тахеометрическая съемка каждого маркера, чтобы зафиксировать их положение. 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/>
              <a:t>Основным </a:t>
            </a:r>
            <a:r>
              <a:rPr lang="ru-RU" dirty="0" smtClean="0"/>
              <a:t>преимуществом </a:t>
            </a:r>
            <a:r>
              <a:rPr lang="ru-RU" dirty="0"/>
              <a:t>разрабатываемого метода является информативность результатов - возможность определять не только геометрические параметры колеи, но и причины её появления, на что не способны большинство других методов.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031" y="4232883"/>
            <a:ext cx="2160000" cy="180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К</a:t>
            </a:r>
            <a:r>
              <a:rPr lang="ru-RU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лиент</a:t>
            </a:r>
            <a:r>
              <a:rPr lang="ru-RU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государственные организации в лице территориальных управлений и департаментов автомобильных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дорог регионов.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20311" y="3900689"/>
            <a:ext cx="3276000" cy="252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Ценностное предложение: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получение причин появления колейности для принятия инженерных решений по её устранению, получение параметров образования колей  для контроля качества строительства и ремонта дорог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294684" y="3971795"/>
            <a:ext cx="2052000" cy="864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Потоки доходов: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оплата услуг заказчиком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898684" y="5037227"/>
            <a:ext cx="2844000" cy="1404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Вид деятельности: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предоставление услуги по мониторингу участка автомобильной дороги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14503" y="7041195"/>
            <a:ext cx="2268000" cy="1152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Главные ресурсы: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людские ресурсы, необходимое оборудование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7650" y="2955463"/>
            <a:ext cx="18432491" cy="7554912"/>
          </a:xfrm>
        </p:spPr>
        <p:txBody>
          <a:bodyPr/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Для проверки работоспособности метода, нами были проведены испытания:</a:t>
            </a:r>
            <a:endParaRPr lang="ru-RU" dirty="0">
              <a:latin typeface="Century Gothic" panose="020B0502020202020204" pitchFamily="34" charset="0"/>
              <a:sym typeface="Wingdings 2"/>
            </a:endParaRPr>
          </a:p>
          <a:p>
            <a:r>
              <a:rPr lang="ru-RU" dirty="0">
                <a:ln>
                  <a:solidFill>
                    <a:srgbClr val="FF6600"/>
                  </a:solidFill>
                </a:ln>
                <a:latin typeface="Century Gothic" panose="020B0502020202020204" pitchFamily="34" charset="0"/>
                <a:sym typeface="Wingdings 2"/>
              </a:rPr>
              <a:t> </a:t>
            </a:r>
            <a:r>
              <a:rPr lang="ru-RU" dirty="0">
                <a:latin typeface="Century Gothic" panose="020B0502020202020204" pitchFamily="34" charset="0"/>
                <a:sym typeface="Wingdings 2"/>
              </a:rPr>
              <a:t>Приобретены оборудование и материалы, разработана технология </a:t>
            </a:r>
            <a:r>
              <a:rPr lang="ru-RU" dirty="0">
                <a:latin typeface="Century Gothic" panose="020B0502020202020204" pitchFamily="34" charset="0"/>
              </a:rPr>
              <a:t> для изготовления маркеров</a:t>
            </a:r>
          </a:p>
          <a:p>
            <a:r>
              <a:rPr lang="ru-RU" dirty="0">
                <a:ln>
                  <a:solidFill>
                    <a:srgbClr val="FF6600"/>
                  </a:solidFill>
                </a:ln>
                <a:latin typeface="Century Gothic" panose="020B0502020202020204" pitchFamily="34" charset="0"/>
                <a:sym typeface="Wingdings 2"/>
              </a:rPr>
              <a:t></a:t>
            </a:r>
            <a:r>
              <a:rPr lang="ru-RU" dirty="0">
                <a:latin typeface="Century Gothic" panose="020B0502020202020204" pitchFamily="34" charset="0"/>
                <a:sym typeface="Wingdings 2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Осенью 2021 года были изготовлены и  установлены первые маркеры, на ул. Красноармейской 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г. Томска</a:t>
            </a:r>
          </a:p>
          <a:p>
            <a:r>
              <a:rPr lang="ru-RU" dirty="0">
                <a:ln>
                  <a:solidFill>
                    <a:srgbClr val="FF6600"/>
                  </a:solidFill>
                </a:ln>
                <a:latin typeface="Century Gothic" panose="020B0502020202020204" pitchFamily="34" charset="0"/>
                <a:sym typeface="Wingdings 2"/>
              </a:rPr>
              <a:t> </a:t>
            </a:r>
            <a:r>
              <a:rPr lang="ru-RU" dirty="0">
                <a:latin typeface="Century Gothic" panose="020B0502020202020204" pitchFamily="34" charset="0"/>
              </a:rPr>
              <a:t>С момента установки по ведется посезонный мониторинг участка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0" t="1092" r="30980" b="1283"/>
          <a:stretch/>
        </p:blipFill>
        <p:spPr bwMode="auto">
          <a:xfrm>
            <a:off x="941921" y="4654139"/>
            <a:ext cx="3852147" cy="5539093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Рисунок 25">
            <a:extLst>
              <a:ext uri="{FF2B5EF4-FFF2-40B4-BE49-F238E27FC236}">
                <a16:creationId xmlns=""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>
            <a:extLst>
              <a:ext uri="{FF2B5EF4-FFF2-40B4-BE49-F238E27FC236}">
                <a16:creationId xmlns=""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=""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32047"/>
              </p:ext>
            </p:extLst>
          </p:nvPr>
        </p:nvGraphicFramePr>
        <p:xfrm>
          <a:off x="3571505" y="2809681"/>
          <a:ext cx="13384083" cy="70135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56096"/>
                <a:gridCol w="3764339"/>
                <a:gridCol w="4863648"/>
              </a:tblGrid>
              <a:tr h="745709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Работа</a:t>
                      </a:r>
                      <a:endParaRPr lang="ru-RU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Срок</a:t>
                      </a:r>
                      <a:endParaRPr lang="ru-RU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Ответственный</a:t>
                      </a:r>
                      <a:endParaRPr lang="ru-RU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3037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Плановый</a:t>
                      </a:r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выезд на участок на ул. Красноармейской для осеннего мониторинга</a:t>
                      </a:r>
                      <a:endParaRPr lang="ru-RU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04.10.2023 – 15.10.2023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Бочкарев</a:t>
                      </a:r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С.Ю.</a:t>
                      </a:r>
                      <a:endParaRPr lang="ru-RU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0532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Обработка результатов выезда, сравнение</a:t>
                      </a:r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данных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15.10.2023 – 22.10.2023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Бочкарев С.Ю., Чурилин В.С.</a:t>
                      </a:r>
                      <a:endParaRPr lang="ru-RU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32172"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</a:t>
                      </a:r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Поиск потенциальных</a:t>
                      </a:r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клиентов, поиск заказа,</a:t>
                      </a:r>
                    </a:p>
                    <a:p>
                      <a:pPr algn="ctr"/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получение заказа</a:t>
                      </a:r>
                      <a:endParaRPr lang="ru-RU" sz="1600" b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1.11.2023 – 15.01.2024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Вся</a:t>
                      </a:r>
                      <a:r>
                        <a:rPr lang="ru-RU" sz="16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команда</a:t>
                      </a:r>
                      <a:endParaRPr lang="ru-RU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 smtClean="0"/>
              <a:t>Email</a:t>
            </a:r>
            <a:r>
              <a:rPr lang="ru-RU" sz="1800" dirty="0" smtClean="0"/>
              <a:t>                    </a:t>
            </a:r>
            <a:r>
              <a:rPr lang="en-US" sz="1800" dirty="0" smtClean="0"/>
              <a:t>bochkarev01.21@inbox.ru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983)-327-16-59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f3f21cfc-4d3e-42b1-8a95-d7209818f9d6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3777</TotalTime>
  <Words>606</Words>
  <Application>Microsoft Office PowerPoint</Application>
  <PresentationFormat>Произвольный</PresentationFormat>
  <Paragraphs>57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Сергей</cp:lastModifiedBy>
  <cp:revision>225</cp:revision>
  <dcterms:created xsi:type="dcterms:W3CDTF">2021-03-01T12:07:13Z</dcterms:created>
  <dcterms:modified xsi:type="dcterms:W3CDTF">2023-10-11T16:40:13Z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